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51"/>
  </p:notesMasterIdLst>
  <p:sldIdLst>
    <p:sldId id="256" r:id="rId2"/>
    <p:sldId id="2142534066" r:id="rId3"/>
    <p:sldId id="407" r:id="rId4"/>
    <p:sldId id="2142534072" r:id="rId5"/>
    <p:sldId id="437" r:id="rId6"/>
    <p:sldId id="268" r:id="rId7"/>
    <p:sldId id="442" r:id="rId8"/>
    <p:sldId id="2142534074" r:id="rId9"/>
    <p:sldId id="451" r:id="rId10"/>
    <p:sldId id="2142534075" r:id="rId11"/>
    <p:sldId id="2142534073" r:id="rId12"/>
    <p:sldId id="452" r:id="rId13"/>
    <p:sldId id="2142534076" r:id="rId14"/>
    <p:sldId id="257" r:id="rId15"/>
    <p:sldId id="2142533204" r:id="rId16"/>
    <p:sldId id="2142533998" r:id="rId17"/>
    <p:sldId id="2142534024" r:id="rId18"/>
    <p:sldId id="6305" r:id="rId19"/>
    <p:sldId id="2142534011" r:id="rId20"/>
    <p:sldId id="2142534062" r:id="rId21"/>
    <p:sldId id="2000" r:id="rId22"/>
    <p:sldId id="2142534079" r:id="rId23"/>
    <p:sldId id="2142534080" r:id="rId24"/>
    <p:sldId id="2142534081" r:id="rId25"/>
    <p:sldId id="6421" r:id="rId26"/>
    <p:sldId id="6406" r:id="rId27"/>
    <p:sldId id="2142534012" r:id="rId28"/>
    <p:sldId id="2142534017" r:id="rId29"/>
    <p:sldId id="2142534001" r:id="rId30"/>
    <p:sldId id="2142533952" r:id="rId31"/>
    <p:sldId id="2142533960" r:id="rId32"/>
    <p:sldId id="2142534063" r:id="rId33"/>
    <p:sldId id="2142534078" r:id="rId34"/>
    <p:sldId id="448" r:id="rId35"/>
    <p:sldId id="2142533949" r:id="rId36"/>
    <p:sldId id="965" r:id="rId37"/>
    <p:sldId id="2142533957" r:id="rId38"/>
    <p:sldId id="2142534020" r:id="rId39"/>
    <p:sldId id="2142534057" r:id="rId40"/>
    <p:sldId id="2142533961" r:id="rId41"/>
    <p:sldId id="2142534082" r:id="rId42"/>
    <p:sldId id="2006" r:id="rId43"/>
    <p:sldId id="2142534064" r:id="rId44"/>
    <p:sldId id="6422" r:id="rId45"/>
    <p:sldId id="6427" r:id="rId46"/>
    <p:sldId id="2142534068" r:id="rId47"/>
    <p:sldId id="6289" r:id="rId48"/>
    <p:sldId id="2142533751" r:id="rId49"/>
    <p:sldId id="2142534067"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92" userDrawn="1">
          <p15:clr>
            <a:srgbClr val="A4A3A4"/>
          </p15:clr>
        </p15:guide>
        <p15:guide id="2" pos="26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D7C868A-BEE3-24D2-487C-4824D7A30309}" name="Ritmiller, Cynthia L" initials="RCL" userId="S::critmiller@usgs.gov::0b805a5b-d213-4362-ad8a-9241401b6842"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DAE6E5"/>
    <a:srgbClr val="DAE6DF"/>
    <a:srgbClr val="E7E6D9"/>
    <a:srgbClr val="41615F"/>
    <a:srgbClr val="CFD8DB"/>
    <a:srgbClr val="D1ADF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38A5214-4F38-4BD6-92DE-FB208DE376CA}" v="27" dt="2025-08-21T19:27:38.10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84" autoAdjust="0"/>
    <p:restoredTop sz="75666" autoAdjust="0"/>
  </p:normalViewPr>
  <p:slideViewPr>
    <p:cSldViewPr snapToGrid="0" showGuides="1">
      <p:cViewPr varScale="1">
        <p:scale>
          <a:sx n="72" d="100"/>
          <a:sy n="72" d="100"/>
        </p:scale>
        <p:origin x="768" y="54"/>
      </p:cViewPr>
      <p:guideLst>
        <p:guide orient="horz" pos="1392"/>
        <p:guide pos="264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8"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microsoft.com/office/2016/11/relationships/changesInfo" Target="changesInfos/changesInfo1.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uidero, Elaine M" userId="8df09d3b-bc41-4c3b-b60e-924f1638297f" providerId="ADAL" clId="{C38A5214-4F38-4BD6-92DE-FB208DE376CA}"/>
    <pc:docChg chg="undo custSel addSld delSld modSld sldOrd">
      <pc:chgData name="Guidero, Elaine M" userId="8df09d3b-bc41-4c3b-b60e-924f1638297f" providerId="ADAL" clId="{C38A5214-4F38-4BD6-92DE-FB208DE376CA}" dt="2025-08-22T16:05:41.559" v="2574" actId="20577"/>
      <pc:docMkLst>
        <pc:docMk/>
      </pc:docMkLst>
      <pc:sldChg chg="modSp mod modNotesTx">
        <pc:chgData name="Guidero, Elaine M" userId="8df09d3b-bc41-4c3b-b60e-924f1638297f" providerId="ADAL" clId="{C38A5214-4F38-4BD6-92DE-FB208DE376CA}" dt="2025-08-22T16:05:41.559" v="2574" actId="20577"/>
        <pc:sldMkLst>
          <pc:docMk/>
          <pc:sldMk cId="1814143057" sldId="256"/>
        </pc:sldMkLst>
        <pc:spChg chg="mod">
          <ac:chgData name="Guidero, Elaine M" userId="8df09d3b-bc41-4c3b-b60e-924f1638297f" providerId="ADAL" clId="{C38A5214-4F38-4BD6-92DE-FB208DE376CA}" dt="2025-07-30T18:13:53.715" v="540" actId="20577"/>
          <ac:spMkLst>
            <pc:docMk/>
            <pc:sldMk cId="1814143057" sldId="256"/>
            <ac:spMk id="2" creationId="{BBA2D5BE-B422-C97A-4FBE-3F48F4A00C9D}"/>
          </ac:spMkLst>
        </pc:spChg>
        <pc:spChg chg="mod">
          <ac:chgData name="Guidero, Elaine M" userId="8df09d3b-bc41-4c3b-b60e-924f1638297f" providerId="ADAL" clId="{C38A5214-4F38-4BD6-92DE-FB208DE376CA}" dt="2025-08-22T16:05:41.559" v="2574" actId="20577"/>
          <ac:spMkLst>
            <pc:docMk/>
            <pc:sldMk cId="1814143057" sldId="256"/>
            <ac:spMk id="3" creationId="{5298D825-77A2-7778-816B-82D79BC58FFA}"/>
          </ac:spMkLst>
        </pc:spChg>
        <pc:spChg chg="mod">
          <ac:chgData name="Guidero, Elaine M" userId="8df09d3b-bc41-4c3b-b60e-924f1638297f" providerId="ADAL" clId="{C38A5214-4F38-4BD6-92DE-FB208DE376CA}" dt="2025-07-30T18:13:58.983" v="550" actId="20577"/>
          <ac:spMkLst>
            <pc:docMk/>
            <pc:sldMk cId="1814143057" sldId="256"/>
            <ac:spMk id="5" creationId="{9B2DAC2F-CF7A-7291-E794-530D19D2EF64}"/>
          </ac:spMkLst>
        </pc:spChg>
      </pc:sldChg>
      <pc:sldChg chg="modNotesTx">
        <pc:chgData name="Guidero, Elaine M" userId="8df09d3b-bc41-4c3b-b60e-924f1638297f" providerId="ADAL" clId="{C38A5214-4F38-4BD6-92DE-FB208DE376CA}" dt="2025-08-21T21:06:34.869" v="2406" actId="20577"/>
        <pc:sldMkLst>
          <pc:docMk/>
          <pc:sldMk cId="3009572669" sldId="437"/>
        </pc:sldMkLst>
      </pc:sldChg>
      <pc:sldChg chg="del">
        <pc:chgData name="Guidero, Elaine M" userId="8df09d3b-bc41-4c3b-b60e-924f1638297f" providerId="ADAL" clId="{C38A5214-4F38-4BD6-92DE-FB208DE376CA}" dt="2025-07-31T18:18:20.047" v="552" actId="47"/>
        <pc:sldMkLst>
          <pc:docMk/>
          <pc:sldMk cId="918092303" sldId="441"/>
        </pc:sldMkLst>
      </pc:sldChg>
      <pc:sldChg chg="modSp mod modNotesTx">
        <pc:chgData name="Guidero, Elaine M" userId="8df09d3b-bc41-4c3b-b60e-924f1638297f" providerId="ADAL" clId="{C38A5214-4F38-4BD6-92DE-FB208DE376CA}" dt="2025-08-19T20:42:13.103" v="1574" actId="20577"/>
        <pc:sldMkLst>
          <pc:docMk/>
          <pc:sldMk cId="3779776859" sldId="448"/>
        </pc:sldMkLst>
        <pc:spChg chg="mod">
          <ac:chgData name="Guidero, Elaine M" userId="8df09d3b-bc41-4c3b-b60e-924f1638297f" providerId="ADAL" clId="{C38A5214-4F38-4BD6-92DE-FB208DE376CA}" dt="2025-08-07T21:54:31.519" v="1027" actId="403"/>
          <ac:spMkLst>
            <pc:docMk/>
            <pc:sldMk cId="3779776859" sldId="448"/>
            <ac:spMk id="6" creationId="{C779761D-290A-4E9F-1B72-66B76DE51138}"/>
          </ac:spMkLst>
        </pc:spChg>
      </pc:sldChg>
      <pc:sldChg chg="modSp mod ord modNotesTx">
        <pc:chgData name="Guidero, Elaine M" userId="8df09d3b-bc41-4c3b-b60e-924f1638297f" providerId="ADAL" clId="{C38A5214-4F38-4BD6-92DE-FB208DE376CA}" dt="2025-08-21T21:06:40.626" v="2407" actId="20577"/>
        <pc:sldMkLst>
          <pc:docMk/>
          <pc:sldMk cId="1038051213" sldId="451"/>
        </pc:sldMkLst>
        <pc:spChg chg="mod">
          <ac:chgData name="Guidero, Elaine M" userId="8df09d3b-bc41-4c3b-b60e-924f1638297f" providerId="ADAL" clId="{C38A5214-4F38-4BD6-92DE-FB208DE376CA}" dt="2025-08-05T17:32:07.398" v="747" actId="27636"/>
          <ac:spMkLst>
            <pc:docMk/>
            <pc:sldMk cId="1038051213" sldId="451"/>
            <ac:spMk id="7" creationId="{D6F92BB5-E7B6-5F06-A3D3-D3B4E3B537E3}"/>
          </ac:spMkLst>
        </pc:spChg>
      </pc:sldChg>
      <pc:sldChg chg="addSp delSp modSp mod modNotesTx">
        <pc:chgData name="Guidero, Elaine M" userId="8df09d3b-bc41-4c3b-b60e-924f1638297f" providerId="ADAL" clId="{C38A5214-4F38-4BD6-92DE-FB208DE376CA}" dt="2025-08-21T21:06:51.393" v="2409" actId="20577"/>
        <pc:sldMkLst>
          <pc:docMk/>
          <pc:sldMk cId="1362092266" sldId="452"/>
        </pc:sldMkLst>
        <pc:picChg chg="add mod">
          <ac:chgData name="Guidero, Elaine M" userId="8df09d3b-bc41-4c3b-b60e-924f1638297f" providerId="ADAL" clId="{C38A5214-4F38-4BD6-92DE-FB208DE376CA}" dt="2025-08-19T20:57:43.865" v="2161" actId="962"/>
          <ac:picMkLst>
            <pc:docMk/>
            <pc:sldMk cId="1362092266" sldId="452"/>
            <ac:picMk id="6" creationId="{15E8A720-8A6F-3BB7-F44B-7B38907BB388}"/>
          </ac:picMkLst>
        </pc:picChg>
      </pc:sldChg>
      <pc:sldChg chg="mod modShow">
        <pc:chgData name="Guidero, Elaine M" userId="8df09d3b-bc41-4c3b-b60e-924f1638297f" providerId="ADAL" clId="{C38A5214-4F38-4BD6-92DE-FB208DE376CA}" dt="2025-08-21T21:08:08.454" v="2443" actId="729"/>
        <pc:sldMkLst>
          <pc:docMk/>
          <pc:sldMk cId="2236175521" sldId="965"/>
        </pc:sldMkLst>
      </pc:sldChg>
      <pc:sldChg chg="modSp mod ord">
        <pc:chgData name="Guidero, Elaine M" userId="8df09d3b-bc41-4c3b-b60e-924f1638297f" providerId="ADAL" clId="{C38A5214-4F38-4BD6-92DE-FB208DE376CA}" dt="2025-08-20T19:30:29.134" v="2196" actId="20577"/>
        <pc:sldMkLst>
          <pc:docMk/>
          <pc:sldMk cId="3939326518" sldId="2000"/>
        </pc:sldMkLst>
        <pc:spChg chg="mod">
          <ac:chgData name="Guidero, Elaine M" userId="8df09d3b-bc41-4c3b-b60e-924f1638297f" providerId="ADAL" clId="{C38A5214-4F38-4BD6-92DE-FB208DE376CA}" dt="2025-08-20T19:30:29.134" v="2196" actId="20577"/>
          <ac:spMkLst>
            <pc:docMk/>
            <pc:sldMk cId="3939326518" sldId="2000"/>
            <ac:spMk id="7" creationId="{81E7FF28-08D7-01D2-E230-8B9A26DFBC90}"/>
          </ac:spMkLst>
        </pc:spChg>
      </pc:sldChg>
      <pc:sldChg chg="mod ord modShow">
        <pc:chgData name="Guidero, Elaine M" userId="8df09d3b-bc41-4c3b-b60e-924f1638297f" providerId="ADAL" clId="{C38A5214-4F38-4BD6-92DE-FB208DE376CA}" dt="2025-08-22T16:02:48.369" v="2492" actId="729"/>
        <pc:sldMkLst>
          <pc:docMk/>
          <pc:sldMk cId="2832151235" sldId="2006"/>
        </pc:sldMkLst>
      </pc:sldChg>
      <pc:sldChg chg="mod ord modShow">
        <pc:chgData name="Guidero, Elaine M" userId="8df09d3b-bc41-4c3b-b60e-924f1638297f" providerId="ADAL" clId="{C38A5214-4F38-4BD6-92DE-FB208DE376CA}" dt="2025-08-22T16:04:48.707" v="2524" actId="729"/>
        <pc:sldMkLst>
          <pc:docMk/>
          <pc:sldMk cId="3992112024" sldId="6289"/>
        </pc:sldMkLst>
      </pc:sldChg>
      <pc:sldChg chg="del mod ord modShow">
        <pc:chgData name="Guidero, Elaine M" userId="8df09d3b-bc41-4c3b-b60e-924f1638297f" providerId="ADAL" clId="{C38A5214-4F38-4BD6-92DE-FB208DE376CA}" dt="2025-08-22T16:04:44.018" v="2523" actId="2696"/>
        <pc:sldMkLst>
          <pc:docMk/>
          <pc:sldMk cId="1094532313" sldId="6326"/>
        </pc:sldMkLst>
      </pc:sldChg>
      <pc:sldChg chg="modNotesTx">
        <pc:chgData name="Guidero, Elaine M" userId="8df09d3b-bc41-4c3b-b60e-924f1638297f" providerId="ADAL" clId="{C38A5214-4F38-4BD6-92DE-FB208DE376CA}" dt="2025-08-21T21:07:28.010" v="2433" actId="20577"/>
        <pc:sldMkLst>
          <pc:docMk/>
          <pc:sldMk cId="4088456928" sldId="6406"/>
        </pc:sldMkLst>
      </pc:sldChg>
      <pc:sldChg chg="addSp delSp modSp mod modAnim">
        <pc:chgData name="Guidero, Elaine M" userId="8df09d3b-bc41-4c3b-b60e-924f1638297f" providerId="ADAL" clId="{C38A5214-4F38-4BD6-92DE-FB208DE376CA}" dt="2025-08-19T20:40:45.765" v="1432"/>
        <pc:sldMkLst>
          <pc:docMk/>
          <pc:sldMk cId="3176446079" sldId="6421"/>
        </pc:sldMkLst>
        <pc:spChg chg="add mod">
          <ac:chgData name="Guidero, Elaine M" userId="8df09d3b-bc41-4c3b-b60e-924f1638297f" providerId="ADAL" clId="{C38A5214-4F38-4BD6-92DE-FB208DE376CA}" dt="2025-08-19T20:40:36.724" v="1430" actId="208"/>
          <ac:spMkLst>
            <pc:docMk/>
            <pc:sldMk cId="3176446079" sldId="6421"/>
            <ac:spMk id="3" creationId="{DA1C8AA3-96DF-5B87-EC8C-1500514B744A}"/>
          </ac:spMkLst>
        </pc:spChg>
        <pc:spChg chg="add mod">
          <ac:chgData name="Guidero, Elaine M" userId="8df09d3b-bc41-4c3b-b60e-924f1638297f" providerId="ADAL" clId="{C38A5214-4F38-4BD6-92DE-FB208DE376CA}" dt="2025-08-19T20:40:38.629" v="1431" actId="208"/>
          <ac:spMkLst>
            <pc:docMk/>
            <pc:sldMk cId="3176446079" sldId="6421"/>
            <ac:spMk id="4" creationId="{983665AB-8212-7428-8504-654EC58C2ED1}"/>
          </ac:spMkLst>
        </pc:spChg>
        <pc:picChg chg="mod modCrop">
          <ac:chgData name="Guidero, Elaine M" userId="8df09d3b-bc41-4c3b-b60e-924f1638297f" providerId="ADAL" clId="{C38A5214-4F38-4BD6-92DE-FB208DE376CA}" dt="2025-08-19T20:39:52.643" v="1420" actId="1076"/>
          <ac:picMkLst>
            <pc:docMk/>
            <pc:sldMk cId="3176446079" sldId="6421"/>
            <ac:picMk id="8" creationId="{3B99120B-B682-DFCE-97CC-F15022F50550}"/>
          </ac:picMkLst>
        </pc:picChg>
      </pc:sldChg>
      <pc:sldChg chg="mod ord modShow modNotesTx">
        <pc:chgData name="Guidero, Elaine M" userId="8df09d3b-bc41-4c3b-b60e-924f1638297f" providerId="ADAL" clId="{C38A5214-4F38-4BD6-92DE-FB208DE376CA}" dt="2025-08-22T16:03:39.345" v="2518" actId="20577"/>
        <pc:sldMkLst>
          <pc:docMk/>
          <pc:sldMk cId="2365013120" sldId="6422"/>
        </pc:sldMkLst>
      </pc:sldChg>
      <pc:sldChg chg="modSp mod ord modShow modNotesTx">
        <pc:chgData name="Guidero, Elaine M" userId="8df09d3b-bc41-4c3b-b60e-924f1638297f" providerId="ADAL" clId="{C38A5214-4F38-4BD6-92DE-FB208DE376CA}" dt="2025-08-22T16:03:27.326" v="2515" actId="20577"/>
        <pc:sldMkLst>
          <pc:docMk/>
          <pc:sldMk cId="2304822334" sldId="6427"/>
        </pc:sldMkLst>
        <pc:spChg chg="mod">
          <ac:chgData name="Guidero, Elaine M" userId="8df09d3b-bc41-4c3b-b60e-924f1638297f" providerId="ADAL" clId="{C38A5214-4F38-4BD6-92DE-FB208DE376CA}" dt="2025-08-22T16:03:27.326" v="2515" actId="20577"/>
          <ac:spMkLst>
            <pc:docMk/>
            <pc:sldMk cId="2304822334" sldId="6427"/>
            <ac:spMk id="2" creationId="{CAAD93AF-4B3D-4289-1EEA-63AC3134A72B}"/>
          </ac:spMkLst>
        </pc:spChg>
      </pc:sldChg>
      <pc:sldChg chg="modNotesTx">
        <pc:chgData name="Guidero, Elaine M" userId="8df09d3b-bc41-4c3b-b60e-924f1638297f" providerId="ADAL" clId="{C38A5214-4F38-4BD6-92DE-FB208DE376CA}" dt="2025-08-05T19:11:06.215" v="981" actId="20577"/>
        <pc:sldMkLst>
          <pc:docMk/>
          <pc:sldMk cId="2513558744" sldId="2142533204"/>
        </pc:sldMkLst>
      </pc:sldChg>
      <pc:sldChg chg="mod ord modShow">
        <pc:chgData name="Guidero, Elaine M" userId="8df09d3b-bc41-4c3b-b60e-924f1638297f" providerId="ADAL" clId="{C38A5214-4F38-4BD6-92DE-FB208DE376CA}" dt="2025-08-22T16:04:58.475" v="2528" actId="729"/>
        <pc:sldMkLst>
          <pc:docMk/>
          <pc:sldMk cId="3788465814" sldId="2142533751"/>
        </pc:sldMkLst>
      </pc:sldChg>
      <pc:sldChg chg="del mod modShow">
        <pc:chgData name="Guidero, Elaine M" userId="8df09d3b-bc41-4c3b-b60e-924f1638297f" providerId="ADAL" clId="{C38A5214-4F38-4BD6-92DE-FB208DE376CA}" dt="2025-08-05T19:09:50.264" v="770" actId="2696"/>
        <pc:sldMkLst>
          <pc:docMk/>
          <pc:sldMk cId="3339336646" sldId="2142533757"/>
        </pc:sldMkLst>
      </pc:sldChg>
      <pc:sldChg chg="mod modShow">
        <pc:chgData name="Guidero, Elaine M" userId="8df09d3b-bc41-4c3b-b60e-924f1638297f" providerId="ADAL" clId="{C38A5214-4F38-4BD6-92DE-FB208DE376CA}" dt="2025-08-21T21:08:02.728" v="2442" actId="729"/>
        <pc:sldMkLst>
          <pc:docMk/>
          <pc:sldMk cId="3460118325" sldId="2142533949"/>
        </pc:sldMkLst>
      </pc:sldChg>
      <pc:sldChg chg="modSp mod modNotesTx">
        <pc:chgData name="Guidero, Elaine M" userId="8df09d3b-bc41-4c3b-b60e-924f1638297f" providerId="ADAL" clId="{C38A5214-4F38-4BD6-92DE-FB208DE376CA}" dt="2025-08-21T21:07:40.863" v="2436" actId="20577"/>
        <pc:sldMkLst>
          <pc:docMk/>
          <pc:sldMk cId="1938209822" sldId="2142533952"/>
        </pc:sldMkLst>
        <pc:spChg chg="mod">
          <ac:chgData name="Guidero, Elaine M" userId="8df09d3b-bc41-4c3b-b60e-924f1638297f" providerId="ADAL" clId="{C38A5214-4F38-4BD6-92DE-FB208DE376CA}" dt="2025-07-30T18:12:51.768" v="521" actId="20577"/>
          <ac:spMkLst>
            <pc:docMk/>
            <pc:sldMk cId="1938209822" sldId="2142533952"/>
            <ac:spMk id="2" creationId="{B0271426-876A-DBF9-B990-A78DB9F4C233}"/>
          </ac:spMkLst>
        </pc:spChg>
      </pc:sldChg>
      <pc:sldChg chg="mod modShow">
        <pc:chgData name="Guidero, Elaine M" userId="8df09d3b-bc41-4c3b-b60e-924f1638297f" providerId="ADAL" clId="{C38A5214-4F38-4BD6-92DE-FB208DE376CA}" dt="2025-08-21T21:08:15.784" v="2444" actId="729"/>
        <pc:sldMkLst>
          <pc:docMk/>
          <pc:sldMk cId="2625607633" sldId="2142533957"/>
        </pc:sldMkLst>
      </pc:sldChg>
      <pc:sldChg chg="mod ord modShow modNotesTx">
        <pc:chgData name="Guidero, Elaine M" userId="8df09d3b-bc41-4c3b-b60e-924f1638297f" providerId="ADAL" clId="{C38A5214-4F38-4BD6-92DE-FB208DE376CA}" dt="2025-08-21T21:07:48.481" v="2439" actId="729"/>
        <pc:sldMkLst>
          <pc:docMk/>
          <pc:sldMk cId="1172492105" sldId="2142533960"/>
        </pc:sldMkLst>
      </pc:sldChg>
      <pc:sldChg chg="delSp mod">
        <pc:chgData name="Guidero, Elaine M" userId="8df09d3b-bc41-4c3b-b60e-924f1638297f" providerId="ADAL" clId="{C38A5214-4F38-4BD6-92DE-FB208DE376CA}" dt="2025-08-19T20:43:29.521" v="1661" actId="478"/>
        <pc:sldMkLst>
          <pc:docMk/>
          <pc:sldMk cId="3691748061" sldId="2142533961"/>
        </pc:sldMkLst>
      </pc:sldChg>
      <pc:sldChg chg="modSp mod modNotesTx">
        <pc:chgData name="Guidero, Elaine M" userId="8df09d3b-bc41-4c3b-b60e-924f1638297f" providerId="ADAL" clId="{C38A5214-4F38-4BD6-92DE-FB208DE376CA}" dt="2025-08-14T22:23:49.140" v="1032" actId="403"/>
        <pc:sldMkLst>
          <pc:docMk/>
          <pc:sldMk cId="2704514498" sldId="2142533998"/>
        </pc:sldMkLst>
        <pc:spChg chg="mod">
          <ac:chgData name="Guidero, Elaine M" userId="8df09d3b-bc41-4c3b-b60e-924f1638297f" providerId="ADAL" clId="{C38A5214-4F38-4BD6-92DE-FB208DE376CA}" dt="2025-08-14T22:23:49.140" v="1032" actId="403"/>
          <ac:spMkLst>
            <pc:docMk/>
            <pc:sldMk cId="2704514498" sldId="2142533998"/>
            <ac:spMk id="7" creationId="{B35F1C27-ED3F-C7DF-7077-6DBCB934FB39}"/>
          </ac:spMkLst>
        </pc:spChg>
      </pc:sldChg>
      <pc:sldChg chg="del">
        <pc:chgData name="Guidero, Elaine M" userId="8df09d3b-bc41-4c3b-b60e-924f1638297f" providerId="ADAL" clId="{C38A5214-4F38-4BD6-92DE-FB208DE376CA}" dt="2025-07-30T18:13:00.556" v="522" actId="2696"/>
        <pc:sldMkLst>
          <pc:docMk/>
          <pc:sldMk cId="3993147426" sldId="2142533999"/>
        </pc:sldMkLst>
      </pc:sldChg>
      <pc:sldChg chg="modSp modNotesTx">
        <pc:chgData name="Guidero, Elaine M" userId="8df09d3b-bc41-4c3b-b60e-924f1638297f" providerId="ADAL" clId="{C38A5214-4F38-4BD6-92DE-FB208DE376CA}" dt="2025-08-21T21:07:32.938" v="2434" actId="12"/>
        <pc:sldMkLst>
          <pc:docMk/>
          <pc:sldMk cId="999676915" sldId="2142534012"/>
        </pc:sldMkLst>
        <pc:picChg chg="mod">
          <ac:chgData name="Guidero, Elaine M" userId="8df09d3b-bc41-4c3b-b60e-924f1638297f" providerId="ADAL" clId="{C38A5214-4F38-4BD6-92DE-FB208DE376CA}" dt="2025-08-06T21:29:48.131" v="996" actId="14826"/>
          <ac:picMkLst>
            <pc:docMk/>
            <pc:sldMk cId="999676915" sldId="2142534012"/>
            <ac:picMk id="3" creationId="{78C60F55-596D-FF7F-165D-E0F7B76B5EBB}"/>
          </ac:picMkLst>
        </pc:picChg>
      </pc:sldChg>
      <pc:sldChg chg="modNotesTx">
        <pc:chgData name="Guidero, Elaine M" userId="8df09d3b-bc41-4c3b-b60e-924f1638297f" providerId="ADAL" clId="{C38A5214-4F38-4BD6-92DE-FB208DE376CA}" dt="2025-08-21T21:07:35.628" v="2435" actId="20577"/>
        <pc:sldMkLst>
          <pc:docMk/>
          <pc:sldMk cId="3996188244" sldId="2142534017"/>
        </pc:sldMkLst>
      </pc:sldChg>
      <pc:sldChg chg="modSp mod modShow modNotesTx">
        <pc:chgData name="Guidero, Elaine M" userId="8df09d3b-bc41-4c3b-b60e-924f1638297f" providerId="ADAL" clId="{C38A5214-4F38-4BD6-92DE-FB208DE376CA}" dt="2025-08-19T20:39:11.881" v="1415" actId="20577"/>
        <pc:sldMkLst>
          <pc:docMk/>
          <pc:sldMk cId="446442094" sldId="2142534024"/>
        </pc:sldMkLst>
        <pc:spChg chg="mod">
          <ac:chgData name="Guidero, Elaine M" userId="8df09d3b-bc41-4c3b-b60e-924f1638297f" providerId="ADAL" clId="{C38A5214-4F38-4BD6-92DE-FB208DE376CA}" dt="2025-08-19T20:38:42.294" v="1395" actId="20577"/>
          <ac:spMkLst>
            <pc:docMk/>
            <pc:sldMk cId="446442094" sldId="2142534024"/>
            <ac:spMk id="2" creationId="{B6AA0892-13AC-68D5-D853-DDE24ED174B4}"/>
          </ac:spMkLst>
        </pc:spChg>
        <pc:spChg chg="mod">
          <ac:chgData name="Guidero, Elaine M" userId="8df09d3b-bc41-4c3b-b60e-924f1638297f" providerId="ADAL" clId="{C38A5214-4F38-4BD6-92DE-FB208DE376CA}" dt="2025-08-19T20:39:11.881" v="1415" actId="20577"/>
          <ac:spMkLst>
            <pc:docMk/>
            <pc:sldMk cId="446442094" sldId="2142534024"/>
            <ac:spMk id="3" creationId="{D8974280-D817-1532-B3D0-6A97F2486837}"/>
          </ac:spMkLst>
        </pc:spChg>
      </pc:sldChg>
      <pc:sldChg chg="del">
        <pc:chgData name="Guidero, Elaine M" userId="8df09d3b-bc41-4c3b-b60e-924f1638297f" providerId="ADAL" clId="{C38A5214-4F38-4BD6-92DE-FB208DE376CA}" dt="2025-07-31T18:18:52.185" v="558" actId="47"/>
        <pc:sldMkLst>
          <pc:docMk/>
          <pc:sldMk cId="3553593136" sldId="2142534056"/>
        </pc:sldMkLst>
      </pc:sldChg>
      <pc:sldChg chg="modNotesTx">
        <pc:chgData name="Guidero, Elaine M" userId="8df09d3b-bc41-4c3b-b60e-924f1638297f" providerId="ADAL" clId="{C38A5214-4F38-4BD6-92DE-FB208DE376CA}" dt="2025-08-21T21:08:19.987" v="2445" actId="20577"/>
        <pc:sldMkLst>
          <pc:docMk/>
          <pc:sldMk cId="3566944376" sldId="2142534057"/>
        </pc:sldMkLst>
      </pc:sldChg>
      <pc:sldChg chg="modSp mod modNotesTx">
        <pc:chgData name="Guidero, Elaine M" userId="8df09d3b-bc41-4c3b-b60e-924f1638297f" providerId="ADAL" clId="{C38A5214-4F38-4BD6-92DE-FB208DE376CA}" dt="2025-08-21T21:07:53.061" v="2440" actId="20577"/>
        <pc:sldMkLst>
          <pc:docMk/>
          <pc:sldMk cId="4014541136" sldId="2142534063"/>
        </pc:sldMkLst>
        <pc:spChg chg="mod">
          <ac:chgData name="Guidero, Elaine M" userId="8df09d3b-bc41-4c3b-b60e-924f1638297f" providerId="ADAL" clId="{C38A5214-4F38-4BD6-92DE-FB208DE376CA}" dt="2025-07-30T18:05:13.956" v="9" actId="20577"/>
          <ac:spMkLst>
            <pc:docMk/>
            <pc:sldMk cId="4014541136" sldId="2142534063"/>
            <ac:spMk id="2" creationId="{8BE90137-124A-C07A-0BE6-104FA79871F2}"/>
          </ac:spMkLst>
        </pc:spChg>
        <pc:spChg chg="mod">
          <ac:chgData name="Guidero, Elaine M" userId="8df09d3b-bc41-4c3b-b60e-924f1638297f" providerId="ADAL" clId="{C38A5214-4F38-4BD6-92DE-FB208DE376CA}" dt="2025-08-19T20:41:37.507" v="1510" actId="20577"/>
          <ac:spMkLst>
            <pc:docMk/>
            <pc:sldMk cId="4014541136" sldId="2142534063"/>
            <ac:spMk id="3" creationId="{63F81D4A-3B1B-91AF-341A-CA1F3EC61CA2}"/>
          </ac:spMkLst>
        </pc:spChg>
      </pc:sldChg>
      <pc:sldChg chg="mod ord modShow modNotesTx">
        <pc:chgData name="Guidero, Elaine M" userId="8df09d3b-bc41-4c3b-b60e-924f1638297f" providerId="ADAL" clId="{C38A5214-4F38-4BD6-92DE-FB208DE376CA}" dt="2025-08-22T16:04:38.220" v="2522" actId="20577"/>
        <pc:sldMkLst>
          <pc:docMk/>
          <pc:sldMk cId="1833732059" sldId="2142534064"/>
        </pc:sldMkLst>
      </pc:sldChg>
      <pc:sldChg chg="add del">
        <pc:chgData name="Guidero, Elaine M" userId="8df09d3b-bc41-4c3b-b60e-924f1638297f" providerId="ADAL" clId="{C38A5214-4F38-4BD6-92DE-FB208DE376CA}" dt="2025-08-19T20:49:22.044" v="1883" actId="2696"/>
        <pc:sldMkLst>
          <pc:docMk/>
          <pc:sldMk cId="1595794114" sldId="2142534065"/>
        </pc:sldMkLst>
      </pc:sldChg>
      <pc:sldChg chg="modNotesTx">
        <pc:chgData name="Guidero, Elaine M" userId="8df09d3b-bc41-4c3b-b60e-924f1638297f" providerId="ADAL" clId="{C38A5214-4F38-4BD6-92DE-FB208DE376CA}" dt="2025-08-21T21:06:31.160" v="2405" actId="20577"/>
        <pc:sldMkLst>
          <pc:docMk/>
          <pc:sldMk cId="37474770" sldId="2142534066"/>
        </pc:sldMkLst>
      </pc:sldChg>
      <pc:sldChg chg="delSp mod ord delAnim modShow modNotesTx">
        <pc:chgData name="Guidero, Elaine M" userId="8df09d3b-bc41-4c3b-b60e-924f1638297f" providerId="ADAL" clId="{C38A5214-4F38-4BD6-92DE-FB208DE376CA}" dt="2025-08-22T16:05:04.566" v="2530" actId="478"/>
        <pc:sldMkLst>
          <pc:docMk/>
          <pc:sldMk cId="689143087" sldId="2142534067"/>
        </pc:sldMkLst>
        <pc:spChg chg="del">
          <ac:chgData name="Guidero, Elaine M" userId="8df09d3b-bc41-4c3b-b60e-924f1638297f" providerId="ADAL" clId="{C38A5214-4F38-4BD6-92DE-FB208DE376CA}" dt="2025-08-22T16:05:04.566" v="2530" actId="478"/>
          <ac:spMkLst>
            <pc:docMk/>
            <pc:sldMk cId="689143087" sldId="2142534067"/>
            <ac:spMk id="6" creationId="{0F6E3811-B772-DB98-B911-BDD9C1115DCA}"/>
          </ac:spMkLst>
        </pc:spChg>
      </pc:sldChg>
      <pc:sldChg chg="mod ord modShow">
        <pc:chgData name="Guidero, Elaine M" userId="8df09d3b-bc41-4c3b-b60e-924f1638297f" providerId="ADAL" clId="{C38A5214-4F38-4BD6-92DE-FB208DE376CA}" dt="2025-08-22T16:02:55.989" v="2495" actId="729"/>
        <pc:sldMkLst>
          <pc:docMk/>
          <pc:sldMk cId="2672001971" sldId="2142534068"/>
        </pc:sldMkLst>
      </pc:sldChg>
      <pc:sldChg chg="del">
        <pc:chgData name="Guidero, Elaine M" userId="8df09d3b-bc41-4c3b-b60e-924f1638297f" providerId="ADAL" clId="{C38A5214-4F38-4BD6-92DE-FB208DE376CA}" dt="2025-07-31T18:19:04.117" v="560" actId="47"/>
        <pc:sldMkLst>
          <pc:docMk/>
          <pc:sldMk cId="1493667179" sldId="2142534069"/>
        </pc:sldMkLst>
      </pc:sldChg>
      <pc:sldChg chg="del">
        <pc:chgData name="Guidero, Elaine M" userId="8df09d3b-bc41-4c3b-b60e-924f1638297f" providerId="ADAL" clId="{C38A5214-4F38-4BD6-92DE-FB208DE376CA}" dt="2025-07-31T18:19:57.541" v="562" actId="47"/>
        <pc:sldMkLst>
          <pc:docMk/>
          <pc:sldMk cId="1352654447" sldId="2142534070"/>
        </pc:sldMkLst>
      </pc:sldChg>
      <pc:sldChg chg="modSp add del mod modShow">
        <pc:chgData name="Guidero, Elaine M" userId="8df09d3b-bc41-4c3b-b60e-924f1638297f" providerId="ADAL" clId="{C38A5214-4F38-4BD6-92DE-FB208DE376CA}" dt="2025-08-19T20:46:48.059" v="1693" actId="2696"/>
        <pc:sldMkLst>
          <pc:docMk/>
          <pc:sldMk cId="1903590805" sldId="2142534071"/>
        </pc:sldMkLst>
      </pc:sldChg>
      <pc:sldChg chg="add">
        <pc:chgData name="Guidero, Elaine M" userId="8df09d3b-bc41-4c3b-b60e-924f1638297f" providerId="ADAL" clId="{C38A5214-4F38-4BD6-92DE-FB208DE376CA}" dt="2025-07-31T18:18:17.743" v="551"/>
        <pc:sldMkLst>
          <pc:docMk/>
          <pc:sldMk cId="2272969729" sldId="2142534072"/>
        </pc:sldMkLst>
      </pc:sldChg>
      <pc:sldChg chg="add modNotesTx">
        <pc:chgData name="Guidero, Elaine M" userId="8df09d3b-bc41-4c3b-b60e-924f1638297f" providerId="ADAL" clId="{C38A5214-4F38-4BD6-92DE-FB208DE376CA}" dt="2025-08-21T21:06:46.624" v="2408" actId="6549"/>
        <pc:sldMkLst>
          <pc:docMk/>
          <pc:sldMk cId="2554696116" sldId="2142534073"/>
        </pc:sldMkLst>
      </pc:sldChg>
      <pc:sldChg chg="add">
        <pc:chgData name="Guidero, Elaine M" userId="8df09d3b-bc41-4c3b-b60e-924f1638297f" providerId="ADAL" clId="{C38A5214-4F38-4BD6-92DE-FB208DE376CA}" dt="2025-07-31T18:19:02.607" v="559"/>
        <pc:sldMkLst>
          <pc:docMk/>
          <pc:sldMk cId="3963287667" sldId="2142534074"/>
        </pc:sldMkLst>
      </pc:sldChg>
      <pc:sldChg chg="addSp delSp modSp new mod modClrScheme chgLayout modNotesTx">
        <pc:chgData name="Guidero, Elaine M" userId="8df09d3b-bc41-4c3b-b60e-924f1638297f" providerId="ADAL" clId="{C38A5214-4F38-4BD6-92DE-FB208DE376CA}" dt="2025-08-19T20:45:00.114" v="1686" actId="1037"/>
        <pc:sldMkLst>
          <pc:docMk/>
          <pc:sldMk cId="239814911" sldId="2142534075"/>
        </pc:sldMkLst>
        <pc:spChg chg="mod ord">
          <ac:chgData name="Guidero, Elaine M" userId="8df09d3b-bc41-4c3b-b60e-924f1638297f" providerId="ADAL" clId="{C38A5214-4F38-4BD6-92DE-FB208DE376CA}" dt="2025-08-05T17:23:07.104" v="599" actId="20577"/>
          <ac:spMkLst>
            <pc:docMk/>
            <pc:sldMk cId="239814911" sldId="2142534075"/>
            <ac:spMk id="4" creationId="{0B734CF6-3B83-81D7-6C8B-4525144A8A92}"/>
          </ac:spMkLst>
        </pc:spChg>
        <pc:spChg chg="add mod">
          <ac:chgData name="Guidero, Elaine M" userId="8df09d3b-bc41-4c3b-b60e-924f1638297f" providerId="ADAL" clId="{C38A5214-4F38-4BD6-92DE-FB208DE376CA}" dt="2025-08-05T17:32:24.114" v="760" actId="20577"/>
          <ac:spMkLst>
            <pc:docMk/>
            <pc:sldMk cId="239814911" sldId="2142534075"/>
            <ac:spMk id="8" creationId="{B31A3612-AA1A-57E7-779C-B497E4477583}"/>
          </ac:spMkLst>
        </pc:spChg>
        <pc:picChg chg="add mod">
          <ac:chgData name="Guidero, Elaine M" userId="8df09d3b-bc41-4c3b-b60e-924f1638297f" providerId="ADAL" clId="{C38A5214-4F38-4BD6-92DE-FB208DE376CA}" dt="2025-08-19T20:45:00.114" v="1686" actId="1037"/>
          <ac:picMkLst>
            <pc:docMk/>
            <pc:sldMk cId="239814911" sldId="2142534075"/>
            <ac:picMk id="7" creationId="{CE1E66C2-ADA7-18DB-F192-D4D34091E4BB}"/>
          </ac:picMkLst>
        </pc:picChg>
      </pc:sldChg>
      <pc:sldChg chg="addSp modSp new mod modNotesTx">
        <pc:chgData name="Guidero, Elaine M" userId="8df09d3b-bc41-4c3b-b60e-924f1638297f" providerId="ADAL" clId="{C38A5214-4F38-4BD6-92DE-FB208DE376CA}" dt="2025-08-21T21:06:53.207" v="2410" actId="20577"/>
        <pc:sldMkLst>
          <pc:docMk/>
          <pc:sldMk cId="1177945136" sldId="2142534076"/>
        </pc:sldMkLst>
        <pc:picChg chg="add mod">
          <ac:chgData name="Guidero, Elaine M" userId="8df09d3b-bc41-4c3b-b60e-924f1638297f" providerId="ADAL" clId="{C38A5214-4F38-4BD6-92DE-FB208DE376CA}" dt="2025-08-19T22:49:59.639" v="2166" actId="14826"/>
          <ac:picMkLst>
            <pc:docMk/>
            <pc:sldMk cId="1177945136" sldId="2142534076"/>
            <ac:picMk id="3" creationId="{ECAF818A-5AEA-6377-1C30-38BB62272D9D}"/>
          </ac:picMkLst>
        </pc:picChg>
      </pc:sldChg>
      <pc:sldChg chg="new del modNotesTx">
        <pc:chgData name="Guidero, Elaine M" userId="8df09d3b-bc41-4c3b-b60e-924f1638297f" providerId="ADAL" clId="{C38A5214-4F38-4BD6-92DE-FB208DE376CA}" dt="2025-08-20T19:54:58.212" v="2197" actId="2696"/>
        <pc:sldMkLst>
          <pc:docMk/>
          <pc:sldMk cId="2664276519" sldId="2142534077"/>
        </pc:sldMkLst>
      </pc:sldChg>
      <pc:sldChg chg="addSp delSp modSp new mod modNotesTx">
        <pc:chgData name="Guidero, Elaine M" userId="8df09d3b-bc41-4c3b-b60e-924f1638297f" providerId="ADAL" clId="{C38A5214-4F38-4BD6-92DE-FB208DE376CA}" dt="2025-08-21T21:07:55.626" v="2441" actId="20577"/>
        <pc:sldMkLst>
          <pc:docMk/>
          <pc:sldMk cId="4063171298" sldId="2142534078"/>
        </pc:sldMkLst>
        <pc:spChg chg="mod">
          <ac:chgData name="Guidero, Elaine M" userId="8df09d3b-bc41-4c3b-b60e-924f1638297f" providerId="ADAL" clId="{C38A5214-4F38-4BD6-92DE-FB208DE376CA}" dt="2025-08-19T20:48:18.858" v="1792" actId="20577"/>
          <ac:spMkLst>
            <pc:docMk/>
            <pc:sldMk cId="4063171298" sldId="2142534078"/>
            <ac:spMk id="2" creationId="{1DCEE863-D55D-17C9-AE53-C56E06EF32A8}"/>
          </ac:spMkLst>
        </pc:spChg>
        <pc:spChg chg="mod">
          <ac:chgData name="Guidero, Elaine M" userId="8df09d3b-bc41-4c3b-b60e-924f1638297f" providerId="ADAL" clId="{C38A5214-4F38-4BD6-92DE-FB208DE376CA}" dt="2025-08-19T20:53:03.364" v="2158" actId="20577"/>
          <ac:spMkLst>
            <pc:docMk/>
            <pc:sldMk cId="4063171298" sldId="2142534078"/>
            <ac:spMk id="3" creationId="{86B8C225-005B-950E-ECDE-8B6ACE1A1AD3}"/>
          </ac:spMkLst>
        </pc:spChg>
        <pc:picChg chg="add del mod">
          <ac:chgData name="Guidero, Elaine M" userId="8df09d3b-bc41-4c3b-b60e-924f1638297f" providerId="ADAL" clId="{C38A5214-4F38-4BD6-92DE-FB208DE376CA}" dt="2025-08-21T19:27:15.614" v="2397" actId="478"/>
          <ac:picMkLst>
            <pc:docMk/>
            <pc:sldMk cId="4063171298" sldId="2142534078"/>
            <ac:picMk id="4" creationId="{36B72E88-FD65-94EB-FADA-9F822D1CBD3C}"/>
          </ac:picMkLst>
        </pc:picChg>
        <pc:picChg chg="add mod">
          <ac:chgData name="Guidero, Elaine M" userId="8df09d3b-bc41-4c3b-b60e-924f1638297f" providerId="ADAL" clId="{C38A5214-4F38-4BD6-92DE-FB208DE376CA}" dt="2025-08-21T19:27:41.976" v="2403" actId="1076"/>
          <ac:picMkLst>
            <pc:docMk/>
            <pc:sldMk cId="4063171298" sldId="2142534078"/>
            <ac:picMk id="6" creationId="{B2EE4158-404C-5D75-BE01-4E476C214F93}"/>
          </ac:picMkLst>
        </pc:picChg>
      </pc:sldChg>
      <pc:sldChg chg="addSp delSp modSp new mod">
        <pc:chgData name="Guidero, Elaine M" userId="8df09d3b-bc41-4c3b-b60e-924f1638297f" providerId="ADAL" clId="{C38A5214-4F38-4BD6-92DE-FB208DE376CA}" dt="2025-08-20T20:39:21.020" v="2368" actId="6549"/>
        <pc:sldMkLst>
          <pc:docMk/>
          <pc:sldMk cId="1818964195" sldId="2142534079"/>
        </pc:sldMkLst>
        <pc:spChg chg="mod">
          <ac:chgData name="Guidero, Elaine M" userId="8df09d3b-bc41-4c3b-b60e-924f1638297f" providerId="ADAL" clId="{C38A5214-4F38-4BD6-92DE-FB208DE376CA}" dt="2025-08-20T20:39:21.020" v="2368" actId="6549"/>
          <ac:spMkLst>
            <pc:docMk/>
            <pc:sldMk cId="1818964195" sldId="2142534079"/>
            <ac:spMk id="2" creationId="{E2DFE023-1C79-C6F3-01BE-B9842F1D1EF4}"/>
          </ac:spMkLst>
        </pc:spChg>
        <pc:picChg chg="add mod">
          <ac:chgData name="Guidero, Elaine M" userId="8df09d3b-bc41-4c3b-b60e-924f1638297f" providerId="ADAL" clId="{C38A5214-4F38-4BD6-92DE-FB208DE376CA}" dt="2025-08-20T19:56:46.088" v="2242" actId="1076"/>
          <ac:picMkLst>
            <pc:docMk/>
            <pc:sldMk cId="1818964195" sldId="2142534079"/>
            <ac:picMk id="5" creationId="{4CADD4B5-6615-962D-B160-F6A6331B7A64}"/>
          </ac:picMkLst>
        </pc:picChg>
      </pc:sldChg>
      <pc:sldChg chg="addSp delSp modSp add mod">
        <pc:chgData name="Guidero, Elaine M" userId="8df09d3b-bc41-4c3b-b60e-924f1638297f" providerId="ADAL" clId="{C38A5214-4F38-4BD6-92DE-FB208DE376CA}" dt="2025-08-20T20:40:17.906" v="2381" actId="14100"/>
        <pc:sldMkLst>
          <pc:docMk/>
          <pc:sldMk cId="4241302893" sldId="2142534080"/>
        </pc:sldMkLst>
        <pc:spChg chg="add mod">
          <ac:chgData name="Guidero, Elaine M" userId="8df09d3b-bc41-4c3b-b60e-924f1638297f" providerId="ADAL" clId="{C38A5214-4F38-4BD6-92DE-FB208DE376CA}" dt="2025-08-20T20:40:17.906" v="2381" actId="14100"/>
          <ac:spMkLst>
            <pc:docMk/>
            <pc:sldMk cId="4241302893" sldId="2142534080"/>
            <ac:spMk id="13" creationId="{0E7C09D7-4744-F337-AC5F-40BC3B0EFB7F}"/>
          </ac:spMkLst>
        </pc:spChg>
        <pc:picChg chg="add mod">
          <ac:chgData name="Guidero, Elaine M" userId="8df09d3b-bc41-4c3b-b60e-924f1638297f" providerId="ADAL" clId="{C38A5214-4F38-4BD6-92DE-FB208DE376CA}" dt="2025-08-20T20:37:38.422" v="2294" actId="1076"/>
          <ac:picMkLst>
            <pc:docMk/>
            <pc:sldMk cId="4241302893" sldId="2142534080"/>
            <ac:picMk id="11" creationId="{9B6E5D67-E23A-57B7-67C6-49F523941EC2}"/>
          </ac:picMkLst>
        </pc:picChg>
      </pc:sldChg>
      <pc:sldChg chg="addSp modSp new mod">
        <pc:chgData name="Guidero, Elaine M" userId="8df09d3b-bc41-4c3b-b60e-924f1638297f" providerId="ADAL" clId="{C38A5214-4F38-4BD6-92DE-FB208DE376CA}" dt="2025-08-20T20:42:16.358" v="2396" actId="1076"/>
        <pc:sldMkLst>
          <pc:docMk/>
          <pc:sldMk cId="3430952922" sldId="2142534081"/>
        </pc:sldMkLst>
        <pc:spChg chg="mod">
          <ac:chgData name="Guidero, Elaine M" userId="8df09d3b-bc41-4c3b-b60e-924f1638297f" providerId="ADAL" clId="{C38A5214-4F38-4BD6-92DE-FB208DE376CA}" dt="2025-08-20T20:42:13.752" v="2395" actId="20577"/>
          <ac:spMkLst>
            <pc:docMk/>
            <pc:sldMk cId="3430952922" sldId="2142534081"/>
            <ac:spMk id="2" creationId="{BB0A0FBC-7581-998E-97F2-FBCC1E4AFF98}"/>
          </ac:spMkLst>
        </pc:spChg>
        <pc:spChg chg="mod">
          <ac:chgData name="Guidero, Elaine M" userId="8df09d3b-bc41-4c3b-b60e-924f1638297f" providerId="ADAL" clId="{C38A5214-4F38-4BD6-92DE-FB208DE376CA}" dt="2025-08-20T20:41:56.243" v="2385" actId="14100"/>
          <ac:spMkLst>
            <pc:docMk/>
            <pc:sldMk cId="3430952922" sldId="2142534081"/>
            <ac:spMk id="3" creationId="{7652ECEA-F6D6-5B82-C17A-EEBC357141C4}"/>
          </ac:spMkLst>
        </pc:spChg>
        <pc:picChg chg="add mod">
          <ac:chgData name="Guidero, Elaine M" userId="8df09d3b-bc41-4c3b-b60e-924f1638297f" providerId="ADAL" clId="{C38A5214-4F38-4BD6-92DE-FB208DE376CA}" dt="2025-08-20T20:42:16.358" v="2396" actId="1076"/>
          <ac:picMkLst>
            <pc:docMk/>
            <pc:sldMk cId="3430952922" sldId="2142534081"/>
            <ac:picMk id="5" creationId="{B56C17E9-C82D-E22C-52E3-95F7E51CD55E}"/>
          </ac:picMkLst>
        </pc:picChg>
      </pc:sldChg>
      <pc:sldChg chg="addSp modSp new mod modClrScheme chgLayout">
        <pc:chgData name="Guidero, Elaine M" userId="8df09d3b-bc41-4c3b-b60e-924f1638297f" providerId="ADAL" clId="{C38A5214-4F38-4BD6-92DE-FB208DE376CA}" dt="2025-08-22T16:02:44.627" v="2491" actId="20577"/>
        <pc:sldMkLst>
          <pc:docMk/>
          <pc:sldMk cId="3870973467" sldId="2142534082"/>
        </pc:sldMkLst>
        <pc:spChg chg="add mod">
          <ac:chgData name="Guidero, Elaine M" userId="8df09d3b-bc41-4c3b-b60e-924f1638297f" providerId="ADAL" clId="{C38A5214-4F38-4BD6-92DE-FB208DE376CA}" dt="2025-08-22T16:02:44.627" v="2491" actId="20577"/>
          <ac:spMkLst>
            <pc:docMk/>
            <pc:sldMk cId="3870973467" sldId="2142534082"/>
            <ac:spMk id="2" creationId="{DFDFBD57-D11D-F227-EFDC-AC8321D68D0D}"/>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8AD3790-80A3-4D10-883D-570F6FA27553}" type="doc">
      <dgm:prSet loTypeId="urn:microsoft.com/office/officeart/2005/8/layout/radial1" loCatId="relationship" qsTypeId="urn:microsoft.com/office/officeart/2005/8/quickstyle/simple1" qsCatId="simple" csTypeId="urn:microsoft.com/office/officeart/2005/8/colors/colorful3" csCatId="colorful" phldr="1"/>
      <dgm:spPr/>
      <dgm:t>
        <a:bodyPr/>
        <a:lstStyle/>
        <a:p>
          <a:endParaRPr lang="en-US"/>
        </a:p>
      </dgm:t>
    </dgm:pt>
    <dgm:pt modelId="{065BC71F-8036-4752-B2FF-15FE95AABE61}">
      <dgm:prSet phldrT="[Text]"/>
      <dgm:spPr/>
      <dgm:t>
        <a:bodyPr/>
        <a:lstStyle/>
        <a:p>
          <a:r>
            <a:rPr lang="en-US" dirty="0">
              <a:latin typeface="+mj-lt"/>
            </a:rPr>
            <a:t>3DHP Working Group</a:t>
          </a:r>
        </a:p>
      </dgm:t>
    </dgm:pt>
    <dgm:pt modelId="{86DF960B-8296-4697-9601-FBB63C2245DE}" type="parTrans" cxnId="{509C086E-BFF4-4B98-827B-6C697F3F3BC3}">
      <dgm:prSet/>
      <dgm:spPr/>
      <dgm:t>
        <a:bodyPr/>
        <a:lstStyle/>
        <a:p>
          <a:endParaRPr lang="en-US"/>
        </a:p>
      </dgm:t>
    </dgm:pt>
    <dgm:pt modelId="{E8B5E965-5C94-4FE2-A85E-B2F91DBB6CDA}" type="sibTrans" cxnId="{509C086E-BFF4-4B98-827B-6C697F3F3BC3}">
      <dgm:prSet/>
      <dgm:spPr/>
      <dgm:t>
        <a:bodyPr/>
        <a:lstStyle/>
        <a:p>
          <a:endParaRPr lang="en-US"/>
        </a:p>
      </dgm:t>
    </dgm:pt>
    <dgm:pt modelId="{33B59469-66DA-478A-A99C-FB336C141585}">
      <dgm:prSet phldrT="[Text]"/>
      <dgm:spPr/>
      <dgm:t>
        <a:bodyPr/>
        <a:lstStyle/>
        <a:p>
          <a:r>
            <a:rPr lang="en-US" dirty="0">
              <a:latin typeface="+mj-lt"/>
            </a:rPr>
            <a:t>BLM</a:t>
          </a:r>
        </a:p>
      </dgm:t>
    </dgm:pt>
    <dgm:pt modelId="{51627AFD-4EB6-43E7-8CFD-869DEF4A25E6}" type="parTrans" cxnId="{B46FF8BF-9ADD-4C41-A1A5-0D9F73818A91}">
      <dgm:prSet/>
      <dgm:spPr/>
      <dgm:t>
        <a:bodyPr/>
        <a:lstStyle/>
        <a:p>
          <a:endParaRPr lang="en-US"/>
        </a:p>
      </dgm:t>
    </dgm:pt>
    <dgm:pt modelId="{0718794A-9E89-4C3D-B213-3A18D790A72D}" type="sibTrans" cxnId="{B46FF8BF-9ADD-4C41-A1A5-0D9F73818A91}">
      <dgm:prSet/>
      <dgm:spPr/>
      <dgm:t>
        <a:bodyPr/>
        <a:lstStyle/>
        <a:p>
          <a:endParaRPr lang="en-US"/>
        </a:p>
      </dgm:t>
    </dgm:pt>
    <dgm:pt modelId="{DBC8DDD0-25D6-44BA-8F51-90E69F1F3254}">
      <dgm:prSet phldrT="[Text]"/>
      <dgm:spPr/>
      <dgm:t>
        <a:bodyPr/>
        <a:lstStyle/>
        <a:p>
          <a:r>
            <a:rPr lang="en-US" dirty="0">
              <a:latin typeface="+mj-lt"/>
            </a:rPr>
            <a:t>EPA</a:t>
          </a:r>
        </a:p>
      </dgm:t>
    </dgm:pt>
    <dgm:pt modelId="{8A5F6991-2B90-4C0D-BC71-C18FA988CE03}" type="parTrans" cxnId="{A4F84D60-CEDE-4004-ABEC-CC5D3522CEF1}">
      <dgm:prSet/>
      <dgm:spPr/>
      <dgm:t>
        <a:bodyPr/>
        <a:lstStyle/>
        <a:p>
          <a:endParaRPr lang="en-US"/>
        </a:p>
      </dgm:t>
    </dgm:pt>
    <dgm:pt modelId="{977F04D6-8DDC-49F4-959F-DA753B662794}" type="sibTrans" cxnId="{A4F84D60-CEDE-4004-ABEC-CC5D3522CEF1}">
      <dgm:prSet/>
      <dgm:spPr/>
      <dgm:t>
        <a:bodyPr/>
        <a:lstStyle/>
        <a:p>
          <a:endParaRPr lang="en-US"/>
        </a:p>
      </dgm:t>
    </dgm:pt>
    <dgm:pt modelId="{E5E1BB3A-A83D-40F8-B6B9-052160BAD3DE}">
      <dgm:prSet phldrT="[Text]"/>
      <dgm:spPr/>
      <dgm:t>
        <a:bodyPr/>
        <a:lstStyle/>
        <a:p>
          <a:r>
            <a:rPr lang="en-US" dirty="0">
              <a:latin typeface="+mj-lt"/>
            </a:rPr>
            <a:t>FEMA</a:t>
          </a:r>
        </a:p>
      </dgm:t>
    </dgm:pt>
    <dgm:pt modelId="{C8C79C63-4433-4A8A-8CAD-2B0FCADF8BE6}" type="parTrans" cxnId="{C05951FC-E72D-4FA2-AC26-D4C6418E4158}">
      <dgm:prSet/>
      <dgm:spPr/>
      <dgm:t>
        <a:bodyPr/>
        <a:lstStyle/>
        <a:p>
          <a:endParaRPr lang="en-US"/>
        </a:p>
      </dgm:t>
    </dgm:pt>
    <dgm:pt modelId="{DE0A787D-C0F8-4C25-BD6A-C5359628619A}" type="sibTrans" cxnId="{C05951FC-E72D-4FA2-AC26-D4C6418E4158}">
      <dgm:prSet/>
      <dgm:spPr/>
      <dgm:t>
        <a:bodyPr/>
        <a:lstStyle/>
        <a:p>
          <a:endParaRPr lang="en-US"/>
        </a:p>
      </dgm:t>
    </dgm:pt>
    <dgm:pt modelId="{8F67C875-6BB6-427A-84CA-197472672C63}">
      <dgm:prSet phldrT="[Text]"/>
      <dgm:spPr/>
      <dgm:t>
        <a:bodyPr/>
        <a:lstStyle/>
        <a:p>
          <a:r>
            <a:rPr lang="en-US" dirty="0">
              <a:latin typeface="+mj-lt"/>
            </a:rPr>
            <a:t>FPAC (NRCS)</a:t>
          </a:r>
        </a:p>
      </dgm:t>
    </dgm:pt>
    <dgm:pt modelId="{130CAD9A-E0C2-42D2-A13F-51A28D58F7C0}" type="parTrans" cxnId="{766DC920-86A8-4B86-94D0-E222CE352581}">
      <dgm:prSet/>
      <dgm:spPr/>
      <dgm:t>
        <a:bodyPr/>
        <a:lstStyle/>
        <a:p>
          <a:endParaRPr lang="en-US"/>
        </a:p>
      </dgm:t>
    </dgm:pt>
    <dgm:pt modelId="{5C7D1A7E-4B59-4495-A85B-DB128C502857}" type="sibTrans" cxnId="{766DC920-86A8-4B86-94D0-E222CE352581}">
      <dgm:prSet/>
      <dgm:spPr/>
      <dgm:t>
        <a:bodyPr/>
        <a:lstStyle/>
        <a:p>
          <a:endParaRPr lang="en-US"/>
        </a:p>
      </dgm:t>
    </dgm:pt>
    <dgm:pt modelId="{64CF23D4-C131-4A90-8956-928D62F63ACF}">
      <dgm:prSet phldrT="[Text]"/>
      <dgm:spPr/>
      <dgm:t>
        <a:bodyPr/>
        <a:lstStyle/>
        <a:p>
          <a:r>
            <a:rPr lang="en-US" dirty="0">
              <a:latin typeface="+mj-lt"/>
            </a:rPr>
            <a:t>FWS</a:t>
          </a:r>
        </a:p>
      </dgm:t>
    </dgm:pt>
    <dgm:pt modelId="{D4BC4874-AA44-4F31-BCBF-614BE3EF0E2D}" type="parTrans" cxnId="{CEA273B8-330D-400A-8639-DAEEC6ABA8F2}">
      <dgm:prSet/>
      <dgm:spPr/>
      <dgm:t>
        <a:bodyPr/>
        <a:lstStyle/>
        <a:p>
          <a:endParaRPr lang="en-US"/>
        </a:p>
      </dgm:t>
    </dgm:pt>
    <dgm:pt modelId="{CA24DE1C-EB2B-4896-9F8D-FC0212A20C5A}" type="sibTrans" cxnId="{CEA273B8-330D-400A-8639-DAEEC6ABA8F2}">
      <dgm:prSet/>
      <dgm:spPr/>
      <dgm:t>
        <a:bodyPr/>
        <a:lstStyle/>
        <a:p>
          <a:endParaRPr lang="en-US"/>
        </a:p>
      </dgm:t>
    </dgm:pt>
    <dgm:pt modelId="{25932522-8D90-4229-9A4B-D92AF4B2A725}">
      <dgm:prSet phldrT="[Text]"/>
      <dgm:spPr/>
      <dgm:t>
        <a:bodyPr/>
        <a:lstStyle/>
        <a:p>
          <a:r>
            <a:rPr lang="en-US" dirty="0">
              <a:latin typeface="+mj-lt"/>
            </a:rPr>
            <a:t>NOAA-NWS</a:t>
          </a:r>
        </a:p>
      </dgm:t>
    </dgm:pt>
    <dgm:pt modelId="{80CC0E7B-15FD-485A-826B-6FECB81A45DA}" type="parTrans" cxnId="{992FC695-E739-453D-8485-284E0D9ED1E7}">
      <dgm:prSet/>
      <dgm:spPr/>
      <dgm:t>
        <a:bodyPr/>
        <a:lstStyle/>
        <a:p>
          <a:endParaRPr lang="en-US"/>
        </a:p>
      </dgm:t>
    </dgm:pt>
    <dgm:pt modelId="{4EB10E04-73E4-4B64-92D0-CF00E1B5711F}" type="sibTrans" cxnId="{992FC695-E739-453D-8485-284E0D9ED1E7}">
      <dgm:prSet/>
      <dgm:spPr/>
      <dgm:t>
        <a:bodyPr/>
        <a:lstStyle/>
        <a:p>
          <a:endParaRPr lang="en-US"/>
        </a:p>
      </dgm:t>
    </dgm:pt>
    <dgm:pt modelId="{CB90B071-F7A7-4EC2-99D3-3C00E35F1EEA}">
      <dgm:prSet phldrT="[Text]"/>
      <dgm:spPr/>
      <dgm:t>
        <a:bodyPr/>
        <a:lstStyle/>
        <a:p>
          <a:r>
            <a:rPr lang="en-US" dirty="0">
              <a:latin typeface="+mj-lt"/>
            </a:rPr>
            <a:t>NPS</a:t>
          </a:r>
        </a:p>
      </dgm:t>
    </dgm:pt>
    <dgm:pt modelId="{D0557C1F-BDD2-427A-9EB5-96A7DB90AF52}" type="parTrans" cxnId="{43EAF5F4-2BAE-45DD-A641-C343CE0B2D57}">
      <dgm:prSet/>
      <dgm:spPr/>
      <dgm:t>
        <a:bodyPr/>
        <a:lstStyle/>
        <a:p>
          <a:endParaRPr lang="en-US"/>
        </a:p>
      </dgm:t>
    </dgm:pt>
    <dgm:pt modelId="{B5253C23-A433-4F8C-8373-AC2BDE4B7FAE}" type="sibTrans" cxnId="{43EAF5F4-2BAE-45DD-A641-C343CE0B2D57}">
      <dgm:prSet/>
      <dgm:spPr/>
      <dgm:t>
        <a:bodyPr/>
        <a:lstStyle/>
        <a:p>
          <a:endParaRPr lang="en-US"/>
        </a:p>
      </dgm:t>
    </dgm:pt>
    <dgm:pt modelId="{AFACDCF9-7044-4522-89AF-5DAB30A7C23B}">
      <dgm:prSet phldrT="[Text]"/>
      <dgm:spPr/>
      <dgm:t>
        <a:bodyPr/>
        <a:lstStyle/>
        <a:p>
          <a:r>
            <a:rPr lang="en-US" dirty="0">
              <a:latin typeface="+mj-lt"/>
            </a:rPr>
            <a:t>NRCS</a:t>
          </a:r>
        </a:p>
      </dgm:t>
    </dgm:pt>
    <dgm:pt modelId="{12FA5526-CE4E-49C1-9D8D-9EBC7F648E96}" type="parTrans" cxnId="{2EDA15C1-5AC5-443E-B73A-632B19713180}">
      <dgm:prSet/>
      <dgm:spPr/>
      <dgm:t>
        <a:bodyPr/>
        <a:lstStyle/>
        <a:p>
          <a:endParaRPr lang="en-US"/>
        </a:p>
      </dgm:t>
    </dgm:pt>
    <dgm:pt modelId="{74B19EDF-C5AA-4EBC-8662-E25E5FDAA958}" type="sibTrans" cxnId="{2EDA15C1-5AC5-443E-B73A-632B19713180}">
      <dgm:prSet/>
      <dgm:spPr/>
      <dgm:t>
        <a:bodyPr/>
        <a:lstStyle/>
        <a:p>
          <a:endParaRPr lang="en-US"/>
        </a:p>
      </dgm:t>
    </dgm:pt>
    <dgm:pt modelId="{43630878-FB03-4CB9-B7D0-087C2278F35A}">
      <dgm:prSet phldrT="[Text]"/>
      <dgm:spPr/>
      <dgm:t>
        <a:bodyPr/>
        <a:lstStyle/>
        <a:p>
          <a:r>
            <a:rPr lang="en-US" dirty="0">
              <a:latin typeface="+mj-lt"/>
            </a:rPr>
            <a:t>NSGIC</a:t>
          </a:r>
        </a:p>
      </dgm:t>
    </dgm:pt>
    <dgm:pt modelId="{B21B9B03-2F8F-4506-9ECB-D13768581D16}" type="parTrans" cxnId="{DDDD87BA-9E17-47D8-89F1-0FA2CCFB31BE}">
      <dgm:prSet/>
      <dgm:spPr/>
      <dgm:t>
        <a:bodyPr/>
        <a:lstStyle/>
        <a:p>
          <a:endParaRPr lang="en-US"/>
        </a:p>
      </dgm:t>
    </dgm:pt>
    <dgm:pt modelId="{873C4DED-5902-4E52-829C-247173E2D531}" type="sibTrans" cxnId="{DDDD87BA-9E17-47D8-89F1-0FA2CCFB31BE}">
      <dgm:prSet/>
      <dgm:spPr/>
      <dgm:t>
        <a:bodyPr/>
        <a:lstStyle/>
        <a:p>
          <a:endParaRPr lang="en-US"/>
        </a:p>
      </dgm:t>
    </dgm:pt>
    <dgm:pt modelId="{5EDB7ADA-3EDE-4F2A-9B88-94BB3563DF30}">
      <dgm:prSet phldrT="[Text]"/>
      <dgm:spPr/>
      <dgm:t>
        <a:bodyPr/>
        <a:lstStyle/>
        <a:p>
          <a:r>
            <a:rPr lang="en-US" dirty="0">
              <a:latin typeface="+mj-lt"/>
            </a:rPr>
            <a:t>USACE</a:t>
          </a:r>
        </a:p>
      </dgm:t>
    </dgm:pt>
    <dgm:pt modelId="{F64DA6B7-A1BA-4EE6-9921-42087ECD4A94}" type="parTrans" cxnId="{AB9CDA7F-F80F-4E3E-AE89-42C2B7D653F6}">
      <dgm:prSet/>
      <dgm:spPr/>
      <dgm:t>
        <a:bodyPr/>
        <a:lstStyle/>
        <a:p>
          <a:endParaRPr lang="en-US"/>
        </a:p>
      </dgm:t>
    </dgm:pt>
    <dgm:pt modelId="{9D2F5FB6-3A45-4205-B59E-7D951060B9EA}" type="sibTrans" cxnId="{AB9CDA7F-F80F-4E3E-AE89-42C2B7D653F6}">
      <dgm:prSet/>
      <dgm:spPr/>
      <dgm:t>
        <a:bodyPr/>
        <a:lstStyle/>
        <a:p>
          <a:endParaRPr lang="en-US"/>
        </a:p>
      </dgm:t>
    </dgm:pt>
    <dgm:pt modelId="{1A8822B2-EDEE-47BD-AFBF-40862364FF45}">
      <dgm:prSet phldrT="[Text]"/>
      <dgm:spPr/>
      <dgm:t>
        <a:bodyPr/>
        <a:lstStyle/>
        <a:p>
          <a:r>
            <a:rPr lang="en-US" dirty="0">
              <a:latin typeface="+mj-lt"/>
            </a:rPr>
            <a:t>USBR</a:t>
          </a:r>
        </a:p>
      </dgm:t>
    </dgm:pt>
    <dgm:pt modelId="{8D100E57-5C0A-4375-94AA-FBDB7DDB1996}" type="parTrans" cxnId="{07EC2805-6083-4198-A35E-FCF393B77CBD}">
      <dgm:prSet/>
      <dgm:spPr/>
      <dgm:t>
        <a:bodyPr/>
        <a:lstStyle/>
        <a:p>
          <a:endParaRPr lang="en-US"/>
        </a:p>
      </dgm:t>
    </dgm:pt>
    <dgm:pt modelId="{07E49035-B972-4ADC-A4A0-A0CB475F7EBF}" type="sibTrans" cxnId="{07EC2805-6083-4198-A35E-FCF393B77CBD}">
      <dgm:prSet/>
      <dgm:spPr/>
      <dgm:t>
        <a:bodyPr/>
        <a:lstStyle/>
        <a:p>
          <a:endParaRPr lang="en-US"/>
        </a:p>
      </dgm:t>
    </dgm:pt>
    <dgm:pt modelId="{65FFB67E-4A38-4A05-8E0F-9977A34B6F47}">
      <dgm:prSet phldrT="[Text]"/>
      <dgm:spPr/>
      <dgm:t>
        <a:bodyPr/>
        <a:lstStyle/>
        <a:p>
          <a:r>
            <a:rPr lang="en-US" dirty="0">
              <a:latin typeface="+mj-lt"/>
            </a:rPr>
            <a:t>USFS</a:t>
          </a:r>
        </a:p>
      </dgm:t>
    </dgm:pt>
    <dgm:pt modelId="{2CEC0D5F-F39A-44B0-ABC0-705AC62BA5D5}" type="parTrans" cxnId="{EAEC0ED5-F4FA-4B5E-BB25-438557C2A94E}">
      <dgm:prSet/>
      <dgm:spPr/>
      <dgm:t>
        <a:bodyPr/>
        <a:lstStyle/>
        <a:p>
          <a:endParaRPr lang="en-US"/>
        </a:p>
      </dgm:t>
    </dgm:pt>
    <dgm:pt modelId="{FB93A989-DA60-451B-BB41-7A542093E8B3}" type="sibTrans" cxnId="{EAEC0ED5-F4FA-4B5E-BB25-438557C2A94E}">
      <dgm:prSet/>
      <dgm:spPr/>
      <dgm:t>
        <a:bodyPr/>
        <a:lstStyle/>
        <a:p>
          <a:endParaRPr lang="en-US"/>
        </a:p>
      </dgm:t>
    </dgm:pt>
    <dgm:pt modelId="{C747032E-F676-42BB-8AD4-2AC3FB4E4A87}">
      <dgm:prSet phldrT="[Text]"/>
      <dgm:spPr/>
      <dgm:t>
        <a:bodyPr/>
        <a:lstStyle/>
        <a:p>
          <a:r>
            <a:rPr lang="en-US" dirty="0">
              <a:latin typeface="+mj-lt"/>
            </a:rPr>
            <a:t>USGS</a:t>
          </a:r>
        </a:p>
      </dgm:t>
    </dgm:pt>
    <dgm:pt modelId="{9BB1A075-6D31-427E-BE0D-11ADEF60A8D6}" type="parTrans" cxnId="{2DAC413D-7FD9-4BD8-9F86-6D6C17EA7D88}">
      <dgm:prSet/>
      <dgm:spPr/>
      <dgm:t>
        <a:bodyPr/>
        <a:lstStyle/>
        <a:p>
          <a:endParaRPr lang="en-US"/>
        </a:p>
      </dgm:t>
    </dgm:pt>
    <dgm:pt modelId="{CB605C4C-D6FB-46C8-9ED7-11520B5BEA30}" type="sibTrans" cxnId="{2DAC413D-7FD9-4BD8-9F86-6D6C17EA7D88}">
      <dgm:prSet/>
      <dgm:spPr/>
      <dgm:t>
        <a:bodyPr/>
        <a:lstStyle/>
        <a:p>
          <a:endParaRPr lang="en-US"/>
        </a:p>
      </dgm:t>
    </dgm:pt>
    <dgm:pt modelId="{18285956-7D16-4B3A-8A81-344B60DC09EB}" type="pres">
      <dgm:prSet presAssocID="{68AD3790-80A3-4D10-883D-570F6FA27553}" presName="cycle" presStyleCnt="0">
        <dgm:presLayoutVars>
          <dgm:chMax val="1"/>
          <dgm:dir/>
          <dgm:animLvl val="ctr"/>
          <dgm:resizeHandles val="exact"/>
        </dgm:presLayoutVars>
      </dgm:prSet>
      <dgm:spPr/>
    </dgm:pt>
    <dgm:pt modelId="{A91A81C1-C6F0-4A10-A974-B9261B115762}" type="pres">
      <dgm:prSet presAssocID="{065BC71F-8036-4752-B2FF-15FE95AABE61}" presName="centerShape" presStyleLbl="node0" presStyleIdx="0" presStyleCnt="1" custScaleX="272242" custScaleY="272242"/>
      <dgm:spPr/>
    </dgm:pt>
    <dgm:pt modelId="{BDA83D18-2704-442B-9E0C-3818974AB46C}" type="pres">
      <dgm:prSet presAssocID="{51627AFD-4EB6-43E7-8CFD-869DEF4A25E6}" presName="Name9" presStyleLbl="parChTrans1D2" presStyleIdx="0" presStyleCnt="13"/>
      <dgm:spPr/>
    </dgm:pt>
    <dgm:pt modelId="{8422D27F-A5C7-49DC-B868-2381DF76EADD}" type="pres">
      <dgm:prSet presAssocID="{51627AFD-4EB6-43E7-8CFD-869DEF4A25E6}" presName="connTx" presStyleLbl="parChTrans1D2" presStyleIdx="0" presStyleCnt="13"/>
      <dgm:spPr/>
    </dgm:pt>
    <dgm:pt modelId="{D5A5F9A0-BDF5-4089-AA07-C25747913D8A}" type="pres">
      <dgm:prSet presAssocID="{33B59469-66DA-478A-A99C-FB336C141585}" presName="node" presStyleLbl="node1" presStyleIdx="0" presStyleCnt="13">
        <dgm:presLayoutVars>
          <dgm:bulletEnabled val="1"/>
        </dgm:presLayoutVars>
      </dgm:prSet>
      <dgm:spPr/>
    </dgm:pt>
    <dgm:pt modelId="{72096617-6007-4958-AA84-6E1F50AC714A}" type="pres">
      <dgm:prSet presAssocID="{8A5F6991-2B90-4C0D-BC71-C18FA988CE03}" presName="Name9" presStyleLbl="parChTrans1D2" presStyleIdx="1" presStyleCnt="13"/>
      <dgm:spPr/>
    </dgm:pt>
    <dgm:pt modelId="{AAF37E6D-0F70-4AAF-81C9-8B1A475F6018}" type="pres">
      <dgm:prSet presAssocID="{8A5F6991-2B90-4C0D-BC71-C18FA988CE03}" presName="connTx" presStyleLbl="parChTrans1D2" presStyleIdx="1" presStyleCnt="13"/>
      <dgm:spPr/>
    </dgm:pt>
    <dgm:pt modelId="{54F1ABF0-3C2A-44C5-8A04-CA5EA7765725}" type="pres">
      <dgm:prSet presAssocID="{DBC8DDD0-25D6-44BA-8F51-90E69F1F3254}" presName="node" presStyleLbl="node1" presStyleIdx="1" presStyleCnt="13">
        <dgm:presLayoutVars>
          <dgm:bulletEnabled val="1"/>
        </dgm:presLayoutVars>
      </dgm:prSet>
      <dgm:spPr/>
    </dgm:pt>
    <dgm:pt modelId="{2BD2D030-8D01-4C32-982C-D46DA679329F}" type="pres">
      <dgm:prSet presAssocID="{C8C79C63-4433-4A8A-8CAD-2B0FCADF8BE6}" presName="Name9" presStyleLbl="parChTrans1D2" presStyleIdx="2" presStyleCnt="13"/>
      <dgm:spPr/>
    </dgm:pt>
    <dgm:pt modelId="{50A4279B-8E54-4713-A04A-7A87274FF8DD}" type="pres">
      <dgm:prSet presAssocID="{C8C79C63-4433-4A8A-8CAD-2B0FCADF8BE6}" presName="connTx" presStyleLbl="parChTrans1D2" presStyleIdx="2" presStyleCnt="13"/>
      <dgm:spPr/>
    </dgm:pt>
    <dgm:pt modelId="{3906FCEB-4814-4EA1-A99B-9FA9EB975B8F}" type="pres">
      <dgm:prSet presAssocID="{E5E1BB3A-A83D-40F8-B6B9-052160BAD3DE}" presName="node" presStyleLbl="node1" presStyleIdx="2" presStyleCnt="13">
        <dgm:presLayoutVars>
          <dgm:bulletEnabled val="1"/>
        </dgm:presLayoutVars>
      </dgm:prSet>
      <dgm:spPr/>
    </dgm:pt>
    <dgm:pt modelId="{D2CAEF6D-8974-4468-B6E7-729A0AB6DF27}" type="pres">
      <dgm:prSet presAssocID="{130CAD9A-E0C2-42D2-A13F-51A28D58F7C0}" presName="Name9" presStyleLbl="parChTrans1D2" presStyleIdx="3" presStyleCnt="13"/>
      <dgm:spPr/>
    </dgm:pt>
    <dgm:pt modelId="{69B4BF03-4B49-429D-93A0-32B49A22051D}" type="pres">
      <dgm:prSet presAssocID="{130CAD9A-E0C2-42D2-A13F-51A28D58F7C0}" presName="connTx" presStyleLbl="parChTrans1D2" presStyleIdx="3" presStyleCnt="13"/>
      <dgm:spPr/>
    </dgm:pt>
    <dgm:pt modelId="{A319165A-2A66-4EBE-B3C8-D2ECA08AE304}" type="pres">
      <dgm:prSet presAssocID="{8F67C875-6BB6-427A-84CA-197472672C63}" presName="node" presStyleLbl="node1" presStyleIdx="3" presStyleCnt="13">
        <dgm:presLayoutVars>
          <dgm:bulletEnabled val="1"/>
        </dgm:presLayoutVars>
      </dgm:prSet>
      <dgm:spPr/>
    </dgm:pt>
    <dgm:pt modelId="{7387AFF5-DAD3-4981-A3E5-D7EAD0371072}" type="pres">
      <dgm:prSet presAssocID="{D4BC4874-AA44-4F31-BCBF-614BE3EF0E2D}" presName="Name9" presStyleLbl="parChTrans1D2" presStyleIdx="4" presStyleCnt="13"/>
      <dgm:spPr/>
    </dgm:pt>
    <dgm:pt modelId="{16FF74A7-FF2B-4D11-BD23-6D9660DD0DE2}" type="pres">
      <dgm:prSet presAssocID="{D4BC4874-AA44-4F31-BCBF-614BE3EF0E2D}" presName="connTx" presStyleLbl="parChTrans1D2" presStyleIdx="4" presStyleCnt="13"/>
      <dgm:spPr/>
    </dgm:pt>
    <dgm:pt modelId="{02268825-6EA4-440B-9893-87526D4C34DF}" type="pres">
      <dgm:prSet presAssocID="{64CF23D4-C131-4A90-8956-928D62F63ACF}" presName="node" presStyleLbl="node1" presStyleIdx="4" presStyleCnt="13">
        <dgm:presLayoutVars>
          <dgm:bulletEnabled val="1"/>
        </dgm:presLayoutVars>
      </dgm:prSet>
      <dgm:spPr/>
    </dgm:pt>
    <dgm:pt modelId="{A7AF49F7-7987-4747-923B-A183FE40C528}" type="pres">
      <dgm:prSet presAssocID="{80CC0E7B-15FD-485A-826B-6FECB81A45DA}" presName="Name9" presStyleLbl="parChTrans1D2" presStyleIdx="5" presStyleCnt="13"/>
      <dgm:spPr/>
    </dgm:pt>
    <dgm:pt modelId="{3E68E0AE-266E-45CE-B978-41C06DDFD388}" type="pres">
      <dgm:prSet presAssocID="{80CC0E7B-15FD-485A-826B-6FECB81A45DA}" presName="connTx" presStyleLbl="parChTrans1D2" presStyleIdx="5" presStyleCnt="13"/>
      <dgm:spPr/>
    </dgm:pt>
    <dgm:pt modelId="{53A9BC31-1B78-44CD-8751-9F7906D25378}" type="pres">
      <dgm:prSet presAssocID="{25932522-8D90-4229-9A4B-D92AF4B2A725}" presName="node" presStyleLbl="node1" presStyleIdx="5" presStyleCnt="13">
        <dgm:presLayoutVars>
          <dgm:bulletEnabled val="1"/>
        </dgm:presLayoutVars>
      </dgm:prSet>
      <dgm:spPr/>
    </dgm:pt>
    <dgm:pt modelId="{2FF1B525-0A3F-4D9A-9197-6D4ACC18042A}" type="pres">
      <dgm:prSet presAssocID="{D0557C1F-BDD2-427A-9EB5-96A7DB90AF52}" presName="Name9" presStyleLbl="parChTrans1D2" presStyleIdx="6" presStyleCnt="13"/>
      <dgm:spPr/>
    </dgm:pt>
    <dgm:pt modelId="{D7C2B1D2-B975-4F03-B8EE-A7785F7B8934}" type="pres">
      <dgm:prSet presAssocID="{D0557C1F-BDD2-427A-9EB5-96A7DB90AF52}" presName="connTx" presStyleLbl="parChTrans1D2" presStyleIdx="6" presStyleCnt="13"/>
      <dgm:spPr/>
    </dgm:pt>
    <dgm:pt modelId="{EDF793D0-212B-4AA5-9607-0F5F08BD9078}" type="pres">
      <dgm:prSet presAssocID="{CB90B071-F7A7-4EC2-99D3-3C00E35F1EEA}" presName="node" presStyleLbl="node1" presStyleIdx="6" presStyleCnt="13">
        <dgm:presLayoutVars>
          <dgm:bulletEnabled val="1"/>
        </dgm:presLayoutVars>
      </dgm:prSet>
      <dgm:spPr/>
    </dgm:pt>
    <dgm:pt modelId="{8B529D28-3632-417A-A64B-AF0356CDB997}" type="pres">
      <dgm:prSet presAssocID="{12FA5526-CE4E-49C1-9D8D-9EBC7F648E96}" presName="Name9" presStyleLbl="parChTrans1D2" presStyleIdx="7" presStyleCnt="13"/>
      <dgm:spPr/>
    </dgm:pt>
    <dgm:pt modelId="{26C5AB1F-2D3B-483F-A8AA-CCE2003DB1FF}" type="pres">
      <dgm:prSet presAssocID="{12FA5526-CE4E-49C1-9D8D-9EBC7F648E96}" presName="connTx" presStyleLbl="parChTrans1D2" presStyleIdx="7" presStyleCnt="13"/>
      <dgm:spPr/>
    </dgm:pt>
    <dgm:pt modelId="{779CE988-BF1C-4034-AE7E-896F352CA2D1}" type="pres">
      <dgm:prSet presAssocID="{AFACDCF9-7044-4522-89AF-5DAB30A7C23B}" presName="node" presStyleLbl="node1" presStyleIdx="7" presStyleCnt="13">
        <dgm:presLayoutVars>
          <dgm:bulletEnabled val="1"/>
        </dgm:presLayoutVars>
      </dgm:prSet>
      <dgm:spPr/>
    </dgm:pt>
    <dgm:pt modelId="{11A065DE-8ECF-408F-82E7-17C6F0328543}" type="pres">
      <dgm:prSet presAssocID="{B21B9B03-2F8F-4506-9ECB-D13768581D16}" presName="Name9" presStyleLbl="parChTrans1D2" presStyleIdx="8" presStyleCnt="13"/>
      <dgm:spPr/>
    </dgm:pt>
    <dgm:pt modelId="{B374385D-B3BB-4DB5-81EB-42F5C0A77FF0}" type="pres">
      <dgm:prSet presAssocID="{B21B9B03-2F8F-4506-9ECB-D13768581D16}" presName="connTx" presStyleLbl="parChTrans1D2" presStyleIdx="8" presStyleCnt="13"/>
      <dgm:spPr/>
    </dgm:pt>
    <dgm:pt modelId="{A3CE347E-D036-415F-BDAD-3CD6E2358796}" type="pres">
      <dgm:prSet presAssocID="{43630878-FB03-4CB9-B7D0-087C2278F35A}" presName="node" presStyleLbl="node1" presStyleIdx="8" presStyleCnt="13">
        <dgm:presLayoutVars>
          <dgm:bulletEnabled val="1"/>
        </dgm:presLayoutVars>
      </dgm:prSet>
      <dgm:spPr/>
    </dgm:pt>
    <dgm:pt modelId="{52C98C44-7403-47FF-A267-8699FCD146A6}" type="pres">
      <dgm:prSet presAssocID="{F64DA6B7-A1BA-4EE6-9921-42087ECD4A94}" presName="Name9" presStyleLbl="parChTrans1D2" presStyleIdx="9" presStyleCnt="13"/>
      <dgm:spPr/>
    </dgm:pt>
    <dgm:pt modelId="{281C8C64-5D6E-4FA8-9DA0-E7BE473782D5}" type="pres">
      <dgm:prSet presAssocID="{F64DA6B7-A1BA-4EE6-9921-42087ECD4A94}" presName="connTx" presStyleLbl="parChTrans1D2" presStyleIdx="9" presStyleCnt="13"/>
      <dgm:spPr/>
    </dgm:pt>
    <dgm:pt modelId="{8A2D22BD-B3E6-4E51-B339-0BB789141435}" type="pres">
      <dgm:prSet presAssocID="{5EDB7ADA-3EDE-4F2A-9B88-94BB3563DF30}" presName="node" presStyleLbl="node1" presStyleIdx="9" presStyleCnt="13">
        <dgm:presLayoutVars>
          <dgm:bulletEnabled val="1"/>
        </dgm:presLayoutVars>
      </dgm:prSet>
      <dgm:spPr/>
    </dgm:pt>
    <dgm:pt modelId="{8273DDAD-03B6-4FE1-A75D-43D09F0FB023}" type="pres">
      <dgm:prSet presAssocID="{8D100E57-5C0A-4375-94AA-FBDB7DDB1996}" presName="Name9" presStyleLbl="parChTrans1D2" presStyleIdx="10" presStyleCnt="13"/>
      <dgm:spPr/>
    </dgm:pt>
    <dgm:pt modelId="{07748822-F76F-47CC-A937-5829BF0022F9}" type="pres">
      <dgm:prSet presAssocID="{8D100E57-5C0A-4375-94AA-FBDB7DDB1996}" presName="connTx" presStyleLbl="parChTrans1D2" presStyleIdx="10" presStyleCnt="13"/>
      <dgm:spPr/>
    </dgm:pt>
    <dgm:pt modelId="{79D3822B-2B37-492D-A65A-0A82DDA56EF6}" type="pres">
      <dgm:prSet presAssocID="{1A8822B2-EDEE-47BD-AFBF-40862364FF45}" presName="node" presStyleLbl="node1" presStyleIdx="10" presStyleCnt="13">
        <dgm:presLayoutVars>
          <dgm:bulletEnabled val="1"/>
        </dgm:presLayoutVars>
      </dgm:prSet>
      <dgm:spPr/>
    </dgm:pt>
    <dgm:pt modelId="{89F6AC25-20C6-4F36-8A30-7496BADA3210}" type="pres">
      <dgm:prSet presAssocID="{2CEC0D5F-F39A-44B0-ABC0-705AC62BA5D5}" presName="Name9" presStyleLbl="parChTrans1D2" presStyleIdx="11" presStyleCnt="13"/>
      <dgm:spPr/>
    </dgm:pt>
    <dgm:pt modelId="{1B4651ED-9A62-4D6D-9B24-5487C4BF305E}" type="pres">
      <dgm:prSet presAssocID="{2CEC0D5F-F39A-44B0-ABC0-705AC62BA5D5}" presName="connTx" presStyleLbl="parChTrans1D2" presStyleIdx="11" presStyleCnt="13"/>
      <dgm:spPr/>
    </dgm:pt>
    <dgm:pt modelId="{6F677F77-C07A-4793-9B29-E19502E51DC2}" type="pres">
      <dgm:prSet presAssocID="{65FFB67E-4A38-4A05-8E0F-9977A34B6F47}" presName="node" presStyleLbl="node1" presStyleIdx="11" presStyleCnt="13">
        <dgm:presLayoutVars>
          <dgm:bulletEnabled val="1"/>
        </dgm:presLayoutVars>
      </dgm:prSet>
      <dgm:spPr/>
    </dgm:pt>
    <dgm:pt modelId="{76965981-AF8F-4D8B-87F2-7B1868D0CB72}" type="pres">
      <dgm:prSet presAssocID="{9BB1A075-6D31-427E-BE0D-11ADEF60A8D6}" presName="Name9" presStyleLbl="parChTrans1D2" presStyleIdx="12" presStyleCnt="13"/>
      <dgm:spPr/>
    </dgm:pt>
    <dgm:pt modelId="{AB558A16-16B6-4B21-A68E-7F3C276E5028}" type="pres">
      <dgm:prSet presAssocID="{9BB1A075-6D31-427E-BE0D-11ADEF60A8D6}" presName="connTx" presStyleLbl="parChTrans1D2" presStyleIdx="12" presStyleCnt="13"/>
      <dgm:spPr/>
    </dgm:pt>
    <dgm:pt modelId="{C3BCDA93-BB2D-4F89-9D77-9EB6B0D98161}" type="pres">
      <dgm:prSet presAssocID="{C747032E-F676-42BB-8AD4-2AC3FB4E4A87}" presName="node" presStyleLbl="node1" presStyleIdx="12" presStyleCnt="13">
        <dgm:presLayoutVars>
          <dgm:bulletEnabled val="1"/>
        </dgm:presLayoutVars>
      </dgm:prSet>
      <dgm:spPr/>
    </dgm:pt>
  </dgm:ptLst>
  <dgm:cxnLst>
    <dgm:cxn modelId="{CE2CB604-3CDF-4E5E-A7E8-6C42D01F4934}" type="presOf" srcId="{E5E1BB3A-A83D-40F8-B6B9-052160BAD3DE}" destId="{3906FCEB-4814-4EA1-A99B-9FA9EB975B8F}" srcOrd="0" destOrd="0" presId="urn:microsoft.com/office/officeart/2005/8/layout/radial1"/>
    <dgm:cxn modelId="{07EC2805-6083-4198-A35E-FCF393B77CBD}" srcId="{065BC71F-8036-4752-B2FF-15FE95AABE61}" destId="{1A8822B2-EDEE-47BD-AFBF-40862364FF45}" srcOrd="10" destOrd="0" parTransId="{8D100E57-5C0A-4375-94AA-FBDB7DDB1996}" sibTransId="{07E49035-B972-4ADC-A4A0-A0CB475F7EBF}"/>
    <dgm:cxn modelId="{37E44D15-C268-42F7-9A1E-12D7677B67D5}" type="presOf" srcId="{B21B9B03-2F8F-4506-9ECB-D13768581D16}" destId="{11A065DE-8ECF-408F-82E7-17C6F0328543}" srcOrd="0" destOrd="0" presId="urn:microsoft.com/office/officeart/2005/8/layout/radial1"/>
    <dgm:cxn modelId="{4D07DA15-00F1-4293-B226-74E34D71F3A9}" type="presOf" srcId="{51627AFD-4EB6-43E7-8CFD-869DEF4A25E6}" destId="{8422D27F-A5C7-49DC-B868-2381DF76EADD}" srcOrd="1" destOrd="0" presId="urn:microsoft.com/office/officeart/2005/8/layout/radial1"/>
    <dgm:cxn modelId="{766DC920-86A8-4B86-94D0-E222CE352581}" srcId="{065BC71F-8036-4752-B2FF-15FE95AABE61}" destId="{8F67C875-6BB6-427A-84CA-197472672C63}" srcOrd="3" destOrd="0" parTransId="{130CAD9A-E0C2-42D2-A13F-51A28D58F7C0}" sibTransId="{5C7D1A7E-4B59-4495-A85B-DB128C502857}"/>
    <dgm:cxn modelId="{368A0138-82B1-4F85-A493-4310C611E2ED}" type="presOf" srcId="{8A5F6991-2B90-4C0D-BC71-C18FA988CE03}" destId="{72096617-6007-4958-AA84-6E1F50AC714A}" srcOrd="0" destOrd="0" presId="urn:microsoft.com/office/officeart/2005/8/layout/radial1"/>
    <dgm:cxn modelId="{0B531C38-811A-45B7-82FD-6D4410045E7E}" type="presOf" srcId="{43630878-FB03-4CB9-B7D0-087C2278F35A}" destId="{A3CE347E-D036-415F-BDAD-3CD6E2358796}" srcOrd="0" destOrd="0" presId="urn:microsoft.com/office/officeart/2005/8/layout/radial1"/>
    <dgm:cxn modelId="{2DAC413D-7FD9-4BD8-9F86-6D6C17EA7D88}" srcId="{065BC71F-8036-4752-B2FF-15FE95AABE61}" destId="{C747032E-F676-42BB-8AD4-2AC3FB4E4A87}" srcOrd="12" destOrd="0" parTransId="{9BB1A075-6D31-427E-BE0D-11ADEF60A8D6}" sibTransId="{CB605C4C-D6FB-46C8-9ED7-11520B5BEA30}"/>
    <dgm:cxn modelId="{C0C99E3F-152E-4420-89F8-E2D25453A1B5}" type="presOf" srcId="{C8C79C63-4433-4A8A-8CAD-2B0FCADF8BE6}" destId="{50A4279B-8E54-4713-A04A-7A87274FF8DD}" srcOrd="1" destOrd="0" presId="urn:microsoft.com/office/officeart/2005/8/layout/radial1"/>
    <dgm:cxn modelId="{F0195440-4DFB-4F41-BE8D-6BDDCCB9D558}" type="presOf" srcId="{80CC0E7B-15FD-485A-826B-6FECB81A45DA}" destId="{A7AF49F7-7987-4747-923B-A183FE40C528}" srcOrd="0" destOrd="0" presId="urn:microsoft.com/office/officeart/2005/8/layout/radial1"/>
    <dgm:cxn modelId="{A4F84D60-CEDE-4004-ABEC-CC5D3522CEF1}" srcId="{065BC71F-8036-4752-B2FF-15FE95AABE61}" destId="{DBC8DDD0-25D6-44BA-8F51-90E69F1F3254}" srcOrd="1" destOrd="0" parTransId="{8A5F6991-2B90-4C0D-BC71-C18FA988CE03}" sibTransId="{977F04D6-8DDC-49F4-959F-DA753B662794}"/>
    <dgm:cxn modelId="{D3D4B442-DD47-46BD-BBF3-9E24F1992415}" type="presOf" srcId="{CB90B071-F7A7-4EC2-99D3-3C00E35F1EEA}" destId="{EDF793D0-212B-4AA5-9607-0F5F08BD9078}" srcOrd="0" destOrd="0" presId="urn:microsoft.com/office/officeart/2005/8/layout/radial1"/>
    <dgm:cxn modelId="{F2B93163-8433-4213-97BF-9F15154FA274}" type="presOf" srcId="{25932522-8D90-4229-9A4B-D92AF4B2A725}" destId="{53A9BC31-1B78-44CD-8751-9F7906D25378}" srcOrd="0" destOrd="0" presId="urn:microsoft.com/office/officeart/2005/8/layout/radial1"/>
    <dgm:cxn modelId="{A798D345-76FE-4EDB-A632-1EFB6C0BEF38}" type="presOf" srcId="{AFACDCF9-7044-4522-89AF-5DAB30A7C23B}" destId="{779CE988-BF1C-4034-AE7E-896F352CA2D1}" srcOrd="0" destOrd="0" presId="urn:microsoft.com/office/officeart/2005/8/layout/radial1"/>
    <dgm:cxn modelId="{5789584A-C39F-4918-9CC8-9AD041C06707}" type="presOf" srcId="{065BC71F-8036-4752-B2FF-15FE95AABE61}" destId="{A91A81C1-C6F0-4A10-A974-B9261B115762}" srcOrd="0" destOrd="0" presId="urn:microsoft.com/office/officeart/2005/8/layout/radial1"/>
    <dgm:cxn modelId="{509C086E-BFF4-4B98-827B-6C697F3F3BC3}" srcId="{68AD3790-80A3-4D10-883D-570F6FA27553}" destId="{065BC71F-8036-4752-B2FF-15FE95AABE61}" srcOrd="0" destOrd="0" parTransId="{86DF960B-8296-4697-9601-FBB63C2245DE}" sibTransId="{E8B5E965-5C94-4FE2-A85E-B2F91DBB6CDA}"/>
    <dgm:cxn modelId="{99FB5474-94EE-42FA-AF0B-09269A017BC3}" type="presOf" srcId="{130CAD9A-E0C2-42D2-A13F-51A28D58F7C0}" destId="{D2CAEF6D-8974-4468-B6E7-729A0AB6DF27}" srcOrd="0" destOrd="0" presId="urn:microsoft.com/office/officeart/2005/8/layout/radial1"/>
    <dgm:cxn modelId="{45DDED74-2A3E-4C0A-93D8-45D24EBF7E08}" type="presOf" srcId="{12FA5526-CE4E-49C1-9D8D-9EBC7F648E96}" destId="{26C5AB1F-2D3B-483F-A8AA-CCE2003DB1FF}" srcOrd="1" destOrd="0" presId="urn:microsoft.com/office/officeart/2005/8/layout/radial1"/>
    <dgm:cxn modelId="{682A6556-D68C-46D0-8052-CFA674494758}" type="presOf" srcId="{2CEC0D5F-F39A-44B0-ABC0-705AC62BA5D5}" destId="{1B4651ED-9A62-4D6D-9B24-5487C4BF305E}" srcOrd="1" destOrd="0" presId="urn:microsoft.com/office/officeart/2005/8/layout/radial1"/>
    <dgm:cxn modelId="{790E347D-9E1D-4F1F-9647-BADB50E9035B}" type="presOf" srcId="{2CEC0D5F-F39A-44B0-ABC0-705AC62BA5D5}" destId="{89F6AC25-20C6-4F36-8A30-7496BADA3210}" srcOrd="0" destOrd="0" presId="urn:microsoft.com/office/officeart/2005/8/layout/radial1"/>
    <dgm:cxn modelId="{AB9CDA7F-F80F-4E3E-AE89-42C2B7D653F6}" srcId="{065BC71F-8036-4752-B2FF-15FE95AABE61}" destId="{5EDB7ADA-3EDE-4F2A-9B88-94BB3563DF30}" srcOrd="9" destOrd="0" parTransId="{F64DA6B7-A1BA-4EE6-9921-42087ECD4A94}" sibTransId="{9D2F5FB6-3A45-4205-B59E-7D951060B9EA}"/>
    <dgm:cxn modelId="{252BB783-57D0-40FF-93E4-C44825B40EA0}" type="presOf" srcId="{D0557C1F-BDD2-427A-9EB5-96A7DB90AF52}" destId="{D7C2B1D2-B975-4F03-B8EE-A7785F7B8934}" srcOrd="1" destOrd="0" presId="urn:microsoft.com/office/officeart/2005/8/layout/radial1"/>
    <dgm:cxn modelId="{28FE2588-1181-4815-9A3B-D73A8C53860C}" type="presOf" srcId="{8D100E57-5C0A-4375-94AA-FBDB7DDB1996}" destId="{07748822-F76F-47CC-A937-5829BF0022F9}" srcOrd="1" destOrd="0" presId="urn:microsoft.com/office/officeart/2005/8/layout/radial1"/>
    <dgm:cxn modelId="{992FC695-E739-453D-8485-284E0D9ED1E7}" srcId="{065BC71F-8036-4752-B2FF-15FE95AABE61}" destId="{25932522-8D90-4229-9A4B-D92AF4B2A725}" srcOrd="5" destOrd="0" parTransId="{80CC0E7B-15FD-485A-826B-6FECB81A45DA}" sibTransId="{4EB10E04-73E4-4B64-92D0-CF00E1B5711F}"/>
    <dgm:cxn modelId="{E4682C96-DC22-4946-A77F-797176249084}" type="presOf" srcId="{F64DA6B7-A1BA-4EE6-9921-42087ECD4A94}" destId="{281C8C64-5D6E-4FA8-9DA0-E7BE473782D5}" srcOrd="1" destOrd="0" presId="urn:microsoft.com/office/officeart/2005/8/layout/radial1"/>
    <dgm:cxn modelId="{598B4A98-D151-4DA9-BA9B-7D0D376CEE63}" type="presOf" srcId="{12FA5526-CE4E-49C1-9D8D-9EBC7F648E96}" destId="{8B529D28-3632-417A-A64B-AF0356CDB997}" srcOrd="0" destOrd="0" presId="urn:microsoft.com/office/officeart/2005/8/layout/radial1"/>
    <dgm:cxn modelId="{2218DA9C-5D94-47E2-9659-A513A51A0272}" type="presOf" srcId="{D0557C1F-BDD2-427A-9EB5-96A7DB90AF52}" destId="{2FF1B525-0A3F-4D9A-9197-6D4ACC18042A}" srcOrd="0" destOrd="0" presId="urn:microsoft.com/office/officeart/2005/8/layout/radial1"/>
    <dgm:cxn modelId="{69989E9E-8F99-4FFC-A06C-4E0B225FCCD6}" type="presOf" srcId="{80CC0E7B-15FD-485A-826B-6FECB81A45DA}" destId="{3E68E0AE-266E-45CE-B978-41C06DDFD388}" srcOrd="1" destOrd="0" presId="urn:microsoft.com/office/officeart/2005/8/layout/radial1"/>
    <dgm:cxn modelId="{39AE5AA6-D5F7-4220-BA3D-2F9981D9A7EF}" type="presOf" srcId="{68AD3790-80A3-4D10-883D-570F6FA27553}" destId="{18285956-7D16-4B3A-8A81-344B60DC09EB}" srcOrd="0" destOrd="0" presId="urn:microsoft.com/office/officeart/2005/8/layout/radial1"/>
    <dgm:cxn modelId="{68AF10AD-295B-4F5C-891B-DE1CFB217FC3}" type="presOf" srcId="{130CAD9A-E0C2-42D2-A13F-51A28D58F7C0}" destId="{69B4BF03-4B49-429D-93A0-32B49A22051D}" srcOrd="1" destOrd="0" presId="urn:microsoft.com/office/officeart/2005/8/layout/radial1"/>
    <dgm:cxn modelId="{CEA273B8-330D-400A-8639-DAEEC6ABA8F2}" srcId="{065BC71F-8036-4752-B2FF-15FE95AABE61}" destId="{64CF23D4-C131-4A90-8956-928D62F63ACF}" srcOrd="4" destOrd="0" parTransId="{D4BC4874-AA44-4F31-BCBF-614BE3EF0E2D}" sibTransId="{CA24DE1C-EB2B-4896-9F8D-FC0212A20C5A}"/>
    <dgm:cxn modelId="{5ED851BA-4D76-467F-9748-1D6040305083}" type="presOf" srcId="{8F67C875-6BB6-427A-84CA-197472672C63}" destId="{A319165A-2A66-4EBE-B3C8-D2ECA08AE304}" srcOrd="0" destOrd="0" presId="urn:microsoft.com/office/officeart/2005/8/layout/radial1"/>
    <dgm:cxn modelId="{DB7677BA-5BE5-489A-95A3-89261B0A00C3}" type="presOf" srcId="{8A5F6991-2B90-4C0D-BC71-C18FA988CE03}" destId="{AAF37E6D-0F70-4AAF-81C9-8B1A475F6018}" srcOrd="1" destOrd="0" presId="urn:microsoft.com/office/officeart/2005/8/layout/radial1"/>
    <dgm:cxn modelId="{DDDD87BA-9E17-47D8-89F1-0FA2CCFB31BE}" srcId="{065BC71F-8036-4752-B2FF-15FE95AABE61}" destId="{43630878-FB03-4CB9-B7D0-087C2278F35A}" srcOrd="8" destOrd="0" parTransId="{B21B9B03-2F8F-4506-9ECB-D13768581D16}" sibTransId="{873C4DED-5902-4E52-829C-247173E2D531}"/>
    <dgm:cxn modelId="{72A81FBB-A6B7-4A5F-B0EF-0CEE3924631F}" type="presOf" srcId="{9BB1A075-6D31-427E-BE0D-11ADEF60A8D6}" destId="{AB558A16-16B6-4B21-A68E-7F3C276E5028}" srcOrd="1" destOrd="0" presId="urn:microsoft.com/office/officeart/2005/8/layout/radial1"/>
    <dgm:cxn modelId="{D9E698BF-BEF1-44D2-8714-15B261903F6E}" type="presOf" srcId="{33B59469-66DA-478A-A99C-FB336C141585}" destId="{D5A5F9A0-BDF5-4089-AA07-C25747913D8A}" srcOrd="0" destOrd="0" presId="urn:microsoft.com/office/officeart/2005/8/layout/radial1"/>
    <dgm:cxn modelId="{B46FF8BF-9ADD-4C41-A1A5-0D9F73818A91}" srcId="{065BC71F-8036-4752-B2FF-15FE95AABE61}" destId="{33B59469-66DA-478A-A99C-FB336C141585}" srcOrd="0" destOrd="0" parTransId="{51627AFD-4EB6-43E7-8CFD-869DEF4A25E6}" sibTransId="{0718794A-9E89-4C3D-B213-3A18D790A72D}"/>
    <dgm:cxn modelId="{2EDA15C1-5AC5-443E-B73A-632B19713180}" srcId="{065BC71F-8036-4752-B2FF-15FE95AABE61}" destId="{AFACDCF9-7044-4522-89AF-5DAB30A7C23B}" srcOrd="7" destOrd="0" parTransId="{12FA5526-CE4E-49C1-9D8D-9EBC7F648E96}" sibTransId="{74B19EDF-C5AA-4EBC-8662-E25E5FDAA958}"/>
    <dgm:cxn modelId="{6F0BD5C1-F357-40F7-B942-16C1F591BD73}" type="presOf" srcId="{B21B9B03-2F8F-4506-9ECB-D13768581D16}" destId="{B374385D-B3BB-4DB5-81EB-42F5C0A77FF0}" srcOrd="1" destOrd="0" presId="urn:microsoft.com/office/officeart/2005/8/layout/radial1"/>
    <dgm:cxn modelId="{09C120C2-F8B0-4DE5-A416-C5A3EB10D758}" type="presOf" srcId="{1A8822B2-EDEE-47BD-AFBF-40862364FF45}" destId="{79D3822B-2B37-492D-A65A-0A82DDA56EF6}" srcOrd="0" destOrd="0" presId="urn:microsoft.com/office/officeart/2005/8/layout/radial1"/>
    <dgm:cxn modelId="{147AA0C4-74FC-43A7-B8DE-504F1024FE68}" type="presOf" srcId="{51627AFD-4EB6-43E7-8CFD-869DEF4A25E6}" destId="{BDA83D18-2704-442B-9E0C-3818974AB46C}" srcOrd="0" destOrd="0" presId="urn:microsoft.com/office/officeart/2005/8/layout/radial1"/>
    <dgm:cxn modelId="{837297C6-982A-4E29-BBFE-CAAF0997C079}" type="presOf" srcId="{C8C79C63-4433-4A8A-8CAD-2B0FCADF8BE6}" destId="{2BD2D030-8D01-4C32-982C-D46DA679329F}" srcOrd="0" destOrd="0" presId="urn:microsoft.com/office/officeart/2005/8/layout/radial1"/>
    <dgm:cxn modelId="{BEBB85C8-3FF2-4127-AF8B-11C1D9D8E876}" type="presOf" srcId="{5EDB7ADA-3EDE-4F2A-9B88-94BB3563DF30}" destId="{8A2D22BD-B3E6-4E51-B339-0BB789141435}" srcOrd="0" destOrd="0" presId="urn:microsoft.com/office/officeart/2005/8/layout/radial1"/>
    <dgm:cxn modelId="{53D2DECA-416A-4E1F-B4FC-4B1F45715691}" type="presOf" srcId="{65FFB67E-4A38-4A05-8E0F-9977A34B6F47}" destId="{6F677F77-C07A-4793-9B29-E19502E51DC2}" srcOrd="0" destOrd="0" presId="urn:microsoft.com/office/officeart/2005/8/layout/radial1"/>
    <dgm:cxn modelId="{8E02C7CD-796B-4C67-8736-5BB38D8F709B}" type="presOf" srcId="{64CF23D4-C131-4A90-8956-928D62F63ACF}" destId="{02268825-6EA4-440B-9893-87526D4C34DF}" srcOrd="0" destOrd="0" presId="urn:microsoft.com/office/officeart/2005/8/layout/radial1"/>
    <dgm:cxn modelId="{EAEC0ED5-F4FA-4B5E-BB25-438557C2A94E}" srcId="{065BC71F-8036-4752-B2FF-15FE95AABE61}" destId="{65FFB67E-4A38-4A05-8E0F-9977A34B6F47}" srcOrd="11" destOrd="0" parTransId="{2CEC0D5F-F39A-44B0-ABC0-705AC62BA5D5}" sibTransId="{FB93A989-DA60-451B-BB41-7A542093E8B3}"/>
    <dgm:cxn modelId="{CD9F89DB-20AE-4DE8-B996-647D9CCB39D4}" type="presOf" srcId="{D4BC4874-AA44-4F31-BCBF-614BE3EF0E2D}" destId="{16FF74A7-FF2B-4D11-BD23-6D9660DD0DE2}" srcOrd="1" destOrd="0" presId="urn:microsoft.com/office/officeart/2005/8/layout/radial1"/>
    <dgm:cxn modelId="{D66FA5EE-F3B7-4378-85A8-F9B72FB8678C}" type="presOf" srcId="{8D100E57-5C0A-4375-94AA-FBDB7DDB1996}" destId="{8273DDAD-03B6-4FE1-A75D-43D09F0FB023}" srcOrd="0" destOrd="0" presId="urn:microsoft.com/office/officeart/2005/8/layout/radial1"/>
    <dgm:cxn modelId="{57D490EF-7232-4948-A3B8-B394745BB555}" type="presOf" srcId="{DBC8DDD0-25D6-44BA-8F51-90E69F1F3254}" destId="{54F1ABF0-3C2A-44C5-8A04-CA5EA7765725}" srcOrd="0" destOrd="0" presId="urn:microsoft.com/office/officeart/2005/8/layout/radial1"/>
    <dgm:cxn modelId="{6F8285F0-4F73-442E-BC71-B420ABECBF7D}" type="presOf" srcId="{F64DA6B7-A1BA-4EE6-9921-42087ECD4A94}" destId="{52C98C44-7403-47FF-A267-8699FCD146A6}" srcOrd="0" destOrd="0" presId="urn:microsoft.com/office/officeart/2005/8/layout/radial1"/>
    <dgm:cxn modelId="{43EAF5F4-2BAE-45DD-A641-C343CE0B2D57}" srcId="{065BC71F-8036-4752-B2FF-15FE95AABE61}" destId="{CB90B071-F7A7-4EC2-99D3-3C00E35F1EEA}" srcOrd="6" destOrd="0" parTransId="{D0557C1F-BDD2-427A-9EB5-96A7DB90AF52}" sibTransId="{B5253C23-A433-4F8C-8373-AC2BDE4B7FAE}"/>
    <dgm:cxn modelId="{DCC0FCF4-7DDA-43B4-AAA2-18B95993FA15}" type="presOf" srcId="{9BB1A075-6D31-427E-BE0D-11ADEF60A8D6}" destId="{76965981-AF8F-4D8B-87F2-7B1868D0CB72}" srcOrd="0" destOrd="0" presId="urn:microsoft.com/office/officeart/2005/8/layout/radial1"/>
    <dgm:cxn modelId="{2B1267F9-F9B5-463D-A664-2CF873045752}" type="presOf" srcId="{D4BC4874-AA44-4F31-BCBF-614BE3EF0E2D}" destId="{7387AFF5-DAD3-4981-A3E5-D7EAD0371072}" srcOrd="0" destOrd="0" presId="urn:microsoft.com/office/officeart/2005/8/layout/radial1"/>
    <dgm:cxn modelId="{C05951FC-E72D-4FA2-AC26-D4C6418E4158}" srcId="{065BC71F-8036-4752-B2FF-15FE95AABE61}" destId="{E5E1BB3A-A83D-40F8-B6B9-052160BAD3DE}" srcOrd="2" destOrd="0" parTransId="{C8C79C63-4433-4A8A-8CAD-2B0FCADF8BE6}" sibTransId="{DE0A787D-C0F8-4C25-BD6A-C5359628619A}"/>
    <dgm:cxn modelId="{0D3AB3FD-4A1A-4B03-ADE1-71154199BEA3}" type="presOf" srcId="{C747032E-F676-42BB-8AD4-2AC3FB4E4A87}" destId="{C3BCDA93-BB2D-4F89-9D77-9EB6B0D98161}" srcOrd="0" destOrd="0" presId="urn:microsoft.com/office/officeart/2005/8/layout/radial1"/>
    <dgm:cxn modelId="{8C0DEFA5-01DB-4D16-870E-BE81A9D6401A}" type="presParOf" srcId="{18285956-7D16-4B3A-8A81-344B60DC09EB}" destId="{A91A81C1-C6F0-4A10-A974-B9261B115762}" srcOrd="0" destOrd="0" presId="urn:microsoft.com/office/officeart/2005/8/layout/radial1"/>
    <dgm:cxn modelId="{26934C1E-8884-4539-B2A1-FAFB0B9B7284}" type="presParOf" srcId="{18285956-7D16-4B3A-8A81-344B60DC09EB}" destId="{BDA83D18-2704-442B-9E0C-3818974AB46C}" srcOrd="1" destOrd="0" presId="urn:microsoft.com/office/officeart/2005/8/layout/radial1"/>
    <dgm:cxn modelId="{1AA9A144-D17E-49D7-BEF5-9A323D8A77A0}" type="presParOf" srcId="{BDA83D18-2704-442B-9E0C-3818974AB46C}" destId="{8422D27F-A5C7-49DC-B868-2381DF76EADD}" srcOrd="0" destOrd="0" presId="urn:microsoft.com/office/officeart/2005/8/layout/radial1"/>
    <dgm:cxn modelId="{8A0E82D4-1DC7-42EE-98E1-861C9627804B}" type="presParOf" srcId="{18285956-7D16-4B3A-8A81-344B60DC09EB}" destId="{D5A5F9A0-BDF5-4089-AA07-C25747913D8A}" srcOrd="2" destOrd="0" presId="urn:microsoft.com/office/officeart/2005/8/layout/radial1"/>
    <dgm:cxn modelId="{DBCB03AA-1A41-45A7-8C44-203ADF3647F3}" type="presParOf" srcId="{18285956-7D16-4B3A-8A81-344B60DC09EB}" destId="{72096617-6007-4958-AA84-6E1F50AC714A}" srcOrd="3" destOrd="0" presId="urn:microsoft.com/office/officeart/2005/8/layout/radial1"/>
    <dgm:cxn modelId="{59813657-191B-4F39-8B08-BBBE774E30A2}" type="presParOf" srcId="{72096617-6007-4958-AA84-6E1F50AC714A}" destId="{AAF37E6D-0F70-4AAF-81C9-8B1A475F6018}" srcOrd="0" destOrd="0" presId="urn:microsoft.com/office/officeart/2005/8/layout/radial1"/>
    <dgm:cxn modelId="{98F033E6-3478-4CEE-946C-6FA07BEAD1CD}" type="presParOf" srcId="{18285956-7D16-4B3A-8A81-344B60DC09EB}" destId="{54F1ABF0-3C2A-44C5-8A04-CA5EA7765725}" srcOrd="4" destOrd="0" presId="urn:microsoft.com/office/officeart/2005/8/layout/radial1"/>
    <dgm:cxn modelId="{5AB72909-1923-450E-BABD-6DD43C1D6F3D}" type="presParOf" srcId="{18285956-7D16-4B3A-8A81-344B60DC09EB}" destId="{2BD2D030-8D01-4C32-982C-D46DA679329F}" srcOrd="5" destOrd="0" presId="urn:microsoft.com/office/officeart/2005/8/layout/radial1"/>
    <dgm:cxn modelId="{9CDC7693-0D20-44AF-A94A-320FA0E9F9F7}" type="presParOf" srcId="{2BD2D030-8D01-4C32-982C-D46DA679329F}" destId="{50A4279B-8E54-4713-A04A-7A87274FF8DD}" srcOrd="0" destOrd="0" presId="urn:microsoft.com/office/officeart/2005/8/layout/radial1"/>
    <dgm:cxn modelId="{0AFC1072-DC58-47F4-A0D7-5EA85F1EA5C4}" type="presParOf" srcId="{18285956-7D16-4B3A-8A81-344B60DC09EB}" destId="{3906FCEB-4814-4EA1-A99B-9FA9EB975B8F}" srcOrd="6" destOrd="0" presId="urn:microsoft.com/office/officeart/2005/8/layout/radial1"/>
    <dgm:cxn modelId="{6C9011C6-BDBA-42E9-94F2-0FAC6BA23931}" type="presParOf" srcId="{18285956-7D16-4B3A-8A81-344B60DC09EB}" destId="{D2CAEF6D-8974-4468-B6E7-729A0AB6DF27}" srcOrd="7" destOrd="0" presId="urn:microsoft.com/office/officeart/2005/8/layout/radial1"/>
    <dgm:cxn modelId="{4AA3EFCA-46A6-47A1-B8D5-89D7A13938EA}" type="presParOf" srcId="{D2CAEF6D-8974-4468-B6E7-729A0AB6DF27}" destId="{69B4BF03-4B49-429D-93A0-32B49A22051D}" srcOrd="0" destOrd="0" presId="urn:microsoft.com/office/officeart/2005/8/layout/radial1"/>
    <dgm:cxn modelId="{70D01E5A-F44D-4CC5-B9A1-9CA8AC696A6A}" type="presParOf" srcId="{18285956-7D16-4B3A-8A81-344B60DC09EB}" destId="{A319165A-2A66-4EBE-B3C8-D2ECA08AE304}" srcOrd="8" destOrd="0" presId="urn:microsoft.com/office/officeart/2005/8/layout/radial1"/>
    <dgm:cxn modelId="{2AAAEE06-E876-42DA-A208-2C88B371FDA6}" type="presParOf" srcId="{18285956-7D16-4B3A-8A81-344B60DC09EB}" destId="{7387AFF5-DAD3-4981-A3E5-D7EAD0371072}" srcOrd="9" destOrd="0" presId="urn:microsoft.com/office/officeart/2005/8/layout/radial1"/>
    <dgm:cxn modelId="{E9EE6597-1BD5-46B0-83D4-CA696D85959C}" type="presParOf" srcId="{7387AFF5-DAD3-4981-A3E5-D7EAD0371072}" destId="{16FF74A7-FF2B-4D11-BD23-6D9660DD0DE2}" srcOrd="0" destOrd="0" presId="urn:microsoft.com/office/officeart/2005/8/layout/radial1"/>
    <dgm:cxn modelId="{EC765A11-98B8-4A37-9F39-53DB89F13B3D}" type="presParOf" srcId="{18285956-7D16-4B3A-8A81-344B60DC09EB}" destId="{02268825-6EA4-440B-9893-87526D4C34DF}" srcOrd="10" destOrd="0" presId="urn:microsoft.com/office/officeart/2005/8/layout/radial1"/>
    <dgm:cxn modelId="{DADC5402-DDE8-4D5F-A2E6-4845B0B9048D}" type="presParOf" srcId="{18285956-7D16-4B3A-8A81-344B60DC09EB}" destId="{A7AF49F7-7987-4747-923B-A183FE40C528}" srcOrd="11" destOrd="0" presId="urn:microsoft.com/office/officeart/2005/8/layout/radial1"/>
    <dgm:cxn modelId="{6BCECBBE-8F0D-4A51-92AC-D4AF90F28C20}" type="presParOf" srcId="{A7AF49F7-7987-4747-923B-A183FE40C528}" destId="{3E68E0AE-266E-45CE-B978-41C06DDFD388}" srcOrd="0" destOrd="0" presId="urn:microsoft.com/office/officeart/2005/8/layout/radial1"/>
    <dgm:cxn modelId="{569FDEB1-160B-4F29-A8DB-A681A2C8665E}" type="presParOf" srcId="{18285956-7D16-4B3A-8A81-344B60DC09EB}" destId="{53A9BC31-1B78-44CD-8751-9F7906D25378}" srcOrd="12" destOrd="0" presId="urn:microsoft.com/office/officeart/2005/8/layout/radial1"/>
    <dgm:cxn modelId="{CE3DB361-B6DE-4B3E-80F2-9900507D04E4}" type="presParOf" srcId="{18285956-7D16-4B3A-8A81-344B60DC09EB}" destId="{2FF1B525-0A3F-4D9A-9197-6D4ACC18042A}" srcOrd="13" destOrd="0" presId="urn:microsoft.com/office/officeart/2005/8/layout/radial1"/>
    <dgm:cxn modelId="{2D4DEE41-A86F-47F8-9733-C09E3A1EB1D9}" type="presParOf" srcId="{2FF1B525-0A3F-4D9A-9197-6D4ACC18042A}" destId="{D7C2B1D2-B975-4F03-B8EE-A7785F7B8934}" srcOrd="0" destOrd="0" presId="urn:microsoft.com/office/officeart/2005/8/layout/radial1"/>
    <dgm:cxn modelId="{426DED81-E04C-48CF-B21E-39D2CB2CB780}" type="presParOf" srcId="{18285956-7D16-4B3A-8A81-344B60DC09EB}" destId="{EDF793D0-212B-4AA5-9607-0F5F08BD9078}" srcOrd="14" destOrd="0" presId="urn:microsoft.com/office/officeart/2005/8/layout/radial1"/>
    <dgm:cxn modelId="{97708395-0954-4520-9583-8F6BC8381925}" type="presParOf" srcId="{18285956-7D16-4B3A-8A81-344B60DC09EB}" destId="{8B529D28-3632-417A-A64B-AF0356CDB997}" srcOrd="15" destOrd="0" presId="urn:microsoft.com/office/officeart/2005/8/layout/radial1"/>
    <dgm:cxn modelId="{91EDD277-4B63-42EE-B020-278FCD22B13A}" type="presParOf" srcId="{8B529D28-3632-417A-A64B-AF0356CDB997}" destId="{26C5AB1F-2D3B-483F-A8AA-CCE2003DB1FF}" srcOrd="0" destOrd="0" presId="urn:microsoft.com/office/officeart/2005/8/layout/radial1"/>
    <dgm:cxn modelId="{82A0E899-D45C-4F7F-ACD3-169B5934C747}" type="presParOf" srcId="{18285956-7D16-4B3A-8A81-344B60DC09EB}" destId="{779CE988-BF1C-4034-AE7E-896F352CA2D1}" srcOrd="16" destOrd="0" presId="urn:microsoft.com/office/officeart/2005/8/layout/radial1"/>
    <dgm:cxn modelId="{99B914AE-472E-4B00-98A7-26B0AE5EE817}" type="presParOf" srcId="{18285956-7D16-4B3A-8A81-344B60DC09EB}" destId="{11A065DE-8ECF-408F-82E7-17C6F0328543}" srcOrd="17" destOrd="0" presId="urn:microsoft.com/office/officeart/2005/8/layout/radial1"/>
    <dgm:cxn modelId="{A511E3D9-CFF8-4822-B5F1-66FF2D7F4CF7}" type="presParOf" srcId="{11A065DE-8ECF-408F-82E7-17C6F0328543}" destId="{B374385D-B3BB-4DB5-81EB-42F5C0A77FF0}" srcOrd="0" destOrd="0" presId="urn:microsoft.com/office/officeart/2005/8/layout/radial1"/>
    <dgm:cxn modelId="{ECCA8EB4-940A-4D89-BA50-34AAA7A70183}" type="presParOf" srcId="{18285956-7D16-4B3A-8A81-344B60DC09EB}" destId="{A3CE347E-D036-415F-BDAD-3CD6E2358796}" srcOrd="18" destOrd="0" presId="urn:microsoft.com/office/officeart/2005/8/layout/radial1"/>
    <dgm:cxn modelId="{87ED5A98-7B24-432B-9605-2329F8B9055E}" type="presParOf" srcId="{18285956-7D16-4B3A-8A81-344B60DC09EB}" destId="{52C98C44-7403-47FF-A267-8699FCD146A6}" srcOrd="19" destOrd="0" presId="urn:microsoft.com/office/officeart/2005/8/layout/radial1"/>
    <dgm:cxn modelId="{01C0EB02-B353-4BD7-A4D6-085F9AF15AF6}" type="presParOf" srcId="{52C98C44-7403-47FF-A267-8699FCD146A6}" destId="{281C8C64-5D6E-4FA8-9DA0-E7BE473782D5}" srcOrd="0" destOrd="0" presId="urn:microsoft.com/office/officeart/2005/8/layout/radial1"/>
    <dgm:cxn modelId="{F4E4859F-4103-4437-9938-02B174D2FCF4}" type="presParOf" srcId="{18285956-7D16-4B3A-8A81-344B60DC09EB}" destId="{8A2D22BD-B3E6-4E51-B339-0BB789141435}" srcOrd="20" destOrd="0" presId="urn:microsoft.com/office/officeart/2005/8/layout/radial1"/>
    <dgm:cxn modelId="{F655F2EF-646F-47CC-951F-8398B7732C76}" type="presParOf" srcId="{18285956-7D16-4B3A-8A81-344B60DC09EB}" destId="{8273DDAD-03B6-4FE1-A75D-43D09F0FB023}" srcOrd="21" destOrd="0" presId="urn:microsoft.com/office/officeart/2005/8/layout/radial1"/>
    <dgm:cxn modelId="{8F7AA0BB-5716-4DC6-A2AF-1AD77B3CBEA9}" type="presParOf" srcId="{8273DDAD-03B6-4FE1-A75D-43D09F0FB023}" destId="{07748822-F76F-47CC-A937-5829BF0022F9}" srcOrd="0" destOrd="0" presId="urn:microsoft.com/office/officeart/2005/8/layout/radial1"/>
    <dgm:cxn modelId="{5174B3CF-550A-4ABC-BF89-68549938E8D2}" type="presParOf" srcId="{18285956-7D16-4B3A-8A81-344B60DC09EB}" destId="{79D3822B-2B37-492D-A65A-0A82DDA56EF6}" srcOrd="22" destOrd="0" presId="urn:microsoft.com/office/officeart/2005/8/layout/radial1"/>
    <dgm:cxn modelId="{260AC0B1-0CC5-4147-8C01-05C810FB967E}" type="presParOf" srcId="{18285956-7D16-4B3A-8A81-344B60DC09EB}" destId="{89F6AC25-20C6-4F36-8A30-7496BADA3210}" srcOrd="23" destOrd="0" presId="urn:microsoft.com/office/officeart/2005/8/layout/radial1"/>
    <dgm:cxn modelId="{BA3644FA-152D-439C-A95C-0560FE94BC2B}" type="presParOf" srcId="{89F6AC25-20C6-4F36-8A30-7496BADA3210}" destId="{1B4651ED-9A62-4D6D-9B24-5487C4BF305E}" srcOrd="0" destOrd="0" presId="urn:microsoft.com/office/officeart/2005/8/layout/radial1"/>
    <dgm:cxn modelId="{70784E9C-794F-486B-8B0F-A39824A2F272}" type="presParOf" srcId="{18285956-7D16-4B3A-8A81-344B60DC09EB}" destId="{6F677F77-C07A-4793-9B29-E19502E51DC2}" srcOrd="24" destOrd="0" presId="urn:microsoft.com/office/officeart/2005/8/layout/radial1"/>
    <dgm:cxn modelId="{69D93C92-B003-47F1-953E-1D618C32AA75}" type="presParOf" srcId="{18285956-7D16-4B3A-8A81-344B60DC09EB}" destId="{76965981-AF8F-4D8B-87F2-7B1868D0CB72}" srcOrd="25" destOrd="0" presId="urn:microsoft.com/office/officeart/2005/8/layout/radial1"/>
    <dgm:cxn modelId="{3ECE9AA8-53B2-463F-B971-37D343585239}" type="presParOf" srcId="{76965981-AF8F-4D8B-87F2-7B1868D0CB72}" destId="{AB558A16-16B6-4B21-A68E-7F3C276E5028}" srcOrd="0" destOrd="0" presId="urn:microsoft.com/office/officeart/2005/8/layout/radial1"/>
    <dgm:cxn modelId="{CC665BE8-19AA-4694-B722-C1FAEFFD598E}" type="presParOf" srcId="{18285956-7D16-4B3A-8A81-344B60DC09EB}" destId="{C3BCDA93-BB2D-4F89-9D77-9EB6B0D98161}" srcOrd="26"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1A81C1-C6F0-4A10-A974-B9261B115762}">
      <dsp:nvSpPr>
        <dsp:cNvPr id="0" name=""/>
        <dsp:cNvSpPr/>
      </dsp:nvSpPr>
      <dsp:spPr>
        <a:xfrm>
          <a:off x="2561843" y="1521496"/>
          <a:ext cx="2228234" cy="2228234"/>
        </a:xfrm>
        <a:prstGeom prst="ellips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1333500">
            <a:lnSpc>
              <a:spcPct val="90000"/>
            </a:lnSpc>
            <a:spcBef>
              <a:spcPct val="0"/>
            </a:spcBef>
            <a:spcAft>
              <a:spcPct val="35000"/>
            </a:spcAft>
            <a:buNone/>
          </a:pPr>
          <a:r>
            <a:rPr lang="en-US" sz="3000" kern="1200" dirty="0">
              <a:latin typeface="+mj-lt"/>
            </a:rPr>
            <a:t>3DHP Working Group</a:t>
          </a:r>
        </a:p>
      </dsp:txBody>
      <dsp:txXfrm>
        <a:off x="2888160" y="1847813"/>
        <a:ext cx="1575600" cy="1575600"/>
      </dsp:txXfrm>
    </dsp:sp>
    <dsp:sp modelId="{BDA83D18-2704-442B-9E0C-3818974AB46C}">
      <dsp:nvSpPr>
        <dsp:cNvPr id="0" name=""/>
        <dsp:cNvSpPr/>
      </dsp:nvSpPr>
      <dsp:spPr>
        <a:xfrm rot="16200000">
          <a:off x="3326066" y="1161582"/>
          <a:ext cx="699788" cy="20039"/>
        </a:xfrm>
        <a:custGeom>
          <a:avLst/>
          <a:gdLst/>
          <a:ahLst/>
          <a:cxnLst/>
          <a:rect l="0" t="0" r="0" b="0"/>
          <a:pathLst>
            <a:path>
              <a:moveTo>
                <a:pt x="0" y="10019"/>
              </a:moveTo>
              <a:lnTo>
                <a:pt x="699788" y="1001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658465" y="1154107"/>
        <a:ext cx="34989" cy="34989"/>
      </dsp:txXfrm>
    </dsp:sp>
    <dsp:sp modelId="{D5A5F9A0-BDF5-4089-AA07-C25747913D8A}">
      <dsp:nvSpPr>
        <dsp:cNvPr id="0" name=""/>
        <dsp:cNvSpPr/>
      </dsp:nvSpPr>
      <dsp:spPr>
        <a:xfrm>
          <a:off x="3266722" y="3232"/>
          <a:ext cx="818475" cy="818475"/>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latin typeface="+mj-lt"/>
            </a:rPr>
            <a:t>BLM</a:t>
          </a:r>
        </a:p>
      </dsp:txBody>
      <dsp:txXfrm>
        <a:off x="3386585" y="123095"/>
        <a:ext cx="578749" cy="578749"/>
      </dsp:txXfrm>
    </dsp:sp>
    <dsp:sp modelId="{72096617-6007-4958-AA84-6E1F50AC714A}">
      <dsp:nvSpPr>
        <dsp:cNvPr id="0" name=""/>
        <dsp:cNvSpPr/>
      </dsp:nvSpPr>
      <dsp:spPr>
        <a:xfrm rot="17861538">
          <a:off x="4006426" y="1329276"/>
          <a:ext cx="699788" cy="20039"/>
        </a:xfrm>
        <a:custGeom>
          <a:avLst/>
          <a:gdLst/>
          <a:ahLst/>
          <a:cxnLst/>
          <a:rect l="0" t="0" r="0" b="0"/>
          <a:pathLst>
            <a:path>
              <a:moveTo>
                <a:pt x="0" y="10019"/>
              </a:moveTo>
              <a:lnTo>
                <a:pt x="699788" y="1001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338825" y="1321801"/>
        <a:ext cx="34989" cy="34989"/>
      </dsp:txXfrm>
    </dsp:sp>
    <dsp:sp modelId="{54F1ABF0-3C2A-44C5-8A04-CA5EA7765725}">
      <dsp:nvSpPr>
        <dsp:cNvPr id="0" name=""/>
        <dsp:cNvSpPr/>
      </dsp:nvSpPr>
      <dsp:spPr>
        <a:xfrm>
          <a:off x="4299869" y="257879"/>
          <a:ext cx="818475" cy="818475"/>
        </a:xfrm>
        <a:prstGeom prst="ellipse">
          <a:avLst/>
        </a:prstGeom>
        <a:solidFill>
          <a:schemeClr val="accent3">
            <a:hueOff val="128838"/>
            <a:satOff val="-1004"/>
            <a:lumOff val="55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latin typeface="+mj-lt"/>
            </a:rPr>
            <a:t>EPA</a:t>
          </a:r>
        </a:p>
      </dsp:txBody>
      <dsp:txXfrm>
        <a:off x="4419732" y="377742"/>
        <a:ext cx="578749" cy="578749"/>
      </dsp:txXfrm>
    </dsp:sp>
    <dsp:sp modelId="{2BD2D030-8D01-4C32-982C-D46DA679329F}">
      <dsp:nvSpPr>
        <dsp:cNvPr id="0" name=""/>
        <dsp:cNvSpPr/>
      </dsp:nvSpPr>
      <dsp:spPr>
        <a:xfrm rot="19523077">
          <a:off x="4530923" y="1793940"/>
          <a:ext cx="699788" cy="20039"/>
        </a:xfrm>
        <a:custGeom>
          <a:avLst/>
          <a:gdLst/>
          <a:ahLst/>
          <a:cxnLst/>
          <a:rect l="0" t="0" r="0" b="0"/>
          <a:pathLst>
            <a:path>
              <a:moveTo>
                <a:pt x="0" y="10019"/>
              </a:moveTo>
              <a:lnTo>
                <a:pt x="699788" y="1001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863323" y="1786465"/>
        <a:ext cx="34989" cy="34989"/>
      </dsp:txXfrm>
    </dsp:sp>
    <dsp:sp modelId="{3906FCEB-4814-4EA1-A99B-9FA9EB975B8F}">
      <dsp:nvSpPr>
        <dsp:cNvPr id="0" name=""/>
        <dsp:cNvSpPr/>
      </dsp:nvSpPr>
      <dsp:spPr>
        <a:xfrm>
          <a:off x="5096334" y="963486"/>
          <a:ext cx="818475" cy="818475"/>
        </a:xfrm>
        <a:prstGeom prst="ellipse">
          <a:avLst/>
        </a:prstGeom>
        <a:solidFill>
          <a:schemeClr val="accent3">
            <a:hueOff val="257675"/>
            <a:satOff val="-2009"/>
            <a:lumOff val="111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latin typeface="+mj-lt"/>
            </a:rPr>
            <a:t>FEMA</a:t>
          </a:r>
        </a:p>
      </dsp:txBody>
      <dsp:txXfrm>
        <a:off x="5216197" y="1083349"/>
        <a:ext cx="578749" cy="578749"/>
      </dsp:txXfrm>
    </dsp:sp>
    <dsp:sp modelId="{D2CAEF6D-8974-4468-B6E7-729A0AB6DF27}">
      <dsp:nvSpPr>
        <dsp:cNvPr id="0" name=""/>
        <dsp:cNvSpPr/>
      </dsp:nvSpPr>
      <dsp:spPr>
        <a:xfrm rot="21184615">
          <a:off x="4779403" y="2449127"/>
          <a:ext cx="699788" cy="20039"/>
        </a:xfrm>
        <a:custGeom>
          <a:avLst/>
          <a:gdLst/>
          <a:ahLst/>
          <a:cxnLst/>
          <a:rect l="0" t="0" r="0" b="0"/>
          <a:pathLst>
            <a:path>
              <a:moveTo>
                <a:pt x="0" y="10019"/>
              </a:moveTo>
              <a:lnTo>
                <a:pt x="699788" y="1001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111803" y="2441651"/>
        <a:ext cx="34989" cy="34989"/>
      </dsp:txXfrm>
    </dsp:sp>
    <dsp:sp modelId="{A319165A-2A66-4EBE-B3C8-D2ECA08AE304}">
      <dsp:nvSpPr>
        <dsp:cNvPr id="0" name=""/>
        <dsp:cNvSpPr/>
      </dsp:nvSpPr>
      <dsp:spPr>
        <a:xfrm>
          <a:off x="5473657" y="1958405"/>
          <a:ext cx="818475" cy="818475"/>
        </a:xfrm>
        <a:prstGeom prst="ellipse">
          <a:avLst/>
        </a:prstGeom>
        <a:solidFill>
          <a:schemeClr val="accent3">
            <a:hueOff val="386513"/>
            <a:satOff val="-3013"/>
            <a:lumOff val="166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latin typeface="+mj-lt"/>
            </a:rPr>
            <a:t>FPAC (NRCS)</a:t>
          </a:r>
        </a:p>
      </dsp:txBody>
      <dsp:txXfrm>
        <a:off x="5593520" y="2078268"/>
        <a:ext cx="578749" cy="578749"/>
      </dsp:txXfrm>
    </dsp:sp>
    <dsp:sp modelId="{7387AFF5-DAD3-4981-A3E5-D7EAD0371072}">
      <dsp:nvSpPr>
        <dsp:cNvPr id="0" name=""/>
        <dsp:cNvSpPr/>
      </dsp:nvSpPr>
      <dsp:spPr>
        <a:xfrm rot="1246154">
          <a:off x="4694940" y="3144739"/>
          <a:ext cx="699788" cy="20039"/>
        </a:xfrm>
        <a:custGeom>
          <a:avLst/>
          <a:gdLst/>
          <a:ahLst/>
          <a:cxnLst/>
          <a:rect l="0" t="0" r="0" b="0"/>
          <a:pathLst>
            <a:path>
              <a:moveTo>
                <a:pt x="0" y="10019"/>
              </a:moveTo>
              <a:lnTo>
                <a:pt x="699788" y="1001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027340" y="3137264"/>
        <a:ext cx="34989" cy="34989"/>
      </dsp:txXfrm>
    </dsp:sp>
    <dsp:sp modelId="{02268825-6EA4-440B-9893-87526D4C34DF}">
      <dsp:nvSpPr>
        <dsp:cNvPr id="0" name=""/>
        <dsp:cNvSpPr/>
      </dsp:nvSpPr>
      <dsp:spPr>
        <a:xfrm>
          <a:off x="5345398" y="3014713"/>
          <a:ext cx="818475" cy="818475"/>
        </a:xfrm>
        <a:prstGeom prst="ellipse">
          <a:avLst/>
        </a:prstGeom>
        <a:solidFill>
          <a:schemeClr val="accent3">
            <a:hueOff val="515350"/>
            <a:satOff val="-4018"/>
            <a:lumOff val="22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latin typeface="+mj-lt"/>
            </a:rPr>
            <a:t>FWS</a:t>
          </a:r>
        </a:p>
      </dsp:txBody>
      <dsp:txXfrm>
        <a:off x="5465261" y="3134576"/>
        <a:ext cx="578749" cy="578749"/>
      </dsp:txXfrm>
    </dsp:sp>
    <dsp:sp modelId="{A7AF49F7-7987-4747-923B-A183FE40C528}">
      <dsp:nvSpPr>
        <dsp:cNvPr id="0" name=""/>
        <dsp:cNvSpPr/>
      </dsp:nvSpPr>
      <dsp:spPr>
        <a:xfrm rot="2907692">
          <a:off x="4296885" y="3721422"/>
          <a:ext cx="699788" cy="20039"/>
        </a:xfrm>
        <a:custGeom>
          <a:avLst/>
          <a:gdLst/>
          <a:ahLst/>
          <a:cxnLst/>
          <a:rect l="0" t="0" r="0" b="0"/>
          <a:pathLst>
            <a:path>
              <a:moveTo>
                <a:pt x="0" y="10019"/>
              </a:moveTo>
              <a:lnTo>
                <a:pt x="699788" y="1001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629285" y="3713947"/>
        <a:ext cx="34989" cy="34989"/>
      </dsp:txXfrm>
    </dsp:sp>
    <dsp:sp modelId="{53A9BC31-1B78-44CD-8751-9F7906D25378}">
      <dsp:nvSpPr>
        <dsp:cNvPr id="0" name=""/>
        <dsp:cNvSpPr/>
      </dsp:nvSpPr>
      <dsp:spPr>
        <a:xfrm>
          <a:off x="4740939" y="3890422"/>
          <a:ext cx="818475" cy="818475"/>
        </a:xfrm>
        <a:prstGeom prst="ellipse">
          <a:avLst/>
        </a:prstGeom>
        <a:solidFill>
          <a:schemeClr val="accent3">
            <a:hueOff val="644188"/>
            <a:satOff val="-5022"/>
            <a:lumOff val="277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latin typeface="+mj-lt"/>
            </a:rPr>
            <a:t>NOAA-NWS</a:t>
          </a:r>
        </a:p>
      </dsp:txBody>
      <dsp:txXfrm>
        <a:off x="4860802" y="4010285"/>
        <a:ext cx="578749" cy="578749"/>
      </dsp:txXfrm>
    </dsp:sp>
    <dsp:sp modelId="{2FF1B525-0A3F-4D9A-9197-6D4ACC18042A}">
      <dsp:nvSpPr>
        <dsp:cNvPr id="0" name=""/>
        <dsp:cNvSpPr/>
      </dsp:nvSpPr>
      <dsp:spPr>
        <a:xfrm rot="4569231">
          <a:off x="3676426" y="4047064"/>
          <a:ext cx="699788" cy="20039"/>
        </a:xfrm>
        <a:custGeom>
          <a:avLst/>
          <a:gdLst/>
          <a:ahLst/>
          <a:cxnLst/>
          <a:rect l="0" t="0" r="0" b="0"/>
          <a:pathLst>
            <a:path>
              <a:moveTo>
                <a:pt x="0" y="10019"/>
              </a:moveTo>
              <a:lnTo>
                <a:pt x="699788" y="1001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008826" y="4039589"/>
        <a:ext cx="34989" cy="34989"/>
      </dsp:txXfrm>
    </dsp:sp>
    <dsp:sp modelId="{EDF793D0-212B-4AA5-9607-0F5F08BD9078}">
      <dsp:nvSpPr>
        <dsp:cNvPr id="0" name=""/>
        <dsp:cNvSpPr/>
      </dsp:nvSpPr>
      <dsp:spPr>
        <a:xfrm>
          <a:off x="3798755" y="4384919"/>
          <a:ext cx="818475" cy="818475"/>
        </a:xfrm>
        <a:prstGeom prst="ellipse">
          <a:avLst/>
        </a:prstGeom>
        <a:solidFill>
          <a:schemeClr val="accent3">
            <a:hueOff val="773026"/>
            <a:satOff val="-6027"/>
            <a:lumOff val="333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latin typeface="+mj-lt"/>
            </a:rPr>
            <a:t>NPS</a:t>
          </a:r>
        </a:p>
      </dsp:txBody>
      <dsp:txXfrm>
        <a:off x="3918618" y="4504782"/>
        <a:ext cx="578749" cy="578749"/>
      </dsp:txXfrm>
    </dsp:sp>
    <dsp:sp modelId="{8B529D28-3632-417A-A64B-AF0356CDB997}">
      <dsp:nvSpPr>
        <dsp:cNvPr id="0" name=""/>
        <dsp:cNvSpPr/>
      </dsp:nvSpPr>
      <dsp:spPr>
        <a:xfrm rot="6230769">
          <a:off x="2975705" y="4047064"/>
          <a:ext cx="699788" cy="20039"/>
        </a:xfrm>
        <a:custGeom>
          <a:avLst/>
          <a:gdLst/>
          <a:ahLst/>
          <a:cxnLst/>
          <a:rect l="0" t="0" r="0" b="0"/>
          <a:pathLst>
            <a:path>
              <a:moveTo>
                <a:pt x="0" y="10019"/>
              </a:moveTo>
              <a:lnTo>
                <a:pt x="699788" y="1001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3308104" y="4039589"/>
        <a:ext cx="34989" cy="34989"/>
      </dsp:txXfrm>
    </dsp:sp>
    <dsp:sp modelId="{779CE988-BF1C-4034-AE7E-896F352CA2D1}">
      <dsp:nvSpPr>
        <dsp:cNvPr id="0" name=""/>
        <dsp:cNvSpPr/>
      </dsp:nvSpPr>
      <dsp:spPr>
        <a:xfrm>
          <a:off x="2734689" y="4384919"/>
          <a:ext cx="818475" cy="818475"/>
        </a:xfrm>
        <a:prstGeom prst="ellipse">
          <a:avLst/>
        </a:prstGeom>
        <a:solidFill>
          <a:schemeClr val="accent3">
            <a:hueOff val="901863"/>
            <a:satOff val="-7031"/>
            <a:lumOff val="388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latin typeface="+mj-lt"/>
            </a:rPr>
            <a:t>NRCS</a:t>
          </a:r>
        </a:p>
      </dsp:txBody>
      <dsp:txXfrm>
        <a:off x="2854552" y="4504782"/>
        <a:ext cx="578749" cy="578749"/>
      </dsp:txXfrm>
    </dsp:sp>
    <dsp:sp modelId="{11A065DE-8ECF-408F-82E7-17C6F0328543}">
      <dsp:nvSpPr>
        <dsp:cNvPr id="0" name=""/>
        <dsp:cNvSpPr/>
      </dsp:nvSpPr>
      <dsp:spPr>
        <a:xfrm rot="7892308">
          <a:off x="2355246" y="3721422"/>
          <a:ext cx="699788" cy="20039"/>
        </a:xfrm>
        <a:custGeom>
          <a:avLst/>
          <a:gdLst/>
          <a:ahLst/>
          <a:cxnLst/>
          <a:rect l="0" t="0" r="0" b="0"/>
          <a:pathLst>
            <a:path>
              <a:moveTo>
                <a:pt x="0" y="10019"/>
              </a:moveTo>
              <a:lnTo>
                <a:pt x="699788" y="1001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2687646" y="3713947"/>
        <a:ext cx="34989" cy="34989"/>
      </dsp:txXfrm>
    </dsp:sp>
    <dsp:sp modelId="{A3CE347E-D036-415F-BDAD-3CD6E2358796}">
      <dsp:nvSpPr>
        <dsp:cNvPr id="0" name=""/>
        <dsp:cNvSpPr/>
      </dsp:nvSpPr>
      <dsp:spPr>
        <a:xfrm>
          <a:off x="1792505" y="3890422"/>
          <a:ext cx="818475" cy="818475"/>
        </a:xfrm>
        <a:prstGeom prst="ellipse">
          <a:avLst/>
        </a:prstGeom>
        <a:solidFill>
          <a:schemeClr val="accent3">
            <a:hueOff val="1030701"/>
            <a:satOff val="-8035"/>
            <a:lumOff val="444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latin typeface="+mj-lt"/>
            </a:rPr>
            <a:t>NSGIC</a:t>
          </a:r>
        </a:p>
      </dsp:txBody>
      <dsp:txXfrm>
        <a:off x="1912368" y="4010285"/>
        <a:ext cx="578749" cy="578749"/>
      </dsp:txXfrm>
    </dsp:sp>
    <dsp:sp modelId="{52C98C44-7403-47FF-A267-8699FCD146A6}">
      <dsp:nvSpPr>
        <dsp:cNvPr id="0" name=""/>
        <dsp:cNvSpPr/>
      </dsp:nvSpPr>
      <dsp:spPr>
        <a:xfrm rot="9553846">
          <a:off x="1957191" y="3144739"/>
          <a:ext cx="699788" cy="20039"/>
        </a:xfrm>
        <a:custGeom>
          <a:avLst/>
          <a:gdLst/>
          <a:ahLst/>
          <a:cxnLst/>
          <a:rect l="0" t="0" r="0" b="0"/>
          <a:pathLst>
            <a:path>
              <a:moveTo>
                <a:pt x="0" y="10019"/>
              </a:moveTo>
              <a:lnTo>
                <a:pt x="699788" y="1001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2289591" y="3137264"/>
        <a:ext cx="34989" cy="34989"/>
      </dsp:txXfrm>
    </dsp:sp>
    <dsp:sp modelId="{8A2D22BD-B3E6-4E51-B339-0BB789141435}">
      <dsp:nvSpPr>
        <dsp:cNvPr id="0" name=""/>
        <dsp:cNvSpPr/>
      </dsp:nvSpPr>
      <dsp:spPr>
        <a:xfrm>
          <a:off x="1188047" y="3014713"/>
          <a:ext cx="818475" cy="818475"/>
        </a:xfrm>
        <a:prstGeom prst="ellipse">
          <a:avLst/>
        </a:prstGeom>
        <a:solidFill>
          <a:schemeClr val="accent3">
            <a:hueOff val="1159538"/>
            <a:satOff val="-9040"/>
            <a:lumOff val="500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latin typeface="+mj-lt"/>
            </a:rPr>
            <a:t>USACE</a:t>
          </a:r>
        </a:p>
      </dsp:txBody>
      <dsp:txXfrm>
        <a:off x="1307910" y="3134576"/>
        <a:ext cx="578749" cy="578749"/>
      </dsp:txXfrm>
    </dsp:sp>
    <dsp:sp modelId="{8273DDAD-03B6-4FE1-A75D-43D09F0FB023}">
      <dsp:nvSpPr>
        <dsp:cNvPr id="0" name=""/>
        <dsp:cNvSpPr/>
      </dsp:nvSpPr>
      <dsp:spPr>
        <a:xfrm rot="11215385">
          <a:off x="1872728" y="2449127"/>
          <a:ext cx="699788" cy="20039"/>
        </a:xfrm>
        <a:custGeom>
          <a:avLst/>
          <a:gdLst/>
          <a:ahLst/>
          <a:cxnLst/>
          <a:rect l="0" t="0" r="0" b="0"/>
          <a:pathLst>
            <a:path>
              <a:moveTo>
                <a:pt x="0" y="10019"/>
              </a:moveTo>
              <a:lnTo>
                <a:pt x="699788" y="1001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2205128" y="2441651"/>
        <a:ext cx="34989" cy="34989"/>
      </dsp:txXfrm>
    </dsp:sp>
    <dsp:sp modelId="{79D3822B-2B37-492D-A65A-0A82DDA56EF6}">
      <dsp:nvSpPr>
        <dsp:cNvPr id="0" name=""/>
        <dsp:cNvSpPr/>
      </dsp:nvSpPr>
      <dsp:spPr>
        <a:xfrm>
          <a:off x="1059788" y="1958405"/>
          <a:ext cx="818475" cy="818475"/>
        </a:xfrm>
        <a:prstGeom prst="ellipse">
          <a:avLst/>
        </a:prstGeom>
        <a:solidFill>
          <a:schemeClr val="accent3">
            <a:hueOff val="1288376"/>
            <a:satOff val="-10044"/>
            <a:lumOff val="555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latin typeface="+mj-lt"/>
            </a:rPr>
            <a:t>USBR</a:t>
          </a:r>
        </a:p>
      </dsp:txBody>
      <dsp:txXfrm>
        <a:off x="1179651" y="2078268"/>
        <a:ext cx="578749" cy="578749"/>
      </dsp:txXfrm>
    </dsp:sp>
    <dsp:sp modelId="{89F6AC25-20C6-4F36-8A30-7496BADA3210}">
      <dsp:nvSpPr>
        <dsp:cNvPr id="0" name=""/>
        <dsp:cNvSpPr/>
      </dsp:nvSpPr>
      <dsp:spPr>
        <a:xfrm rot="12876923">
          <a:off x="2121208" y="1793940"/>
          <a:ext cx="699788" cy="20039"/>
        </a:xfrm>
        <a:custGeom>
          <a:avLst/>
          <a:gdLst/>
          <a:ahLst/>
          <a:cxnLst/>
          <a:rect l="0" t="0" r="0" b="0"/>
          <a:pathLst>
            <a:path>
              <a:moveTo>
                <a:pt x="0" y="10019"/>
              </a:moveTo>
              <a:lnTo>
                <a:pt x="699788" y="1001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2453607" y="1786465"/>
        <a:ext cx="34989" cy="34989"/>
      </dsp:txXfrm>
    </dsp:sp>
    <dsp:sp modelId="{6F677F77-C07A-4793-9B29-E19502E51DC2}">
      <dsp:nvSpPr>
        <dsp:cNvPr id="0" name=""/>
        <dsp:cNvSpPr/>
      </dsp:nvSpPr>
      <dsp:spPr>
        <a:xfrm>
          <a:off x="1437111" y="963486"/>
          <a:ext cx="818475" cy="818475"/>
        </a:xfrm>
        <a:prstGeom prst="ellipse">
          <a:avLst/>
        </a:prstGeom>
        <a:solidFill>
          <a:schemeClr val="accent3">
            <a:hueOff val="1417213"/>
            <a:satOff val="-11049"/>
            <a:lumOff val="611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latin typeface="+mj-lt"/>
            </a:rPr>
            <a:t>USFS</a:t>
          </a:r>
        </a:p>
      </dsp:txBody>
      <dsp:txXfrm>
        <a:off x="1556974" y="1083349"/>
        <a:ext cx="578749" cy="578749"/>
      </dsp:txXfrm>
    </dsp:sp>
    <dsp:sp modelId="{76965981-AF8F-4D8B-87F2-7B1868D0CB72}">
      <dsp:nvSpPr>
        <dsp:cNvPr id="0" name=""/>
        <dsp:cNvSpPr/>
      </dsp:nvSpPr>
      <dsp:spPr>
        <a:xfrm rot="14538462">
          <a:off x="2645706" y="1329276"/>
          <a:ext cx="699788" cy="20039"/>
        </a:xfrm>
        <a:custGeom>
          <a:avLst/>
          <a:gdLst/>
          <a:ahLst/>
          <a:cxnLst/>
          <a:rect l="0" t="0" r="0" b="0"/>
          <a:pathLst>
            <a:path>
              <a:moveTo>
                <a:pt x="0" y="10019"/>
              </a:moveTo>
              <a:lnTo>
                <a:pt x="699788" y="1001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2978105" y="1321801"/>
        <a:ext cx="34989" cy="34989"/>
      </dsp:txXfrm>
    </dsp:sp>
    <dsp:sp modelId="{C3BCDA93-BB2D-4F89-9D77-9EB6B0D98161}">
      <dsp:nvSpPr>
        <dsp:cNvPr id="0" name=""/>
        <dsp:cNvSpPr/>
      </dsp:nvSpPr>
      <dsp:spPr>
        <a:xfrm>
          <a:off x="2233576" y="257879"/>
          <a:ext cx="818475" cy="818475"/>
        </a:xfrm>
        <a:prstGeom prst="ellipse">
          <a:avLst/>
        </a:prstGeom>
        <a:solidFill>
          <a:schemeClr val="accent3">
            <a:hueOff val="1546051"/>
            <a:satOff val="-12053"/>
            <a:lumOff val="666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latin typeface="+mj-lt"/>
            </a:rPr>
            <a:t>USGS</a:t>
          </a:r>
        </a:p>
      </dsp:txBody>
      <dsp:txXfrm>
        <a:off x="2353439" y="377742"/>
        <a:ext cx="578749" cy="578749"/>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C4C13B-6DF2-4C1A-A134-C6EF5DE95C74}" type="datetimeFigureOut">
              <a:rPr lang="en-US" smtClean="0"/>
              <a:t>8/20/2025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75D3B6-D17B-4FA7-BF69-9FE211795D78}" type="slidenum">
              <a:rPr lang="en-US" smtClean="0"/>
              <a:t>‹#›</a:t>
            </a:fld>
            <a:endParaRPr lang="en-US"/>
          </a:p>
        </p:txBody>
      </p:sp>
    </p:spTree>
    <p:extLst>
      <p:ext uri="{BB962C8B-B14F-4D97-AF65-F5344CB8AC3E}">
        <p14:creationId xmlns:p14="http://schemas.microsoft.com/office/powerpoint/2010/main" val="30698315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usgs.gov/media/files/3d-hydrography-program-3dhpall-2023-service"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75D3B6-D17B-4FA7-BF69-9FE211795D78}" type="slidenum">
              <a:rPr lang="en-US" smtClean="0"/>
              <a:t>1</a:t>
            </a:fld>
            <a:endParaRPr lang="en-US"/>
          </a:p>
        </p:txBody>
      </p:sp>
    </p:spTree>
    <p:extLst>
      <p:ext uri="{BB962C8B-B14F-4D97-AF65-F5344CB8AC3E}">
        <p14:creationId xmlns:p14="http://schemas.microsoft.com/office/powerpoint/2010/main" val="30037635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75D3B6-D17B-4FA7-BF69-9FE211795D78}" type="slidenum">
              <a:rPr lang="en-US" smtClean="0"/>
              <a:t>13</a:t>
            </a:fld>
            <a:endParaRPr lang="en-US"/>
          </a:p>
        </p:txBody>
      </p:sp>
    </p:spTree>
    <p:extLst>
      <p:ext uri="{BB962C8B-B14F-4D97-AF65-F5344CB8AC3E}">
        <p14:creationId xmlns:p14="http://schemas.microsoft.com/office/powerpoint/2010/main" val="15918904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917143">
              <a:spcBef>
                <a:spcPts val="607"/>
              </a:spcBef>
              <a:buFont typeface="Arial" panose="020B0604020202020204" pitchFamily="34" charset="0"/>
              <a:buNone/>
              <a:defRPr/>
            </a:pPr>
            <a:r>
              <a:rPr lang="en-US" sz="1200" dirty="0">
                <a:latin typeface="Arial"/>
                <a:cs typeface="Arial"/>
              </a:rPr>
              <a:t>To address the issues caused by the separation in development between elevation and hydrography data, has embarked on an effort to greatly improve the level of detail, consistency, and spatial accuracy of the Nation’s surface-water mapping and bring it into alignment with 3DEP elevation data. </a:t>
            </a:r>
          </a:p>
          <a:p>
            <a:pPr marL="0" indent="0" defTabSz="917143">
              <a:spcBef>
                <a:spcPts val="607"/>
              </a:spcBef>
              <a:buFont typeface="Arial" panose="020B0604020202020204" pitchFamily="34" charset="0"/>
              <a:buNone/>
              <a:defRPr/>
            </a:pPr>
            <a:endParaRPr lang="en-US" sz="1200" dirty="0">
              <a:latin typeface="Arial"/>
              <a:cs typeface="Arial"/>
            </a:endParaRPr>
          </a:p>
          <a:p>
            <a:pPr marL="0" indent="0" defTabSz="917143">
              <a:spcBef>
                <a:spcPts val="607"/>
              </a:spcBef>
              <a:buFont typeface="Arial" panose="020B0604020202020204" pitchFamily="34" charset="0"/>
              <a:buNone/>
              <a:defRPr/>
            </a:pPr>
            <a:r>
              <a:rPr lang="en-US" sz="1200" dirty="0">
                <a:latin typeface="Arial"/>
                <a:cs typeface="Arial"/>
              </a:rPr>
              <a:t>3DHP is new data, we have a new database, web services, and data model.</a:t>
            </a:r>
          </a:p>
          <a:p>
            <a:pPr marL="0" indent="0" defTabSz="917143">
              <a:spcBef>
                <a:spcPts val="607"/>
              </a:spcBef>
              <a:buFont typeface="Arial" panose="020B0604020202020204" pitchFamily="34" charset="0"/>
              <a:buNone/>
              <a:defRPr/>
            </a:pPr>
            <a:endParaRPr lang="en-US" sz="1200" dirty="0">
              <a:latin typeface="Arial"/>
              <a:cs typeface="Arial"/>
            </a:endParaRPr>
          </a:p>
          <a:p>
            <a:r>
              <a:rPr lang="en-US" dirty="0"/>
              <a:t>This is in response to the need for water data that are accurate, precise, and consistent. Elevation-derived hydrography data that goes into 3DHP follows a formal specification, much like 3DEP does. </a:t>
            </a:r>
          </a:p>
          <a:p>
            <a:endParaRPr lang="en-US" dirty="0"/>
          </a:p>
          <a:p>
            <a:r>
              <a:rPr lang="en-US" dirty="0"/>
              <a:t>This is a big shift from the qualitative judgments that permeated the NHD, such as visual assessments of what just “looks right,” and individual steward-based decisions about capture conditions and feature density.  </a:t>
            </a:r>
          </a:p>
          <a:p>
            <a:endParaRPr lang="en-US" dirty="0"/>
          </a:p>
          <a:p>
            <a:pPr marL="0" indent="0" defTabSz="917143">
              <a:spcBef>
                <a:spcPts val="607"/>
              </a:spcBef>
              <a:buFont typeface="Arial" panose="020B0604020202020204" pitchFamily="34" charset="0"/>
              <a:buNone/>
              <a:defRPr/>
            </a:pPr>
            <a:endParaRPr lang="en-US" sz="1200" dirty="0">
              <a:latin typeface="Arial"/>
              <a:cs typeface="Arial"/>
            </a:endParaRPr>
          </a:p>
          <a:p>
            <a:pPr marL="0" indent="0" defTabSz="917143">
              <a:spcBef>
                <a:spcPts val="607"/>
              </a:spcBef>
              <a:buFont typeface="Arial" panose="020B0604020202020204" pitchFamily="34" charset="0"/>
              <a:buNone/>
              <a:defRPr/>
            </a:pPr>
            <a:endParaRPr lang="en-US" sz="1200" dirty="0">
              <a:latin typeface="Arial"/>
              <a:cs typeface="Arial"/>
            </a:endParaRPr>
          </a:p>
          <a:p>
            <a:pPr marL="171964" indent="-171964" defTabSz="917143">
              <a:spcBef>
                <a:spcPts val="607"/>
              </a:spcBef>
              <a:buFont typeface="Arial" panose="020B0604020202020204" pitchFamily="34" charset="0"/>
              <a:buChar char="•"/>
              <a:defRPr/>
            </a:pPr>
            <a:endParaRPr lang="en-US" sz="1200" dirty="0">
              <a:latin typeface="Arial"/>
              <a:cs typeface="Arial"/>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chemeClr val="dk1"/>
              </a:buClr>
              <a:buSzPts val="300"/>
              <a:buFont typeface="Noto Sans Symbols"/>
              <a:buNone/>
            </a:pPr>
            <a:fld id="{00000000-1234-1234-1234-123412341234}" type="slidenum">
              <a:rPr lang="en-US" sz="1200" b="0" i="0" u="none" strike="noStrike" cap="none" smtClean="0">
                <a:solidFill>
                  <a:schemeClr val="dk1"/>
                </a:solidFill>
                <a:latin typeface="Tahoma"/>
                <a:ea typeface="Tahoma"/>
                <a:cs typeface="Tahoma"/>
                <a:sym typeface="Tahoma"/>
              </a:rPr>
              <a:t>15</a:t>
            </a:fld>
            <a:endParaRPr lang="en-US" sz="1200" b="0" i="0" u="none" strike="noStrike" cap="none">
              <a:solidFill>
                <a:schemeClr val="dk1"/>
              </a:solidFill>
              <a:latin typeface="Tahoma"/>
              <a:ea typeface="Tahoma"/>
              <a:cs typeface="Tahoma"/>
              <a:sym typeface="Tahoma"/>
            </a:endParaRPr>
          </a:p>
        </p:txBody>
      </p:sp>
    </p:spTree>
    <p:extLst>
      <p:ext uri="{BB962C8B-B14F-4D97-AF65-F5344CB8AC3E}">
        <p14:creationId xmlns:p14="http://schemas.microsoft.com/office/powerpoint/2010/main" val="3941319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g5257bde901_3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285750" marR="0" indent="-285750">
              <a:spcBef>
                <a:spcPts val="0"/>
              </a:spcBef>
              <a:spcAft>
                <a:spcPts val="0"/>
              </a:spcAft>
              <a:buFont typeface="Arial" panose="020B0604020202020204" pitchFamily="34" charset="0"/>
              <a:buChar char="•"/>
            </a:pPr>
            <a:r>
              <a:rPr lang="en-US" sz="1800" dirty="0">
                <a:latin typeface="Calibri"/>
                <a:cs typeface="Calibri"/>
              </a:rPr>
              <a:t>3DHP </a:t>
            </a:r>
            <a:r>
              <a:rPr lang="en-US" sz="1800">
                <a:latin typeface="Calibri"/>
                <a:cs typeface="Calibri"/>
              </a:rPr>
              <a:t>data has vertical</a:t>
            </a:r>
            <a:r>
              <a:rPr lang="en-US" sz="1800" dirty="0">
                <a:latin typeface="Calibri"/>
                <a:cs typeface="Calibri"/>
              </a:rPr>
              <a:t>, horizontal, and temporal alignment with 3DEP elevation.</a:t>
            </a:r>
          </a:p>
          <a:p>
            <a:pPr marL="285750" marR="0" indent="-285750">
              <a:spcBef>
                <a:spcPts val="0"/>
              </a:spcBef>
              <a:spcAft>
                <a:spcPts val="0"/>
              </a:spcAft>
              <a:buFont typeface="Arial" panose="020B0604020202020204" pitchFamily="34" charset="0"/>
              <a:buChar char="•"/>
            </a:pPr>
            <a:r>
              <a:rPr lang="en-US" sz="1800" dirty="0">
                <a:latin typeface="Calibri"/>
                <a:cs typeface="Calibri"/>
              </a:rPr>
              <a:t>We are modernizing the approach to mapping, delivering, and maintaining these critical datasets. </a:t>
            </a:r>
          </a:p>
          <a:p>
            <a:pPr marL="285750" marR="0" indent="-285750">
              <a:spcBef>
                <a:spcPts val="0"/>
              </a:spcBef>
              <a:spcAft>
                <a:spcPts val="0"/>
              </a:spcAft>
              <a:buFont typeface="Arial" panose="020B0604020202020204" pitchFamily="34" charset="0"/>
              <a:buChar char="•"/>
            </a:pPr>
            <a:r>
              <a:rPr lang="en-US" sz="1800" dirty="0">
                <a:latin typeface="Calibri"/>
                <a:cs typeface="Calibri"/>
              </a:rPr>
              <a:t>3DHP builds on decades of work that went into the NHD and WBD, but represent a fundamental transformation in how national hydrography data will be acquired and maintained. </a:t>
            </a:r>
          </a:p>
          <a:p>
            <a:pPr marL="285750" marR="0" indent="-285750">
              <a:spcBef>
                <a:spcPts val="0"/>
              </a:spcBef>
              <a:spcAft>
                <a:spcPts val="0"/>
              </a:spcAft>
              <a:buFont typeface="Arial" panose="020B0604020202020204" pitchFamily="34" charset="0"/>
              <a:buChar char="•"/>
            </a:pPr>
            <a:r>
              <a:rPr lang="en-US" sz="1800" dirty="0">
                <a:latin typeface="Calibri"/>
                <a:cs typeface="Calibri"/>
              </a:rPr>
              <a:t>The program is moving toward a set of best practices based on 3DEP best practices.  </a:t>
            </a:r>
            <a:r>
              <a:rPr lang="en-US" sz="1800" dirty="0">
                <a:highlight>
                  <a:srgbClr val="FFFF00"/>
                </a:highlight>
                <a:latin typeface="Calibri"/>
                <a:cs typeface="Calibri"/>
              </a:rPr>
              <a:t>WHAT DOES THIS MEAN?</a:t>
            </a:r>
          </a:p>
          <a:p>
            <a:pPr marL="285750" marR="0" indent="-285750">
              <a:spcBef>
                <a:spcPts val="0"/>
              </a:spcBef>
              <a:spcAft>
                <a:spcPts val="0"/>
              </a:spcAft>
              <a:buFont typeface="Arial" panose="020B0604020202020204" pitchFamily="34" charset="0"/>
              <a:buChar char="•"/>
            </a:pPr>
            <a:r>
              <a:rPr lang="en-US" sz="1800" dirty="0">
                <a:latin typeface="Calibri"/>
                <a:cs typeface="Calibri"/>
              </a:rPr>
              <a:t>More consistent data governance practices also will be employed WHAT DOES THIS MEAN?</a:t>
            </a:r>
          </a:p>
          <a:p>
            <a:pPr marL="285750" marR="0" indent="-285750">
              <a:spcBef>
                <a:spcPts val="0"/>
              </a:spcBef>
              <a:spcAft>
                <a:spcPts val="0"/>
              </a:spcAft>
              <a:buFont typeface="Arial" panose="020B0604020202020204" pitchFamily="34" charset="0"/>
              <a:buChar char="•"/>
            </a:pPr>
            <a:r>
              <a:rPr lang="en-US" sz="1800" dirty="0">
                <a:latin typeface="Calibri"/>
                <a:cs typeface="Calibri"/>
              </a:rPr>
              <a:t>The overall goal is to ensure that uniform, high quality data exists across the Nation</a:t>
            </a:r>
          </a:p>
          <a:p>
            <a:pPr marL="0" marR="0">
              <a:spcBef>
                <a:spcPts val="0"/>
              </a:spcBef>
              <a:spcAft>
                <a:spcPts val="0"/>
              </a:spcAft>
            </a:pPr>
            <a:endParaRPr lang="en-US" sz="1800" dirty="0">
              <a:latin typeface="Calibri"/>
              <a:cs typeface="Calibri"/>
            </a:endParaRPr>
          </a:p>
        </p:txBody>
      </p:sp>
      <p:sp>
        <p:nvSpPr>
          <p:cNvPr id="64" name="Google Shape;64;g5257bde901_3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760785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of the key benefits that we anticipate 3DHP would bring for you is an improvement in flood prediction modeling. Data that is reflective of the current landscape can result in an improved representation of flood routing through a given network. </a:t>
            </a:r>
          </a:p>
          <a:p>
            <a:endParaRPr lang="en-US" dirty="0"/>
          </a:p>
          <a:p>
            <a:r>
              <a:rPr lang="en-US" dirty="0"/>
              <a:t>Floodplain managers have an important role to play in this data development with their expansive local knowledge of features that are often missed, such as culverts and other flow obstructions. An important topic that I did not cover today is how feedback from local stakeholders helps to make this effort stronger.  </a:t>
            </a:r>
          </a:p>
          <a:p>
            <a:endParaRPr lang="en-US" dirty="0"/>
          </a:p>
          <a:p>
            <a:r>
              <a:rPr lang="en-US" dirty="0"/>
              <a:t>ELAINE consider additional details for slide about canals/more detail on culverts</a:t>
            </a:r>
          </a:p>
        </p:txBody>
      </p:sp>
      <p:sp>
        <p:nvSpPr>
          <p:cNvPr id="4" name="Slide Number Placeholder 3"/>
          <p:cNvSpPr>
            <a:spLocks noGrp="1"/>
          </p:cNvSpPr>
          <p:nvPr>
            <p:ph type="sldNum" sz="quarter" idx="5"/>
          </p:nvPr>
        </p:nvSpPr>
        <p:spPr/>
        <p:txBody>
          <a:bodyPr/>
          <a:lstStyle/>
          <a:p>
            <a:fld id="{661962AF-4356-4E05-B934-1BB17F61E652}" type="slidenum">
              <a:rPr lang="en-US" smtClean="0"/>
              <a:t>17</a:t>
            </a:fld>
            <a:endParaRPr lang="en-US"/>
          </a:p>
        </p:txBody>
      </p:sp>
    </p:spTree>
    <p:extLst>
      <p:ext uri="{BB962C8B-B14F-4D97-AF65-F5344CB8AC3E}">
        <p14:creationId xmlns:p14="http://schemas.microsoft.com/office/powerpoint/2010/main" val="20083888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are familiar with the previous hydrography datasets, the NHD, </a:t>
            </a:r>
            <a:r>
              <a:rPr lang="en-US" dirty="0" err="1"/>
              <a:t>NHDPlus</a:t>
            </a:r>
            <a:r>
              <a:rPr lang="en-US" dirty="0"/>
              <a:t>, and </a:t>
            </a:r>
            <a:r>
              <a:rPr lang="en-US" dirty="0" err="1"/>
              <a:t>NHDPlus</a:t>
            </a:r>
            <a:r>
              <a:rPr lang="en-US" dirty="0"/>
              <a:t> HR, the graphics representing their data models may have a familiar look.</a:t>
            </a:r>
          </a:p>
          <a:p>
            <a:endParaRPr lang="en-US" dirty="0"/>
          </a:p>
        </p:txBody>
      </p:sp>
      <p:sp>
        <p:nvSpPr>
          <p:cNvPr id="4" name="Slide Number Placeholder 3"/>
          <p:cNvSpPr>
            <a:spLocks noGrp="1"/>
          </p:cNvSpPr>
          <p:nvPr>
            <p:ph type="sldNum" sz="quarter" idx="5"/>
          </p:nvPr>
        </p:nvSpPr>
        <p:spPr/>
        <p:txBody>
          <a:bodyPr/>
          <a:lstStyle/>
          <a:p>
            <a:fld id="{661962AF-4356-4E05-B934-1BB17F61E652}" type="slidenum">
              <a:rPr lang="en-US" smtClean="0"/>
              <a:t>18</a:t>
            </a:fld>
            <a:endParaRPr lang="en-US"/>
          </a:p>
        </p:txBody>
      </p:sp>
    </p:spTree>
    <p:extLst>
      <p:ext uri="{BB962C8B-B14F-4D97-AF65-F5344CB8AC3E}">
        <p14:creationId xmlns:p14="http://schemas.microsoft.com/office/powerpoint/2010/main" val="40873878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anticipate that 95% of the features from the NHD, WBD, and </a:t>
            </a:r>
            <a:r>
              <a:rPr lang="en-US" dirty="0" err="1"/>
              <a:t>NHDPlus</a:t>
            </a:r>
            <a:r>
              <a:rPr lang="en-US" dirty="0"/>
              <a:t> will be represented in the 3DHP dataset. It’s not like the streams and rivers or lakes and ponds that were in those datasets disappeared; their position on the landscape will now be more accurately represented. </a:t>
            </a:r>
          </a:p>
          <a:p>
            <a:endParaRPr lang="en-US" dirty="0"/>
          </a:p>
          <a:p>
            <a:r>
              <a:rPr lang="en-US" dirty="0" err="1"/>
              <a:t>Reachcode</a:t>
            </a:r>
            <a:r>
              <a:rPr lang="en-US" dirty="0"/>
              <a:t> Start &amp; End are only on </a:t>
            </a:r>
            <a:r>
              <a:rPr lang="en-US" dirty="0" err="1"/>
              <a:t>Hydrolocation</a:t>
            </a:r>
            <a:r>
              <a:rPr lang="en-US" dirty="0"/>
              <a:t> Points</a:t>
            </a:r>
          </a:p>
          <a:p>
            <a:endParaRPr lang="en-US" dirty="0"/>
          </a:p>
          <a:p>
            <a:r>
              <a:rPr lang="en-US" dirty="0"/>
              <a:t>3DHP only has data that is strictly hydrologic in nature. </a:t>
            </a:r>
          </a:p>
          <a:p>
            <a:endParaRPr lang="en-US" dirty="0"/>
          </a:p>
          <a:p>
            <a:r>
              <a:rPr lang="en-US" dirty="0"/>
              <a:t>Those other 5% of features are either cartographic features like swimming pools and rocks, which are now gone, and some feature types (and their features) are also gone – playa and ice mass will be removed</a:t>
            </a:r>
          </a:p>
          <a:p>
            <a:endParaRPr lang="en-US" dirty="0"/>
          </a:p>
          <a:p>
            <a:endParaRPr lang="en-US" dirty="0"/>
          </a:p>
          <a:p>
            <a:r>
              <a:rPr lang="en-US" dirty="0">
                <a:hlinkClick r:id="rId3"/>
              </a:rPr>
              <a:t>3D Hydrography Program 3DHP_all 2023 Service | U.S. Geological Survey</a:t>
            </a:r>
            <a:endParaRPr lang="en-US" dirty="0"/>
          </a:p>
        </p:txBody>
      </p:sp>
      <p:sp>
        <p:nvSpPr>
          <p:cNvPr id="4" name="Slide Number Placeholder 3"/>
          <p:cNvSpPr>
            <a:spLocks noGrp="1"/>
          </p:cNvSpPr>
          <p:nvPr>
            <p:ph type="sldNum" sz="quarter" idx="5"/>
          </p:nvPr>
        </p:nvSpPr>
        <p:spPr/>
        <p:txBody>
          <a:bodyPr/>
          <a:lstStyle/>
          <a:p>
            <a:fld id="{661962AF-4356-4E05-B934-1BB17F61E652}" type="slidenum">
              <a:rPr lang="en-US" smtClean="0"/>
              <a:t>19</a:t>
            </a:fld>
            <a:endParaRPr lang="en-US"/>
          </a:p>
        </p:txBody>
      </p:sp>
    </p:spTree>
    <p:extLst>
      <p:ext uri="{BB962C8B-B14F-4D97-AF65-F5344CB8AC3E}">
        <p14:creationId xmlns:p14="http://schemas.microsoft.com/office/powerpoint/2010/main" val="28574066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Reachcodes</a:t>
            </a:r>
            <a:r>
              <a:rPr lang="en-US" dirty="0"/>
              <a:t> were converted to mainstem IDs</a:t>
            </a:r>
          </a:p>
        </p:txBody>
      </p:sp>
      <p:sp>
        <p:nvSpPr>
          <p:cNvPr id="4" name="Slide Number Placeholder 3"/>
          <p:cNvSpPr>
            <a:spLocks noGrp="1"/>
          </p:cNvSpPr>
          <p:nvPr>
            <p:ph type="sldNum" sz="quarter" idx="5"/>
          </p:nvPr>
        </p:nvSpPr>
        <p:spPr/>
        <p:txBody>
          <a:bodyPr/>
          <a:lstStyle/>
          <a:p>
            <a:fld id="{1549450A-CA39-4878-AD15-84760AB77579}" type="slidenum">
              <a:rPr lang="en-US" altLang="en-US" smtClean="0"/>
              <a:pPr/>
              <a:t>20</a:t>
            </a:fld>
            <a:endParaRPr lang="en-US" altLang="en-US"/>
          </a:p>
        </p:txBody>
      </p:sp>
    </p:spTree>
    <p:extLst>
      <p:ext uri="{BB962C8B-B14F-4D97-AF65-F5344CB8AC3E}">
        <p14:creationId xmlns:p14="http://schemas.microsoft.com/office/powerpoint/2010/main" val="11460768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of the biggest technology shifts that has occurred since the initial days of NHD development is that there is not only a vast abundance of water-related data, but the </a:t>
            </a:r>
            <a:r>
              <a:rPr lang="en-US" b="1" dirty="0"/>
              <a:t>majority of this data is available in a discoverable way </a:t>
            </a:r>
            <a:r>
              <a:rPr lang="en-US" dirty="0"/>
              <a:t>– no longer buried in a static report table or only described in a journal article or government report. </a:t>
            </a:r>
          </a:p>
          <a:p>
            <a:endParaRPr lang="en-US" dirty="0"/>
          </a:p>
          <a:p>
            <a:r>
              <a:rPr lang="en-US" dirty="0"/>
              <a:t>The Internet of Water serves as a mechanism for water-related data to be made discoverable and accessible, regardless of collecting agency and data maturity. </a:t>
            </a:r>
          </a:p>
          <a:p>
            <a:endParaRPr lang="en-US" dirty="0"/>
          </a:p>
          <a:p>
            <a:r>
              <a:rPr lang="en-US" dirty="0"/>
              <a:t>Before the Internet of Water there was no systematic nationwide way to organize, search &amp; discover water data. </a:t>
            </a:r>
          </a:p>
          <a:p>
            <a:endParaRPr lang="en-US" dirty="0"/>
          </a:p>
          <a:p>
            <a:r>
              <a:rPr lang="en-US" dirty="0"/>
              <a:t>3DHP forms the geospatial underpinning of this service.  IoW will include tools to reference data…</a:t>
            </a:r>
          </a:p>
        </p:txBody>
      </p:sp>
      <p:sp>
        <p:nvSpPr>
          <p:cNvPr id="4" name="Slide Number Placeholder 3"/>
          <p:cNvSpPr>
            <a:spLocks noGrp="1"/>
          </p:cNvSpPr>
          <p:nvPr>
            <p:ph type="sldNum" sz="quarter" idx="5"/>
          </p:nvPr>
        </p:nvSpPr>
        <p:spPr/>
        <p:txBody>
          <a:bodyPr/>
          <a:lstStyle/>
          <a:p>
            <a:fld id="{661962AF-4356-4E05-B934-1BB17F61E652}" type="slidenum">
              <a:rPr lang="en-US" smtClean="0"/>
              <a:t>21</a:t>
            </a:fld>
            <a:endParaRPr lang="en-US"/>
          </a:p>
        </p:txBody>
      </p:sp>
    </p:spTree>
    <p:extLst>
      <p:ext uri="{BB962C8B-B14F-4D97-AF65-F5344CB8AC3E}">
        <p14:creationId xmlns:p14="http://schemas.microsoft.com/office/powerpoint/2010/main" val="4213617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75D3B6-D17B-4FA7-BF69-9FE211795D78}" type="slidenum">
              <a:rPr lang="en-US" smtClean="0"/>
              <a:t>25</a:t>
            </a:fld>
            <a:endParaRPr lang="en-US"/>
          </a:p>
        </p:txBody>
      </p:sp>
    </p:spTree>
    <p:extLst>
      <p:ext uri="{BB962C8B-B14F-4D97-AF65-F5344CB8AC3E}">
        <p14:creationId xmlns:p14="http://schemas.microsoft.com/office/powerpoint/2010/main" val="8521289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The 3DHP_All Service is the </a:t>
            </a:r>
            <a:r>
              <a:rPr lang="en-US" sz="1100" dirty="0">
                <a:latin typeface="Arial" panose="020B0604020202020204" pitchFamily="34" charset="0"/>
                <a:cs typeface="Arial" panose="020B0604020202020204" pitchFamily="34" charset="0"/>
              </a:rPr>
              <a:t>3DHP dataset published as a WMS service. It’s live right now, this replaces NHD and NHD+HR services. The current version of this service still includes NHD Geometry that was loaded at the end of fall 2023, and will be replaced by elevation-derived hydrography over time as projects are published and data become available.</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10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10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100" dirty="0">
                <a:latin typeface="Arial" panose="020B0604020202020204" pitchFamily="34" charset="0"/>
                <a:cs typeface="Arial" panose="020B0604020202020204" pitchFamily="34" charset="0"/>
              </a:rPr>
              <a:t>The feature service is an Esri service, not OGC. You can download and visualize data from WFS.  Basically it’s a map service with web features enabled. </a:t>
            </a:r>
          </a:p>
          <a:p>
            <a:endParaRPr lang="en-US" dirty="0"/>
          </a:p>
        </p:txBody>
      </p:sp>
      <p:sp>
        <p:nvSpPr>
          <p:cNvPr id="4" name="Slide Number Placeholder 3"/>
          <p:cNvSpPr>
            <a:spLocks noGrp="1"/>
          </p:cNvSpPr>
          <p:nvPr>
            <p:ph type="sldNum" sz="quarter" idx="5"/>
          </p:nvPr>
        </p:nvSpPr>
        <p:spPr/>
        <p:txBody>
          <a:bodyPr/>
          <a:lstStyle/>
          <a:p>
            <a:fld id="{1549450A-CA39-4878-AD15-84760AB77579}" type="slidenum">
              <a:rPr lang="en-US" altLang="en-US" smtClean="0"/>
              <a:pPr/>
              <a:t>26</a:t>
            </a:fld>
            <a:endParaRPr lang="en-US" altLang="en-US"/>
          </a:p>
        </p:txBody>
      </p:sp>
    </p:spTree>
    <p:extLst>
      <p:ext uri="{BB962C8B-B14F-4D97-AF65-F5344CB8AC3E}">
        <p14:creationId xmlns:p14="http://schemas.microsoft.com/office/powerpoint/2010/main" val="19139266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75D3B6-D17B-4FA7-BF69-9FE211795D78}" type="slidenum">
              <a:rPr lang="en-US" smtClean="0"/>
              <a:t>2</a:t>
            </a:fld>
            <a:endParaRPr lang="en-US"/>
          </a:p>
        </p:txBody>
      </p:sp>
    </p:spTree>
    <p:extLst>
      <p:ext uri="{BB962C8B-B14F-4D97-AF65-F5344CB8AC3E}">
        <p14:creationId xmlns:p14="http://schemas.microsoft.com/office/powerpoint/2010/main" val="5809101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1549450A-CA39-4878-AD15-84760AB77579}" type="slidenum">
              <a:rPr lang="en-US" altLang="en-US" smtClean="0"/>
              <a:pPr/>
              <a:t>27</a:t>
            </a:fld>
            <a:endParaRPr lang="en-US" altLang="en-US"/>
          </a:p>
        </p:txBody>
      </p:sp>
    </p:spTree>
    <p:extLst>
      <p:ext uri="{BB962C8B-B14F-4D97-AF65-F5344CB8AC3E}">
        <p14:creationId xmlns:p14="http://schemas.microsoft.com/office/powerpoint/2010/main" val="33245140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75D3B6-D17B-4FA7-BF69-9FE211795D78}" type="slidenum">
              <a:rPr lang="en-US" smtClean="0"/>
              <a:t>28</a:t>
            </a:fld>
            <a:endParaRPr lang="en-US"/>
          </a:p>
        </p:txBody>
      </p:sp>
    </p:spTree>
    <p:extLst>
      <p:ext uri="{BB962C8B-B14F-4D97-AF65-F5344CB8AC3E}">
        <p14:creationId xmlns:p14="http://schemas.microsoft.com/office/powerpoint/2010/main" val="11426450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0688" y="703263"/>
            <a:ext cx="6261100" cy="3521075"/>
          </a:xfrm>
        </p:spPr>
      </p:sp>
      <p:sp>
        <p:nvSpPr>
          <p:cNvPr id="3" name="Notes Placeholder 2"/>
          <p:cNvSpPr>
            <a:spLocks noGrp="1"/>
          </p:cNvSpPr>
          <p:nvPr>
            <p:ph type="body" idx="1"/>
          </p:nvPr>
        </p:nvSpPr>
        <p:spPr>
          <a:xfrm>
            <a:off x="701151" y="4492158"/>
            <a:ext cx="5660756" cy="4254792"/>
          </a:xfrm>
        </p:spPr>
        <p:txBody>
          <a:bodyPr/>
          <a:lstStyle/>
          <a:p>
            <a:r>
              <a:rPr lang="en-US" dirty="0"/>
              <a:t>In October, we launched the 3DNTM Data Collaboration Announcement, also known as the “DCA”. This replaces our previous partnership vehicle (known as the Broad Agency Announcement) and will be our collaboration program for both 3DEP and 3DHP. </a:t>
            </a:r>
          </a:p>
          <a:p>
            <a:endParaRPr lang="en-US" dirty="0"/>
          </a:p>
          <a:p>
            <a:r>
              <a:rPr lang="en-US" dirty="0"/>
              <a:t>Project information and application materials are all available through USGS DCA website.</a:t>
            </a:r>
          </a:p>
          <a:p>
            <a:endParaRPr lang="en-US" dirty="0"/>
          </a:p>
          <a:p>
            <a:pPr marL="0" indent="0">
              <a:buFont typeface="Arial" panose="020B0604020202020204" pitchFamily="34" charset="0"/>
              <a:buNone/>
            </a:pPr>
            <a:r>
              <a:rPr lang="en-US" dirty="0"/>
              <a:t>Collaboration applicants are encouraged to build funding coalitions that will fund at least 50% of project costs. </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3DHP funding will cover the remaining costs. By law USGS cannot contribute more than 50% to a cost share, that’s our ceiling.</a:t>
            </a:r>
          </a:p>
        </p:txBody>
      </p:sp>
      <p:sp>
        <p:nvSpPr>
          <p:cNvPr id="4" name="Slide Number Placeholder 3"/>
          <p:cNvSpPr>
            <a:spLocks noGrp="1"/>
          </p:cNvSpPr>
          <p:nvPr>
            <p:ph type="sldNum" sz="quarter" idx="10"/>
          </p:nvPr>
        </p:nvSpPr>
        <p:spPr/>
        <p:txBody>
          <a:bodyPr/>
          <a:lstStyle/>
          <a:p>
            <a:fld id="{1549450A-CA39-4878-AD15-84760AB77579}" type="slidenum">
              <a:rPr lang="en-US" altLang="en-US" smtClean="0"/>
              <a:pPr/>
              <a:t>29</a:t>
            </a:fld>
            <a:endParaRPr lang="en-US" altLang="en-US"/>
          </a:p>
        </p:txBody>
      </p:sp>
    </p:spTree>
    <p:extLst>
      <p:ext uri="{BB962C8B-B14F-4D97-AF65-F5344CB8AC3E}">
        <p14:creationId xmlns:p14="http://schemas.microsoft.com/office/powerpoint/2010/main" val="40445261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0"/>
              </a:spcBef>
              <a:buFont typeface="Arial" panose="020B0604020202020204" pitchFamily="34" charset="0"/>
              <a:buNone/>
            </a:pPr>
            <a:endParaRPr lang="en-US" sz="1100" dirty="0">
              <a:latin typeface="Arial"/>
              <a:cs typeface="Arial"/>
            </a:endParaRPr>
          </a:p>
        </p:txBody>
      </p:sp>
      <p:sp>
        <p:nvSpPr>
          <p:cNvPr id="4" name="Slide Number Placeholder 3"/>
          <p:cNvSpPr>
            <a:spLocks noGrp="1"/>
          </p:cNvSpPr>
          <p:nvPr>
            <p:ph type="sldNum" sz="quarter" idx="5"/>
          </p:nvPr>
        </p:nvSpPr>
        <p:spPr/>
        <p:txBody>
          <a:bodyPr/>
          <a:lstStyle/>
          <a:p>
            <a:fld id="{1549450A-CA39-4878-AD15-84760AB77579}" type="slidenum">
              <a:rPr lang="en-US" altLang="en-US" smtClean="0"/>
              <a:pPr/>
              <a:t>30</a:t>
            </a:fld>
            <a:endParaRPr lang="en-US" altLang="en-US"/>
          </a:p>
        </p:txBody>
      </p:sp>
    </p:spTree>
    <p:extLst>
      <p:ext uri="{BB962C8B-B14F-4D97-AF65-F5344CB8AC3E}">
        <p14:creationId xmlns:p14="http://schemas.microsoft.com/office/powerpoint/2010/main" val="5773876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0688" y="703263"/>
            <a:ext cx="6261100" cy="3521075"/>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US" sz="1100" b="0" i="0" dirty="0">
              <a:solidFill>
                <a:schemeClr val="tx1">
                  <a:lumMod val="65000"/>
                  <a:lumOff val="35000"/>
                </a:schemeClr>
              </a:solidFill>
              <a:effectLst/>
              <a:latin typeface="+mj-lt"/>
            </a:endParaRPr>
          </a:p>
          <a:p>
            <a:pPr marL="171450" indent="-171450">
              <a:buFont typeface="Arial" panose="020B0604020202020204" pitchFamily="34" charset="0"/>
              <a:buChar char="•"/>
            </a:pPr>
            <a:endParaRPr lang="en-US" dirty="0">
              <a:latin typeface="Arial"/>
              <a:cs typeface="Arial"/>
            </a:endParaRPr>
          </a:p>
        </p:txBody>
      </p:sp>
      <p:sp>
        <p:nvSpPr>
          <p:cNvPr id="4" name="Slide Number Placeholder 3"/>
          <p:cNvSpPr>
            <a:spLocks noGrp="1"/>
          </p:cNvSpPr>
          <p:nvPr>
            <p:ph type="sldNum" sz="quarter" idx="10"/>
          </p:nvPr>
        </p:nvSpPr>
        <p:spPr/>
        <p:txBody>
          <a:bodyPr/>
          <a:lstStyle/>
          <a:p>
            <a:fld id="{1549450A-CA39-4878-AD15-84760AB77579}" type="slidenum">
              <a:rPr lang="en-US" altLang="en-US" smtClean="0"/>
              <a:pPr/>
              <a:t>31</a:t>
            </a:fld>
            <a:endParaRPr lang="en-US" altLang="en-US"/>
          </a:p>
        </p:txBody>
      </p:sp>
    </p:spTree>
    <p:extLst>
      <p:ext uri="{BB962C8B-B14F-4D97-AF65-F5344CB8AC3E}">
        <p14:creationId xmlns:p14="http://schemas.microsoft.com/office/powerpoint/2010/main" val="22573823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75D3B6-D17B-4FA7-BF69-9FE211795D78}" type="slidenum">
              <a:rPr lang="en-US" smtClean="0"/>
              <a:t>32</a:t>
            </a:fld>
            <a:endParaRPr lang="en-US"/>
          </a:p>
        </p:txBody>
      </p:sp>
    </p:spTree>
    <p:extLst>
      <p:ext uri="{BB962C8B-B14F-4D97-AF65-F5344CB8AC3E}">
        <p14:creationId xmlns:p14="http://schemas.microsoft.com/office/powerpoint/2010/main" val="26644140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75D3B6-D17B-4FA7-BF69-9FE211795D78}" type="slidenum">
              <a:rPr lang="en-US" smtClean="0"/>
              <a:t>33</a:t>
            </a:fld>
            <a:endParaRPr lang="en-US"/>
          </a:p>
        </p:txBody>
      </p:sp>
    </p:spTree>
    <p:extLst>
      <p:ext uri="{BB962C8B-B14F-4D97-AF65-F5344CB8AC3E}">
        <p14:creationId xmlns:p14="http://schemas.microsoft.com/office/powerpoint/2010/main" val="31585851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b="0" dirty="0">
                <a:effectLst/>
                <a:latin typeface="Aptos" panose="020B0004020202020204" pitchFamily="34" charset="0"/>
                <a:ea typeface="Aptos" panose="020B0004020202020204" pitchFamily="34" charset="0"/>
                <a:cs typeface="Times New Roman" panose="02020603050405020304" pitchFamily="18" charset="0"/>
              </a:rPr>
              <a:t>3DHP is built on data collaboration and funding partnerships. </a:t>
            </a:r>
          </a:p>
          <a:p>
            <a:pPr marL="0" indent="0">
              <a:buNone/>
            </a:pPr>
            <a:endParaRPr lang="en-US" sz="1200" b="0" dirty="0">
              <a:latin typeface="Aptos" panose="020B0004020202020204" pitchFamily="34" charset="0"/>
              <a:ea typeface="Aptos" panose="020B0004020202020204" pitchFamily="34" charset="0"/>
              <a:cs typeface="Times New Roman" panose="02020603050405020304" pitchFamily="18" charset="0"/>
            </a:endParaRPr>
          </a:p>
          <a:p>
            <a:pPr marL="0" indent="0">
              <a:buNone/>
            </a:pPr>
            <a:r>
              <a:rPr lang="en-US" sz="1200" b="0" dirty="0">
                <a:solidFill>
                  <a:schemeClr val="accent2"/>
                </a:solidFill>
                <a:effectLst/>
                <a:latin typeface="Aptos" panose="020B0004020202020204" pitchFamily="34" charset="0"/>
                <a:ea typeface="Aptos" panose="020B0004020202020204" pitchFamily="34" charset="0"/>
                <a:cs typeface="Times New Roman" panose="02020603050405020304" pitchFamily="18" charset="0"/>
              </a:rPr>
              <a:t>The USGS </a:t>
            </a:r>
            <a:r>
              <a:rPr lang="en-US" sz="1200" b="0" dirty="0">
                <a:solidFill>
                  <a:schemeClr val="accent2"/>
                </a:solidFill>
                <a:latin typeface="Aptos" panose="020B0004020202020204" pitchFamily="34" charset="0"/>
                <a:ea typeface="Aptos" panose="020B0004020202020204" pitchFamily="34" charset="0"/>
                <a:cs typeface="Times New Roman" panose="02020603050405020304" pitchFamily="18" charset="0"/>
              </a:rPr>
              <a:t>(for the nation) and the Montana State Library (for the state) </a:t>
            </a:r>
            <a:r>
              <a:rPr lang="en-US" sz="1200" b="0" dirty="0">
                <a:solidFill>
                  <a:schemeClr val="accent2"/>
                </a:solidFill>
                <a:effectLst/>
                <a:latin typeface="Aptos" panose="020B0004020202020204" pitchFamily="34" charset="0"/>
                <a:ea typeface="Aptos" panose="020B0004020202020204" pitchFamily="34" charset="0"/>
                <a:cs typeface="Times New Roman" panose="02020603050405020304" pitchFamily="18" charset="0"/>
              </a:rPr>
              <a:t>will lead the way but local, state, tribal, and federal funding is needed—it’s going to take a partnership of many organizations to make 3DHP happen fo</a:t>
            </a:r>
            <a:r>
              <a:rPr lang="en-US" sz="1200" b="0" dirty="0">
                <a:solidFill>
                  <a:schemeClr val="accent2"/>
                </a:solidFill>
                <a:latin typeface="Aptos" panose="020B0004020202020204" pitchFamily="34" charset="0"/>
                <a:ea typeface="Aptos" panose="020B0004020202020204" pitchFamily="34" charset="0"/>
                <a:cs typeface="Times New Roman" panose="02020603050405020304" pitchFamily="18" charset="0"/>
              </a:rPr>
              <a:t>r Montana.</a:t>
            </a:r>
            <a:endParaRPr lang="en-US" sz="1200" b="0" dirty="0">
              <a:solidFill>
                <a:schemeClr val="accent2"/>
              </a:solidFill>
            </a:endParaRPr>
          </a:p>
          <a:p>
            <a:endParaRPr lang="en-US" dirty="0"/>
          </a:p>
          <a:p>
            <a:r>
              <a:rPr lang="en-US" dirty="0"/>
              <a:t>DCA remains open (open all year)</a:t>
            </a:r>
          </a:p>
        </p:txBody>
      </p:sp>
      <p:sp>
        <p:nvSpPr>
          <p:cNvPr id="4" name="Slide Number Placeholder 3"/>
          <p:cNvSpPr>
            <a:spLocks noGrp="1"/>
          </p:cNvSpPr>
          <p:nvPr>
            <p:ph type="sldNum" sz="quarter" idx="5"/>
          </p:nvPr>
        </p:nvSpPr>
        <p:spPr/>
        <p:txBody>
          <a:bodyPr/>
          <a:lstStyle/>
          <a:p>
            <a:fld id="{0D75D3B6-D17B-4FA7-BF69-9FE211795D78}" type="slidenum">
              <a:rPr lang="en-US" smtClean="0"/>
              <a:t>34</a:t>
            </a:fld>
            <a:endParaRPr lang="en-US"/>
          </a:p>
        </p:txBody>
      </p:sp>
    </p:spTree>
    <p:extLst>
      <p:ext uri="{BB962C8B-B14F-4D97-AF65-F5344CB8AC3E}">
        <p14:creationId xmlns:p14="http://schemas.microsoft.com/office/powerpoint/2010/main" val="24959350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0688" y="703263"/>
            <a:ext cx="6261100" cy="3521075"/>
          </a:xfrm>
        </p:spPr>
      </p:sp>
      <p:sp>
        <p:nvSpPr>
          <p:cNvPr id="3" name="Notes Placeholder 2"/>
          <p:cNvSpPr>
            <a:spLocks noGrp="1"/>
          </p:cNvSpPr>
          <p:nvPr>
            <p:ph type="body" idx="1"/>
          </p:nvPr>
        </p:nvSpPr>
        <p:spPr>
          <a:xfrm>
            <a:off x="1" y="4420086"/>
            <a:ext cx="7102475" cy="4861915"/>
          </a:xfrm>
        </p:spPr>
        <p:txBody>
          <a:bodyPr/>
          <a:lstStyle/>
          <a:p>
            <a:pPr marL="0" marR="0" lvl="0" indent="0" algn="l" defTabSz="932062" rtl="0" eaLnBrk="0" fontAlgn="base" latinLnBrk="0" hangingPunct="0">
              <a:lnSpc>
                <a:spcPct val="100000"/>
              </a:lnSpc>
              <a:spcBef>
                <a:spcPts val="0"/>
              </a:spcBef>
              <a:spcAft>
                <a:spcPct val="0"/>
              </a:spcAft>
              <a:buClrTx/>
              <a:buSzTx/>
              <a:buFont typeface="Arial" panose="020B0604020202020204" pitchFamily="34" charset="0"/>
              <a:buNone/>
              <a:tabLst/>
              <a:defRPr/>
            </a:pPr>
            <a:r>
              <a:rPr lang="en-US" sz="1100" dirty="0">
                <a:latin typeface="Arial" panose="020B0604020202020204" pitchFamily="34" charset="0"/>
                <a:cs typeface="Arial" panose="020B0604020202020204" pitchFamily="34" charset="0"/>
              </a:rPr>
              <a:t>The second step in the process of navigating the 3DNTM DCA is to determine who will manage the data acquisition project with the selection of a contract mechanism.</a:t>
            </a:r>
          </a:p>
          <a:p>
            <a:pPr marL="0" marR="0" lvl="0" indent="0" algn="l" defTabSz="932062" rtl="0" eaLnBrk="0" fontAlgn="base" latinLnBrk="0" hangingPunct="0">
              <a:lnSpc>
                <a:spcPct val="100000"/>
              </a:lnSpc>
              <a:spcBef>
                <a:spcPts val="0"/>
              </a:spcBef>
              <a:spcAft>
                <a:spcPct val="0"/>
              </a:spcAft>
              <a:buClrTx/>
              <a:buSzTx/>
              <a:buFont typeface="Arial" panose="020B0604020202020204" pitchFamily="34" charset="0"/>
              <a:buNone/>
              <a:tabLst/>
              <a:defRPr/>
            </a:pPr>
            <a:endParaRPr lang="en-US" sz="1100" dirty="0">
              <a:latin typeface="Arial" panose="020B0604020202020204" pitchFamily="34" charset="0"/>
              <a:cs typeface="Arial" panose="020B0604020202020204" pitchFamily="34" charset="0"/>
            </a:endParaRPr>
          </a:p>
          <a:p>
            <a:pPr marL="0" marR="0" lvl="0" indent="0" algn="l" defTabSz="932062" rtl="0" eaLnBrk="0" fontAlgn="base" latinLnBrk="0" hangingPunct="0">
              <a:lnSpc>
                <a:spcPct val="100000"/>
              </a:lnSpc>
              <a:spcBef>
                <a:spcPts val="0"/>
              </a:spcBef>
              <a:spcAft>
                <a:spcPct val="0"/>
              </a:spcAft>
              <a:buClrTx/>
              <a:buSzTx/>
              <a:buFont typeface="Arial" panose="020B0604020202020204" pitchFamily="34" charset="0"/>
              <a:buNone/>
              <a:tabLst/>
              <a:defRPr/>
            </a:pPr>
            <a:r>
              <a:rPr lang="en-US" sz="1100" dirty="0">
                <a:latin typeface="Arial" panose="020B0604020202020204" pitchFamily="34" charset="0"/>
                <a:cs typeface="Arial" panose="020B0604020202020204" pitchFamily="34" charset="0"/>
              </a:rPr>
              <a:t>DCA applicants </a:t>
            </a:r>
            <a:r>
              <a:rPr lang="en-US" sz="1100" dirty="0">
                <a:solidFill>
                  <a:srgbClr val="000000"/>
                </a:solidFill>
                <a:effectLst/>
                <a:latin typeface="Arial" panose="020B0604020202020204" pitchFamily="34" charset="0"/>
                <a:ea typeface="Calibri" panose="020F0502020204030204" pitchFamily="34" charset="0"/>
                <a:cs typeface="Arial" panose="020B0604020202020204" pitchFamily="34" charset="0"/>
              </a:rPr>
              <a:t>can apply to use the USGS Geospatial Products and Services Contracts to acquire data, or they can apply for a financial assistance agreement and manage data acquisition through a contract the partner directly oversees.</a:t>
            </a:r>
          </a:p>
          <a:p>
            <a:pPr marL="171450" marR="0" lvl="0" indent="-171450" algn="l" defTabSz="932062" rtl="0" eaLnBrk="0" fontAlgn="base" latinLnBrk="0" hangingPunct="0">
              <a:lnSpc>
                <a:spcPct val="100000"/>
              </a:lnSpc>
              <a:spcBef>
                <a:spcPts val="0"/>
              </a:spcBef>
              <a:spcAft>
                <a:spcPct val="0"/>
              </a:spcAft>
              <a:buClrTx/>
              <a:buSzTx/>
              <a:buFont typeface="Arial" panose="020B0604020202020204" pitchFamily="34" charset="0"/>
              <a:buChar char="•"/>
              <a:tabLst/>
              <a:defRPr/>
            </a:pPr>
            <a:endParaRPr lang="en-US" sz="110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32062" rtl="0" eaLnBrk="0" fontAlgn="base" latinLnBrk="0" hangingPunct="0">
              <a:lnSpc>
                <a:spcPct val="100000"/>
              </a:lnSpc>
              <a:spcBef>
                <a:spcPts val="0"/>
              </a:spcBef>
              <a:spcAft>
                <a:spcPct val="0"/>
              </a:spcAft>
              <a:buClrTx/>
              <a:buSzTx/>
              <a:buFont typeface="Arial" panose="020B0604020202020204" pitchFamily="34" charset="0"/>
              <a:buNone/>
              <a:tabLst/>
              <a:defRPr/>
            </a:pPr>
            <a:r>
              <a:rPr lang="en-US" sz="1100" dirty="0">
                <a:latin typeface="Arial" panose="020B0604020202020204" pitchFamily="34" charset="0"/>
                <a:cs typeface="Arial" panose="020B0604020202020204" pitchFamily="34" charset="0"/>
              </a:rPr>
              <a:t>We recommend using the USGS GPSC especially with multiple partners on a project, because then USGS manages the project and the contract. With a coop agreement, somebody – one of you - has to step up and be the project coordinator. While there is a USGS coordinator (me) we’d still need someone else from the partnership who manages the contract.</a:t>
            </a:r>
          </a:p>
          <a:p>
            <a:pPr marL="171450" marR="0" lvl="0" indent="-171450" algn="l" defTabSz="932062" rtl="0" eaLnBrk="0" fontAlgn="base" latinLnBrk="0" hangingPunct="0">
              <a:lnSpc>
                <a:spcPct val="100000"/>
              </a:lnSpc>
              <a:spcBef>
                <a:spcPts val="0"/>
              </a:spcBef>
              <a:spcAft>
                <a:spcPct val="0"/>
              </a:spcAft>
              <a:buClrTx/>
              <a:buSzTx/>
              <a:buFont typeface="Arial" panose="020B0604020202020204" pitchFamily="34" charset="0"/>
              <a:buChar char="•"/>
              <a:tabLst/>
              <a:defRPr/>
            </a:pPr>
            <a:endParaRPr lang="en-US" sz="1100" dirty="0">
              <a:latin typeface="Arial" panose="020B0604020202020204" pitchFamily="34" charset="0"/>
              <a:cs typeface="Arial" panose="020B0604020202020204" pitchFamily="34" charset="0"/>
            </a:endParaRPr>
          </a:p>
          <a:p>
            <a:pPr marL="0" marR="0" lvl="0" indent="0" algn="l" defTabSz="932062" rtl="0" eaLnBrk="0" fontAlgn="base" latinLnBrk="0" hangingPunct="0">
              <a:lnSpc>
                <a:spcPct val="100000"/>
              </a:lnSpc>
              <a:spcBef>
                <a:spcPts val="0"/>
              </a:spcBef>
              <a:spcAft>
                <a:spcPct val="0"/>
              </a:spcAft>
              <a:buClrTx/>
              <a:buSzTx/>
              <a:buFont typeface="Arial" panose="020B0604020202020204" pitchFamily="34" charset="0"/>
              <a:buNone/>
              <a:tabLst/>
              <a:defRPr/>
            </a:pPr>
            <a:r>
              <a:rPr lang="en-US" sz="1800" dirty="0">
                <a:effectLst/>
                <a:latin typeface="Calibri" panose="020F0502020204030204" pitchFamily="34" charset="0"/>
                <a:ea typeface="Times New Roman" panose="02020603050405020304" pitchFamily="18" charset="0"/>
              </a:rPr>
              <a:t>With a GPSC setup, partners provide the funding to the USGS, then the USGS takes care of securing a vendor, developing the task order, project management, and final delivery.  Performance expectations, timeline, and deliverables are all set and managed by the USGS.  There will be paperwork initially to get the funding agreement in place between the partner and USGS (this is probably the heaviest lift for the partner) and to review the scope of work.  There is a one to two hour kickoff meeting, then it is largely hands-off for the partners.  The USGS typically send monthly status updates and may occasionally send a few questions/emails.</a:t>
            </a:r>
            <a:endParaRPr lang="en-US" sz="1800" dirty="0">
              <a:effectLst/>
              <a:latin typeface="Calibri" panose="020F0502020204030204" pitchFamily="34" charset="0"/>
              <a:ea typeface="Calibri" panose="020F0502020204030204" pitchFamily="34" charset="0"/>
            </a:endParaRPr>
          </a:p>
        </p:txBody>
      </p:sp>
      <p:sp>
        <p:nvSpPr>
          <p:cNvPr id="4" name="Slide Number Placeholder 3"/>
          <p:cNvSpPr>
            <a:spLocks noGrp="1"/>
          </p:cNvSpPr>
          <p:nvPr>
            <p:ph type="sldNum" sz="quarter" idx="10"/>
          </p:nvPr>
        </p:nvSpPr>
        <p:spPr/>
        <p:txBody>
          <a:bodyPr/>
          <a:lstStyle/>
          <a:p>
            <a:pPr>
              <a:buClr>
                <a:srgbClr val="0000FF"/>
              </a:buClr>
            </a:pPr>
            <a:fld id="{1549450A-CA39-4878-AD15-84760AB77579}" type="slidenum">
              <a:rPr lang="en-US" altLang="en-US" smtClean="0">
                <a:solidFill>
                  <a:prstClr val="black"/>
                </a:solidFill>
              </a:rPr>
              <a:pPr>
                <a:buClr>
                  <a:srgbClr val="0000FF"/>
                </a:buClr>
              </a:pPr>
              <a:t>35</a:t>
            </a:fld>
            <a:endParaRPr lang="en-US" altLang="en-US">
              <a:solidFill>
                <a:prstClr val="black"/>
              </a:solidFill>
            </a:endParaRPr>
          </a:p>
        </p:txBody>
      </p:sp>
    </p:spTree>
    <p:extLst>
      <p:ext uri="{BB962C8B-B14F-4D97-AF65-F5344CB8AC3E}">
        <p14:creationId xmlns:p14="http://schemas.microsoft.com/office/powerpoint/2010/main" val="3931904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0688" y="703263"/>
            <a:ext cx="6261100" cy="3521075"/>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latin typeface="Arial"/>
                <a:cs typeface="Arial"/>
              </a:rPr>
              <a:t>Once all the required materials are assembled, project submissions for both GPSC and partner-managed or financial assistance projects can be sent to the emails listed here for consideration. </a:t>
            </a:r>
            <a:endParaRPr lang="en-US"/>
          </a:p>
          <a:p>
            <a:pPr marL="171450" indent="-171450">
              <a:buFont typeface="Arial" panose="020B0604020202020204" pitchFamily="34" charset="0"/>
              <a:buChar char="•"/>
            </a:pPr>
            <a:r>
              <a:rPr lang="en-US">
                <a:latin typeface="Arial"/>
                <a:cs typeface="Arial"/>
              </a:rPr>
              <a:t>Directions for what to include in the subject line of your email will be available on the DCA portal.</a:t>
            </a:r>
            <a:endParaRPr lang="en-US"/>
          </a:p>
          <a:p>
            <a:pPr marL="171450" indent="-171450">
              <a:buFont typeface="Arial" panose="020B0604020202020204" pitchFamily="34" charset="0"/>
              <a:buChar char="•"/>
            </a:pPr>
            <a:r>
              <a:rPr lang="en-US">
                <a:latin typeface="Arial"/>
                <a:cs typeface="Arial"/>
              </a:rPr>
              <a:t>It is important to let the programs know which program the project submission pertains to – 3DEP or 3DHP.</a:t>
            </a:r>
          </a:p>
          <a:p>
            <a:pPr marL="171450" indent="-171450">
              <a:buFont typeface="Arial" panose="020B0604020202020204" pitchFamily="34" charset="0"/>
              <a:buChar char="•"/>
            </a:pPr>
            <a:r>
              <a:rPr lang="en-US">
                <a:latin typeface="Arial"/>
                <a:cs typeface="Arial"/>
              </a:rPr>
              <a:t>Initial project submissions must be submitted before the deadline that will be posted on the DCA portal. Project submissions received after the deadline will be considered for review after the initial project selection </a:t>
            </a:r>
            <a:r>
              <a:rPr lang="en-US" b="0" i="0">
                <a:solidFill>
                  <a:srgbClr val="000000"/>
                </a:solidFill>
                <a:effectLst/>
                <a:latin typeface="Arial"/>
                <a:cs typeface="Arial"/>
              </a:rPr>
              <a:t>until no remaining </a:t>
            </a:r>
            <a:r>
              <a:rPr lang="en-US">
                <a:solidFill>
                  <a:srgbClr val="000000"/>
                </a:solidFill>
                <a:latin typeface="Arial"/>
                <a:cs typeface="Arial"/>
              </a:rPr>
              <a:t>FY25</a:t>
            </a:r>
            <a:r>
              <a:rPr lang="en-US" b="0" i="0">
                <a:solidFill>
                  <a:srgbClr val="000000"/>
                </a:solidFill>
                <a:effectLst/>
                <a:latin typeface="Arial"/>
                <a:cs typeface="Arial"/>
              </a:rPr>
              <a:t> funds are available for obligation.</a:t>
            </a:r>
          </a:p>
        </p:txBody>
      </p:sp>
      <p:sp>
        <p:nvSpPr>
          <p:cNvPr id="4" name="Slide Number Placeholder 3"/>
          <p:cNvSpPr>
            <a:spLocks noGrp="1"/>
          </p:cNvSpPr>
          <p:nvPr>
            <p:ph type="sldNum" sz="quarter" idx="10"/>
          </p:nvPr>
        </p:nvSpPr>
        <p:spPr/>
        <p:txBody>
          <a:bodyPr/>
          <a:lstStyle/>
          <a:p>
            <a:fld id="{1549450A-CA39-4878-AD15-84760AB77579}" type="slidenum">
              <a:rPr lang="en-US" altLang="en-US" smtClean="0"/>
              <a:pPr/>
              <a:t>36</a:t>
            </a:fld>
            <a:endParaRPr lang="en-US" altLang="en-US"/>
          </a:p>
        </p:txBody>
      </p:sp>
    </p:spTree>
    <p:extLst>
      <p:ext uri="{BB962C8B-B14F-4D97-AF65-F5344CB8AC3E}">
        <p14:creationId xmlns:p14="http://schemas.microsoft.com/office/powerpoint/2010/main" val="25085639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D75D3B6-D17B-4FA7-BF69-9FE211795D78}" type="slidenum">
              <a:rPr lang="en-US" smtClean="0"/>
              <a:t>4</a:t>
            </a:fld>
            <a:endParaRPr lang="en-US"/>
          </a:p>
        </p:txBody>
      </p:sp>
    </p:spTree>
    <p:extLst>
      <p:ext uri="{BB962C8B-B14F-4D97-AF65-F5344CB8AC3E}">
        <p14:creationId xmlns:p14="http://schemas.microsoft.com/office/powerpoint/2010/main" val="349094658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0688" y="703263"/>
            <a:ext cx="6261100" cy="3521075"/>
          </a:xfrm>
        </p:spPr>
      </p:sp>
      <p:sp>
        <p:nvSpPr>
          <p:cNvPr id="3" name="Notes Placeholder 2"/>
          <p:cNvSpPr>
            <a:spLocks noGrp="1"/>
          </p:cNvSpPr>
          <p:nvPr>
            <p:ph type="body" idx="1"/>
          </p:nvPr>
        </p:nvSpPr>
        <p:spPr>
          <a:xfrm>
            <a:off x="1201270" y="4492158"/>
            <a:ext cx="4699933" cy="4254792"/>
          </a:xfrm>
        </p:spPr>
        <p:txBody>
          <a:bodyPr/>
          <a:lstStyle/>
          <a:p>
            <a:pPr marL="0" indent="0">
              <a:buFont typeface="Arial" panose="020B0604020202020204" pitchFamily="34" charset="0"/>
              <a:buNone/>
            </a:pPr>
            <a:r>
              <a:rPr lang="en-US" sz="1100" dirty="0">
                <a:solidFill>
                  <a:srgbClr val="000000"/>
                </a:solidFill>
                <a:latin typeface="Arial" panose="020B0604020202020204" pitchFamily="34" charset="0"/>
                <a:cs typeface="Arial" panose="020B0604020202020204" pitchFamily="34" charset="0"/>
              </a:rPr>
              <a:t>This slide illustrates the DCA timeline, the tracks each data acquisition option takes and some rough deadlines that are important to each.</a:t>
            </a:r>
          </a:p>
          <a:p>
            <a:pPr marL="0" indent="0">
              <a:buFont typeface="Arial" panose="020B0604020202020204" pitchFamily="34" charset="0"/>
              <a:buNone/>
            </a:pPr>
            <a:endParaRPr lang="en-US" sz="1100" dirty="0">
              <a:solidFill>
                <a:srgbClr val="000000"/>
              </a:solidFill>
              <a:latin typeface="Arial" panose="020B0604020202020204" pitchFamily="34" charset="0"/>
              <a:cs typeface="Arial" panose="020B0604020202020204" pitchFamily="34" charset="0"/>
            </a:endParaRPr>
          </a:p>
          <a:p>
            <a:pPr marL="0" indent="0">
              <a:buFont typeface="Arial" panose="020B0604020202020204" pitchFamily="34" charset="0"/>
              <a:buNone/>
            </a:pPr>
            <a:r>
              <a:rPr lang="en-US" sz="1100" dirty="0">
                <a:solidFill>
                  <a:srgbClr val="000000"/>
                </a:solidFill>
                <a:latin typeface="Arial" panose="020B0604020202020204" pitchFamily="34" charset="0"/>
                <a:cs typeface="Arial" panose="020B0604020202020204" pitchFamily="34" charset="0"/>
              </a:rPr>
              <a:t>Typically the DCA opens in August, first round submissions are due in September for a December decision deadline. Projects are awarded, task orders are completed, etc. throughout the next several months.</a:t>
            </a:r>
          </a:p>
          <a:p>
            <a:pPr marL="0" indent="0">
              <a:buFont typeface="Arial" panose="020B0604020202020204" pitchFamily="34" charset="0"/>
              <a:buNone/>
            </a:pPr>
            <a:endParaRPr lang="en-US" sz="1100" dirty="0">
              <a:solidFill>
                <a:srgbClr val="000000"/>
              </a:solidFill>
              <a:latin typeface="Arial" panose="020B0604020202020204" pitchFamily="34" charset="0"/>
              <a:cs typeface="Arial" panose="020B0604020202020204" pitchFamily="34" charset="0"/>
            </a:endParaRPr>
          </a:p>
          <a:p>
            <a:pPr marL="0" indent="0">
              <a:buFont typeface="Arial" panose="020B0604020202020204" pitchFamily="34" charset="0"/>
              <a:buNone/>
            </a:pPr>
            <a:r>
              <a:rPr lang="en-US" sz="1100" dirty="0">
                <a:solidFill>
                  <a:srgbClr val="000000"/>
                </a:solidFill>
                <a:latin typeface="Arial" panose="020B0604020202020204" pitchFamily="34" charset="0"/>
                <a:cs typeface="Arial" panose="020B0604020202020204" pitchFamily="34" charset="0"/>
              </a:rPr>
              <a:t>I’d like to point out that the DCA is open all year. As long as all the funds have not been committed, any incoming project submission has a chance to be awarded after that first-round submission deadline. Gallatin partners can still put together a DCA if you want to speed things up.</a:t>
            </a:r>
          </a:p>
          <a:p>
            <a:pPr marL="0" indent="0">
              <a:buFont typeface="Arial" panose="020B0604020202020204" pitchFamily="34" charset="0"/>
              <a:buNone/>
            </a:pPr>
            <a:endParaRPr lang="en-US" sz="1100" dirty="0">
              <a:solidFill>
                <a:srgbClr val="000000"/>
              </a:solidFill>
              <a:latin typeface="Arial" panose="020B0604020202020204" pitchFamily="34" charset="0"/>
              <a:cs typeface="Arial" panose="020B0604020202020204" pitchFamily="34" charset="0"/>
            </a:endParaRPr>
          </a:p>
          <a:p>
            <a:pPr marL="0" indent="0">
              <a:buFont typeface="Arial" panose="020B0604020202020204" pitchFamily="34" charset="0"/>
              <a:buNone/>
            </a:pPr>
            <a:endParaRPr lang="en-US" sz="1100" dirty="0">
              <a:solidFill>
                <a:srgbClr val="000000"/>
              </a:solidFill>
              <a:latin typeface="Arial" panose="020B0604020202020204" pitchFamily="34" charset="0"/>
              <a:cs typeface="Arial" panose="020B0604020202020204" pitchFamily="34" charset="0"/>
            </a:endParaRPr>
          </a:p>
          <a:p>
            <a:pPr marL="0" indent="0">
              <a:buFont typeface="Arial" panose="020B0604020202020204" pitchFamily="34" charset="0"/>
              <a:buNone/>
            </a:pPr>
            <a:r>
              <a:rPr lang="en-US" sz="1100" dirty="0">
                <a:solidFill>
                  <a:srgbClr val="000000"/>
                </a:solidFill>
                <a:latin typeface="Arial" panose="020B0604020202020204" pitchFamily="34" charset="0"/>
                <a:cs typeface="Arial" panose="020B0604020202020204" pitchFamily="34" charset="0"/>
              </a:rPr>
              <a:t>Depending on the size of the project, it probably takes about two years to complete a 3DHP project. We haven’t had enough projects yet to give a really accurate answer.</a:t>
            </a:r>
          </a:p>
          <a:p>
            <a:pPr marL="0" indent="0">
              <a:buFont typeface="Arial" panose="020B0604020202020204" pitchFamily="34" charset="0"/>
              <a:buNone/>
            </a:pPr>
            <a:endParaRPr lang="en-US" sz="1100" dirty="0">
              <a:solidFill>
                <a:srgbClr val="00000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buClr>
                <a:srgbClr val="0000FF"/>
              </a:buClr>
            </a:pPr>
            <a:fld id="{25E59CED-0EFA-422B-8048-F11A2941AD09}" type="slidenum">
              <a:rPr lang="en-US" smtClean="0">
                <a:solidFill>
                  <a:prstClr val="black"/>
                </a:solidFill>
              </a:rPr>
              <a:pPr>
                <a:buClr>
                  <a:srgbClr val="0000FF"/>
                </a:buClr>
              </a:pPr>
              <a:t>37</a:t>
            </a:fld>
            <a:endParaRPr lang="en-US">
              <a:solidFill>
                <a:prstClr val="black"/>
              </a:solidFill>
            </a:endParaRPr>
          </a:p>
        </p:txBody>
      </p:sp>
    </p:spTree>
    <p:extLst>
      <p:ext uri="{BB962C8B-B14F-4D97-AF65-F5344CB8AC3E}">
        <p14:creationId xmlns:p14="http://schemas.microsoft.com/office/powerpoint/2010/main" val="35353948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549450A-CA39-4878-AD15-84760AB77579}" type="slidenum">
              <a:rPr lang="en-US" altLang="en-US" smtClean="0"/>
              <a:pPr/>
              <a:t>39</a:t>
            </a:fld>
            <a:endParaRPr lang="en-US" altLang="en-US"/>
          </a:p>
        </p:txBody>
      </p:sp>
    </p:spTree>
    <p:extLst>
      <p:ext uri="{BB962C8B-B14F-4D97-AF65-F5344CB8AC3E}">
        <p14:creationId xmlns:p14="http://schemas.microsoft.com/office/powerpoint/2010/main" val="36474826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0688" y="703263"/>
            <a:ext cx="6261100" cy="3521075"/>
          </a:xfrm>
        </p:spPr>
      </p:sp>
      <p:sp>
        <p:nvSpPr>
          <p:cNvPr id="3" name="Notes Placeholder 2"/>
          <p:cNvSpPr>
            <a:spLocks noGrp="1"/>
          </p:cNvSpPr>
          <p:nvPr>
            <p:ph type="body" idx="1"/>
          </p:nvPr>
        </p:nvSpPr>
        <p:spPr>
          <a:xfrm>
            <a:off x="1201270" y="4492158"/>
            <a:ext cx="4699933" cy="4254792"/>
          </a:xfrm>
        </p:spPr>
        <p:txBody>
          <a:bodyPr/>
          <a:lstStyle/>
          <a:p>
            <a:pPr marL="0" indent="0" defTabSz="917143">
              <a:buFont typeface="Arial" panose="020B0604020202020204" pitchFamily="34" charset="0"/>
              <a:buNone/>
              <a:defRPr/>
            </a:pPr>
            <a:endParaRPr lang="en-US" dirty="0"/>
          </a:p>
        </p:txBody>
      </p:sp>
      <p:sp>
        <p:nvSpPr>
          <p:cNvPr id="4" name="Slide Number Placeholder 3"/>
          <p:cNvSpPr>
            <a:spLocks noGrp="1"/>
          </p:cNvSpPr>
          <p:nvPr>
            <p:ph type="sldNum" sz="quarter" idx="10"/>
          </p:nvPr>
        </p:nvSpPr>
        <p:spPr/>
        <p:txBody>
          <a:bodyPr/>
          <a:lstStyle/>
          <a:p>
            <a:pPr>
              <a:buClr>
                <a:srgbClr val="0000FF"/>
              </a:buClr>
            </a:pPr>
            <a:fld id="{25E59CED-0EFA-422B-8048-F11A2941AD09}" type="slidenum">
              <a:rPr lang="en-US" smtClean="0">
                <a:solidFill>
                  <a:prstClr val="black"/>
                </a:solidFill>
              </a:rPr>
              <a:pPr>
                <a:buClr>
                  <a:srgbClr val="0000FF"/>
                </a:buClr>
              </a:pPr>
              <a:t>40</a:t>
            </a:fld>
            <a:endParaRPr lang="en-US">
              <a:solidFill>
                <a:prstClr val="black"/>
              </a:solidFill>
            </a:endParaRPr>
          </a:p>
        </p:txBody>
      </p:sp>
    </p:spTree>
    <p:extLst>
      <p:ext uri="{BB962C8B-B14F-4D97-AF65-F5344CB8AC3E}">
        <p14:creationId xmlns:p14="http://schemas.microsoft.com/office/powerpoint/2010/main" val="115365376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Contractors will utilize 1m DEMs that are derived from 3DEP-collected lidar (or IFSAR in Alaska).</a:t>
            </a:r>
          </a:p>
          <a:p>
            <a:r>
              <a:rPr lang="en-US" dirty="0"/>
              <a:t> </a:t>
            </a:r>
          </a:p>
          <a:p>
            <a:r>
              <a:rPr lang="en-US" b="0" dirty="0"/>
              <a:t>While f</a:t>
            </a:r>
            <a:r>
              <a:rPr lang="en-US" dirty="0"/>
              <a:t>low direction and flow accumulation models have long been used to interpret hydrography, they will now be one of the many indicators used to evaluate the landscape. With the higher resolution DEMs, we’re able to use more powerful means for landscape interpretation, such as geomorphic indicators. These methods allow for the ability to not just evaluate where stream channels and ditches are found, but also aid in determining where non-channelized features, such drainageways and indefinite surfaces, are located.</a:t>
            </a:r>
          </a:p>
          <a:p>
            <a:endParaRPr lang="en-US" dirty="0"/>
          </a:p>
          <a:p>
            <a:endParaRPr lang="en-US" dirty="0"/>
          </a:p>
        </p:txBody>
      </p:sp>
      <p:sp>
        <p:nvSpPr>
          <p:cNvPr id="4" name="Slide Number Placeholder 3"/>
          <p:cNvSpPr>
            <a:spLocks noGrp="1"/>
          </p:cNvSpPr>
          <p:nvPr>
            <p:ph type="sldNum" sz="quarter" idx="5"/>
          </p:nvPr>
        </p:nvSpPr>
        <p:spPr/>
        <p:txBody>
          <a:bodyPr/>
          <a:lstStyle/>
          <a:p>
            <a:fld id="{661962AF-4356-4E05-B934-1BB17F61E652}" type="slidenum">
              <a:rPr lang="en-US" smtClean="0"/>
              <a:t>42</a:t>
            </a:fld>
            <a:endParaRPr lang="en-US"/>
          </a:p>
        </p:txBody>
      </p:sp>
    </p:spTree>
    <p:extLst>
      <p:ext uri="{BB962C8B-B14F-4D97-AF65-F5344CB8AC3E}">
        <p14:creationId xmlns:p14="http://schemas.microsoft.com/office/powerpoint/2010/main" val="23233418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75D3B6-D17B-4FA7-BF69-9FE211795D78}" type="slidenum">
              <a:rPr lang="en-US" smtClean="0"/>
              <a:t>43</a:t>
            </a:fld>
            <a:endParaRPr lang="en-US"/>
          </a:p>
        </p:txBody>
      </p:sp>
    </p:spTree>
    <p:extLst>
      <p:ext uri="{BB962C8B-B14F-4D97-AF65-F5344CB8AC3E}">
        <p14:creationId xmlns:p14="http://schemas.microsoft.com/office/powerpoint/2010/main" val="1129154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that this not a crosswalk from NHD to 3DHP, although some of these terms are the same. This is EDH to 3DHP.</a:t>
            </a:r>
          </a:p>
          <a:p>
            <a:endParaRPr lang="en-US" dirty="0"/>
          </a:p>
          <a:p>
            <a:r>
              <a:rPr lang="en-US" dirty="0"/>
              <a:t>There’s a difference here between EDH and 3DHP  - EDH is what the contractor makes, and 3DHP is our value-added, validated version.</a:t>
            </a:r>
          </a:p>
        </p:txBody>
      </p:sp>
      <p:sp>
        <p:nvSpPr>
          <p:cNvPr id="4" name="Slide Number Placeholder 3"/>
          <p:cNvSpPr>
            <a:spLocks noGrp="1"/>
          </p:cNvSpPr>
          <p:nvPr>
            <p:ph type="sldNum" sz="quarter" idx="5"/>
          </p:nvPr>
        </p:nvSpPr>
        <p:spPr/>
        <p:txBody>
          <a:bodyPr/>
          <a:lstStyle/>
          <a:p>
            <a:fld id="{008D6427-E7F9-415E-9A37-D9D85D8C212A}" type="slidenum">
              <a:rPr lang="en-US" smtClean="0"/>
              <a:t>44</a:t>
            </a:fld>
            <a:endParaRPr lang="en-US"/>
          </a:p>
        </p:txBody>
      </p:sp>
    </p:spTree>
    <p:extLst>
      <p:ext uri="{BB962C8B-B14F-4D97-AF65-F5344CB8AC3E}">
        <p14:creationId xmlns:p14="http://schemas.microsoft.com/office/powerpoint/2010/main" val="47726423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are the additional schema changes for polygons, points and even two features in EDH that are not within 3DHP. </a:t>
            </a:r>
          </a:p>
        </p:txBody>
      </p:sp>
      <p:sp>
        <p:nvSpPr>
          <p:cNvPr id="4" name="Slide Number Placeholder 3"/>
          <p:cNvSpPr>
            <a:spLocks noGrp="1"/>
          </p:cNvSpPr>
          <p:nvPr>
            <p:ph type="sldNum" sz="quarter" idx="5"/>
          </p:nvPr>
        </p:nvSpPr>
        <p:spPr/>
        <p:txBody>
          <a:bodyPr/>
          <a:lstStyle/>
          <a:p>
            <a:fld id="{008D6427-E7F9-415E-9A37-D9D85D8C212A}" type="slidenum">
              <a:rPr lang="en-US" smtClean="0"/>
              <a:t>45</a:t>
            </a:fld>
            <a:endParaRPr lang="en-US"/>
          </a:p>
        </p:txBody>
      </p:sp>
    </p:spTree>
    <p:extLst>
      <p:ext uri="{BB962C8B-B14F-4D97-AF65-F5344CB8AC3E}">
        <p14:creationId xmlns:p14="http://schemas.microsoft.com/office/powerpoint/2010/main" val="110150999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6"/>
        <p:cNvGrpSpPr/>
        <p:nvPr/>
      </p:nvGrpSpPr>
      <p:grpSpPr>
        <a:xfrm>
          <a:off x="0" y="0"/>
          <a:ext cx="0" cy="0"/>
          <a:chOff x="0" y="0"/>
          <a:chExt cx="0" cy="0"/>
        </a:xfrm>
      </p:grpSpPr>
      <p:sp>
        <p:nvSpPr>
          <p:cNvPr id="707" name="Shape 707"/>
          <p:cNvSpPr>
            <a:spLocks noGrp="1" noRot="1" noChangeAspect="1"/>
          </p:cNvSpPr>
          <p:nvPr>
            <p:ph type="sldImg" idx="2"/>
          </p:nvPr>
        </p:nvSpPr>
        <p:spPr>
          <a:xfrm>
            <a:off x="431800" y="674688"/>
            <a:ext cx="5994400" cy="3373437"/>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708" name="Shape 708"/>
          <p:cNvSpPr txBox="1">
            <a:spLocks noGrp="1"/>
          </p:cNvSpPr>
          <p:nvPr>
            <p:ph type="body" idx="1"/>
          </p:nvPr>
        </p:nvSpPr>
        <p:spPr>
          <a:xfrm>
            <a:off x="685800" y="4272196"/>
            <a:ext cx="5486399" cy="4047299"/>
          </a:xfrm>
          <a:prstGeom prst="rect">
            <a:avLst/>
          </a:prstGeom>
          <a:noFill/>
          <a:ln>
            <a:noFill/>
          </a:ln>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1" i="0" u="none" strike="noStrike" cap="none" dirty="0">
                <a:latin typeface="Times New Roman"/>
                <a:ea typeface="Times New Roman"/>
                <a:cs typeface="Times New Roman"/>
              </a:rPr>
              <a:t>Additionally, one of the goals for 3DHP is to align vertically, horizontally, and temporally with elevation data from 3DEP</a:t>
            </a:r>
            <a:r>
              <a:rPr lang="en-US" sz="2000" b="0" i="0" u="none" strike="noStrike" cap="none" dirty="0">
                <a:latin typeface="Times New Roman"/>
                <a:ea typeface="Times New Roman"/>
                <a:cs typeface="Times New Roman"/>
              </a:rPr>
              <a:t>. While working to achieve this goal, we are also communicating with other agencies who are the authoritative agents for related datasets, like the Fish and Wildlife Service for the National Wetlands Inventory and Army Corps for the National Inventory of Dams, to ensure adoption of a new data model that is consistent with the requirements for their programs. Already, we are seeing data alignments for features who meet the data acquisition requirements for both 3DHP and NWI. </a:t>
            </a:r>
          </a:p>
          <a:p>
            <a:pPr algn="l"/>
            <a:endParaRPr lang="en-US" sz="8000" b="0" i="0" dirty="0">
              <a:solidFill>
                <a:srgbClr val="333333"/>
              </a:solidFill>
              <a:effectLst/>
              <a:latin typeface="Merriweather Web"/>
            </a:endParaRPr>
          </a:p>
          <a:p>
            <a:pPr algn="l"/>
            <a:endParaRPr lang="en-US" sz="5400" b="0" i="0" dirty="0">
              <a:solidFill>
                <a:srgbClr val="333333"/>
              </a:solidFill>
              <a:effectLst/>
              <a:latin typeface="Merriweather Web"/>
            </a:endParaRPr>
          </a:p>
          <a:p>
            <a:pPr algn="l"/>
            <a:endParaRPr lang="en-US" sz="3600" b="0" i="0" dirty="0">
              <a:solidFill>
                <a:srgbClr val="333333"/>
              </a:solidFill>
              <a:effectLst/>
              <a:latin typeface="Merriweather Web"/>
            </a:endParaRPr>
          </a:p>
          <a:p>
            <a:pPr algn="l"/>
            <a:endParaRPr lang="en-US" sz="2000" b="0" i="0" dirty="0">
              <a:solidFill>
                <a:srgbClr val="333333"/>
              </a:solidFill>
              <a:effectLst/>
              <a:latin typeface="Merriweather Web"/>
            </a:endParaRPr>
          </a:p>
          <a:p>
            <a:pPr marL="0" marR="0" lvl="0" indent="0" algn="l" rtl="0">
              <a:spcBef>
                <a:spcPts val="0"/>
              </a:spcBef>
              <a:spcAft>
                <a:spcPts val="0"/>
              </a:spcAft>
              <a:buClr>
                <a:schemeClr val="dk1"/>
              </a:buClr>
              <a:buSzPct val="25000"/>
              <a:buFont typeface="Times New Roman"/>
              <a:buNone/>
            </a:pPr>
            <a:endParaRPr lang="en-US" sz="1200" b="0" i="0" u="none" strike="noStrike" cap="none" dirty="0">
              <a:latin typeface="Times New Roman"/>
              <a:ea typeface="Times New Roman"/>
              <a:cs typeface="Times New Roman"/>
            </a:endParaRPr>
          </a:p>
        </p:txBody>
      </p:sp>
    </p:spTree>
    <p:extLst>
      <p:ext uri="{BB962C8B-B14F-4D97-AF65-F5344CB8AC3E}">
        <p14:creationId xmlns:p14="http://schemas.microsoft.com/office/powerpoint/2010/main" val="163709936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the Federal level, there is a 3DHP Working Group that is comprised of the membership you see here. Each of these agencies are invested in ensuring that data produced through 3DHP is relevant and accurately mapped. Together, we share our priorities not only in geographic coverage area but also across mission goals for our respective agencies.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12 member agencies working to move forward together with common purpose</a:t>
            </a:r>
          </a:p>
          <a:p>
            <a:endParaRPr lang="en-US" dirty="0"/>
          </a:p>
        </p:txBody>
      </p:sp>
      <p:sp>
        <p:nvSpPr>
          <p:cNvPr id="4" name="Slide Number Placeholder 3"/>
          <p:cNvSpPr>
            <a:spLocks noGrp="1"/>
          </p:cNvSpPr>
          <p:nvPr>
            <p:ph type="sldNum" sz="quarter" idx="5"/>
          </p:nvPr>
        </p:nvSpPr>
        <p:spPr/>
        <p:txBody>
          <a:bodyPr/>
          <a:lstStyle/>
          <a:p>
            <a:fld id="{661962AF-4356-4E05-B934-1BB17F61E652}" type="slidenum">
              <a:rPr lang="en-US" smtClean="0"/>
              <a:t>48</a:t>
            </a:fld>
            <a:endParaRPr lang="en-US"/>
          </a:p>
        </p:txBody>
      </p:sp>
    </p:spTree>
    <p:extLst>
      <p:ext uri="{BB962C8B-B14F-4D97-AF65-F5344CB8AC3E}">
        <p14:creationId xmlns:p14="http://schemas.microsoft.com/office/powerpoint/2010/main" val="10125204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c9df703ba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 name="Google Shape;61;gc9df703ba1_0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lang="en-US" dirty="0"/>
          </a:p>
        </p:txBody>
      </p:sp>
    </p:spTree>
    <p:extLst>
      <p:ext uri="{BB962C8B-B14F-4D97-AF65-F5344CB8AC3E}">
        <p14:creationId xmlns:p14="http://schemas.microsoft.com/office/powerpoint/2010/main" val="38045784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E72A06-E444-468F-A1FE-034656247E6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576583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Picture on right shows misalignment between NHD and lidar-derived DEM</a:t>
            </a:r>
          </a:p>
        </p:txBody>
      </p:sp>
      <p:sp>
        <p:nvSpPr>
          <p:cNvPr id="4" name="Slide Number Placeholder 3"/>
          <p:cNvSpPr>
            <a:spLocks noGrp="1"/>
          </p:cNvSpPr>
          <p:nvPr>
            <p:ph type="sldNum" sz="quarter" idx="5"/>
          </p:nvPr>
        </p:nvSpPr>
        <p:spPr/>
        <p:txBody>
          <a:bodyPr/>
          <a:lstStyle/>
          <a:p>
            <a:fld id="{0D75D3B6-D17B-4FA7-BF69-9FE211795D78}" type="slidenum">
              <a:rPr lang="en-US" smtClean="0"/>
              <a:t>8</a:t>
            </a:fld>
            <a:endParaRPr lang="en-US"/>
          </a:p>
        </p:txBody>
      </p:sp>
    </p:spTree>
    <p:extLst>
      <p:ext uri="{BB962C8B-B14F-4D97-AF65-F5344CB8AC3E}">
        <p14:creationId xmlns:p14="http://schemas.microsoft.com/office/powerpoint/2010/main" val="40415110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75D3B6-D17B-4FA7-BF69-9FE211795D78}" type="slidenum">
              <a:rPr lang="en-US" smtClean="0"/>
              <a:t>9</a:t>
            </a:fld>
            <a:endParaRPr lang="en-US"/>
          </a:p>
        </p:txBody>
      </p:sp>
    </p:spTree>
    <p:extLst>
      <p:ext uri="{BB962C8B-B14F-4D97-AF65-F5344CB8AC3E}">
        <p14:creationId xmlns:p14="http://schemas.microsoft.com/office/powerpoint/2010/main" val="12371835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75D3B6-D17B-4FA7-BF69-9FE211795D78}" type="slidenum">
              <a:rPr lang="en-US" smtClean="0"/>
              <a:t>10</a:t>
            </a:fld>
            <a:endParaRPr lang="en-US"/>
          </a:p>
        </p:txBody>
      </p:sp>
    </p:spTree>
    <p:extLst>
      <p:ext uri="{BB962C8B-B14F-4D97-AF65-F5344CB8AC3E}">
        <p14:creationId xmlns:p14="http://schemas.microsoft.com/office/powerpoint/2010/main" val="26696279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Calibri" panose="020F0502020204030204" pitchFamily="34" charset="0"/>
                <a:ea typeface="Calibri" panose="020F0502020204030204" pitchFamily="34" charset="0"/>
              </a:rPr>
              <a:t>3DHP will align with 3DEP and so likely won’t match existing data </a:t>
            </a:r>
            <a:r>
              <a:rPr lang="en-US" sz="1800" b="1" dirty="0">
                <a:effectLst/>
                <a:latin typeface="Calibri" panose="020F0502020204030204" pitchFamily="34" charset="0"/>
                <a:ea typeface="Calibri" panose="020F0502020204030204" pitchFamily="34" charset="0"/>
              </a:rPr>
              <a:t>exactly </a:t>
            </a:r>
            <a:r>
              <a:rPr lang="en-US" sz="1800" dirty="0">
                <a:effectLst/>
                <a:latin typeface="Calibri" panose="020F0502020204030204" pitchFamily="34" charset="0"/>
                <a:ea typeface="Calibri" panose="020F0502020204030204" pitchFamily="34" charset="0"/>
              </a:rPr>
              <a:t>but USGS can use it to verify that 3DHP doesn’t omit any features that have been mapped.</a:t>
            </a:r>
          </a:p>
          <a:p>
            <a:endParaRPr lang="en-US" sz="1800" dirty="0">
              <a:effectLst/>
              <a:latin typeface="Calibri" panose="020F050202020403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Project-level metadata will be part of all 3DHP data, with feature-level metadata for specific feature updates</a:t>
            </a:r>
          </a:p>
          <a:p>
            <a:endParaRPr lang="en-US" dirty="0"/>
          </a:p>
        </p:txBody>
      </p:sp>
      <p:sp>
        <p:nvSpPr>
          <p:cNvPr id="4" name="Slide Number Placeholder 3"/>
          <p:cNvSpPr>
            <a:spLocks noGrp="1"/>
          </p:cNvSpPr>
          <p:nvPr>
            <p:ph type="sldNum" sz="quarter" idx="5"/>
          </p:nvPr>
        </p:nvSpPr>
        <p:spPr/>
        <p:txBody>
          <a:bodyPr/>
          <a:lstStyle/>
          <a:p>
            <a:fld id="{1549450A-CA39-4878-AD15-84760AB77579}" type="slidenum">
              <a:rPr lang="en-US" altLang="en-US" smtClean="0"/>
              <a:pPr/>
              <a:t>11</a:t>
            </a:fld>
            <a:endParaRPr lang="en-US" altLang="en-US"/>
          </a:p>
        </p:txBody>
      </p:sp>
    </p:spTree>
    <p:extLst>
      <p:ext uri="{BB962C8B-B14F-4D97-AF65-F5344CB8AC3E}">
        <p14:creationId xmlns:p14="http://schemas.microsoft.com/office/powerpoint/2010/main" val="22659190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75D3B6-D17B-4FA7-BF69-9FE211795D78}" type="slidenum">
              <a:rPr lang="en-US" smtClean="0"/>
              <a:t>12</a:t>
            </a:fld>
            <a:endParaRPr lang="en-US"/>
          </a:p>
        </p:txBody>
      </p:sp>
    </p:spTree>
    <p:extLst>
      <p:ext uri="{BB962C8B-B14F-4D97-AF65-F5344CB8AC3E}">
        <p14:creationId xmlns:p14="http://schemas.microsoft.com/office/powerpoint/2010/main" val="3108832538"/>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microsoft.com/office/2007/relationships/hdphoto" Target="../media/hdphoto2.wdp"/><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hidden="1">
            <a:extLst>
              <a:ext uri="{FF2B5EF4-FFF2-40B4-BE49-F238E27FC236}">
                <a16:creationId xmlns:a16="http://schemas.microsoft.com/office/drawing/2014/main" id="{9936D427-C613-7F6E-37F3-B82A7FA7E8F0}"/>
              </a:ext>
            </a:extLst>
          </p:cNvPr>
          <p:cNvPicPr>
            <a:picLocks noChangeAspect="1"/>
          </p:cNvPicPr>
          <p:nvPr/>
        </p:nvPicPr>
        <p:blipFill rotWithShape="1">
          <a:blip r:embed="rId2">
            <a:alphaModFix amt="60000"/>
            <a:duotone>
              <a:prstClr val="black"/>
              <a:srgbClr val="BDCBC0">
                <a:tint val="45000"/>
                <a:satMod val="400000"/>
              </a:srgbClr>
            </a:duotone>
            <a:extLst>
              <a:ext uri="{BEBA8EAE-BF5A-486C-A8C5-ECC9F3942E4B}">
                <a14:imgProps xmlns:a14="http://schemas.microsoft.com/office/drawing/2010/main">
                  <a14:imgLayer r:embed="rId3">
                    <a14:imgEffect>
                      <a14:saturation sat="56000"/>
                    </a14:imgEffect>
                    <a14:imgEffect>
                      <a14:brightnessContrast bright="-100000" contrast="-100000"/>
                    </a14:imgEffect>
                  </a14:imgLayer>
                </a14:imgProps>
              </a:ext>
              <a:ext uri="{28A0092B-C50C-407E-A947-70E740481C1C}">
                <a14:useLocalDpi xmlns:a14="http://schemas.microsoft.com/office/drawing/2010/main" val="0"/>
              </a:ext>
            </a:extLst>
          </a:blip>
          <a:srcRect b="-1"/>
          <a:stretch/>
        </p:blipFill>
        <p:spPr>
          <a:xfrm>
            <a:off x="0" y="0"/>
            <a:ext cx="12192000" cy="6858000"/>
          </a:xfrm>
          <a:prstGeom prst="rect">
            <a:avLst/>
          </a:prstGeom>
          <a:noFill/>
          <a:effectLst>
            <a:outerShdw blurRad="50800" dist="38100" dir="5400000" algn="tl" rotWithShape="0">
              <a:prstClr val="black">
                <a:alpha val="40000"/>
              </a:prstClr>
            </a:outerShdw>
          </a:effectLst>
        </p:spPr>
      </p:pic>
      <p:sp>
        <p:nvSpPr>
          <p:cNvPr id="8" name="Rectangle 7">
            <a:extLst>
              <a:ext uri="{FF2B5EF4-FFF2-40B4-BE49-F238E27FC236}">
                <a16:creationId xmlns:a16="http://schemas.microsoft.com/office/drawing/2014/main" id="{812B8A4F-D135-375E-DA77-0B5A1CACDA5C}"/>
              </a:ext>
            </a:extLst>
          </p:cNvPr>
          <p:cNvSpPr/>
          <p:nvPr/>
        </p:nvSpPr>
        <p:spPr>
          <a:xfrm>
            <a:off x="0" y="0"/>
            <a:ext cx="12192000" cy="6858000"/>
          </a:xfrm>
          <a:prstGeom prst="rect">
            <a:avLst/>
          </a:prstGeom>
          <a:gradFill>
            <a:gsLst>
              <a:gs pos="74000">
                <a:srgbClr val="E1E6E2">
                  <a:alpha val="64000"/>
                </a:srgbClr>
              </a:gs>
              <a:gs pos="0">
                <a:schemeClr val="bg1"/>
              </a:gs>
              <a:gs pos="100000">
                <a:srgbClr val="DAE6E5">
                  <a:alpha val="18000"/>
                </a:srgb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38871DA4-AC37-F3AD-DE49-B10F75E63D3A}"/>
              </a:ext>
            </a:extLst>
          </p:cNvPr>
          <p:cNvPicPr>
            <a:picLocks noChangeAspect="1"/>
          </p:cNvPicPr>
          <p:nvPr userDrawn="1"/>
        </p:nvPicPr>
        <p:blipFill rotWithShape="1">
          <a:blip r:embed="rId4" cstate="screen">
            <a:duotone>
              <a:prstClr val="black"/>
              <a:srgbClr val="BDCBC0">
                <a:tint val="45000"/>
                <a:satMod val="400000"/>
              </a:srgbClr>
            </a:duotone>
            <a:alphaModFix amt="20000"/>
            <a:extLst>
              <a:ext uri="{BEBA8EAE-BF5A-486C-A8C5-ECC9F3942E4B}">
                <a14:imgProps xmlns:a14="http://schemas.microsoft.com/office/drawing/2010/main">
                  <a14:imgLayer r:embed="rId5">
                    <a14:imgEffect>
                      <a14:saturation sat="56000"/>
                    </a14:imgEffect>
                    <a14:imgEffect>
                      <a14:brightnessContrast bright="-100000" contrast="-100000"/>
                    </a14:imgEffect>
                  </a14:imgLayer>
                </a14:imgProps>
              </a:ext>
              <a:ext uri="{28A0092B-C50C-407E-A947-70E740481C1C}">
                <a14:useLocalDpi xmlns:a14="http://schemas.microsoft.com/office/drawing/2010/main"/>
              </a:ext>
            </a:extLst>
          </a:blip>
          <a:srcRect b="-1"/>
          <a:stretch/>
        </p:blipFill>
        <p:spPr>
          <a:xfrm>
            <a:off x="0" y="0"/>
            <a:ext cx="12192000" cy="6858000"/>
          </a:xfrm>
          <a:prstGeom prst="rect">
            <a:avLst/>
          </a:prstGeom>
          <a:noFill/>
          <a:ln>
            <a:noFill/>
          </a:ln>
          <a:effectLst>
            <a:outerShdw blurRad="50800" dist="38100" dir="5400000" algn="tl" rotWithShape="0">
              <a:schemeClr val="bg2">
                <a:alpha val="40000"/>
              </a:schemeClr>
            </a:outerShdw>
          </a:effectLst>
        </p:spPr>
      </p:pic>
      <p:sp>
        <p:nvSpPr>
          <p:cNvPr id="2" name="Title 1">
            <a:extLst>
              <a:ext uri="{FF2B5EF4-FFF2-40B4-BE49-F238E27FC236}">
                <a16:creationId xmlns:a16="http://schemas.microsoft.com/office/drawing/2014/main" id="{026C5DAF-CE62-A86F-2CCA-CBD1A2003A19}"/>
              </a:ext>
            </a:extLst>
          </p:cNvPr>
          <p:cNvSpPr>
            <a:spLocks noGrp="1"/>
          </p:cNvSpPr>
          <p:nvPr>
            <p:ph type="ctrTitle"/>
          </p:nvPr>
        </p:nvSpPr>
        <p:spPr>
          <a:xfrm>
            <a:off x="1524000" y="1122363"/>
            <a:ext cx="9144000" cy="2387600"/>
          </a:xfrm>
        </p:spPr>
        <p:txBody>
          <a:bodyPr anchor="b">
            <a:normAutofit/>
          </a:bodyPr>
          <a:lstStyle>
            <a:lvl1pPr algn="l">
              <a:defRPr sz="4800"/>
            </a:lvl1pPr>
          </a:lstStyle>
          <a:p>
            <a:r>
              <a:rPr lang="en-US" dirty="0"/>
              <a:t>Click to edit Master title style</a:t>
            </a:r>
          </a:p>
        </p:txBody>
      </p:sp>
      <p:sp>
        <p:nvSpPr>
          <p:cNvPr id="3" name="Subtitle 2">
            <a:extLst>
              <a:ext uri="{FF2B5EF4-FFF2-40B4-BE49-F238E27FC236}">
                <a16:creationId xmlns:a16="http://schemas.microsoft.com/office/drawing/2014/main" id="{3DD76F7D-3A1E-BF0E-55EE-B71639831DA4}"/>
              </a:ext>
            </a:extLst>
          </p:cNvPr>
          <p:cNvSpPr>
            <a:spLocks noGrp="1"/>
          </p:cNvSpPr>
          <p:nvPr>
            <p:ph type="subTitle" idx="1"/>
          </p:nvPr>
        </p:nvSpPr>
        <p:spPr>
          <a:xfrm>
            <a:off x="1524000" y="3602038"/>
            <a:ext cx="9144000" cy="1655762"/>
          </a:xfrm>
        </p:spPr>
        <p:txBody>
          <a:bodyPr>
            <a:normAutofit/>
          </a:bodyPr>
          <a:lstStyle>
            <a:lvl1pPr marL="0" indent="0" algn="l">
              <a:spcAft>
                <a:spcPts val="0"/>
              </a:spcAft>
              <a:buNone/>
              <a:defRPr sz="3200">
                <a:solidFill>
                  <a:schemeClr val="tx1">
                    <a:lumMod val="75000"/>
                    <a:lumOff val="25000"/>
                  </a:schemeClr>
                </a:solidFill>
                <a:latin typeface="Aptos Light" panose="020B00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15" name="Picture 14" descr="Shape&#10;&#10;Description automatically generated with medium confidence">
            <a:extLst>
              <a:ext uri="{FF2B5EF4-FFF2-40B4-BE49-F238E27FC236}">
                <a16:creationId xmlns:a16="http://schemas.microsoft.com/office/drawing/2014/main" id="{AEC296F3-21AE-4F56-1FD0-C83CFE7DB87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2115" y="207743"/>
            <a:ext cx="2271629" cy="845642"/>
          </a:xfrm>
          <a:prstGeom prst="rect">
            <a:avLst/>
          </a:prstGeom>
        </p:spPr>
      </p:pic>
      <p:sp>
        <p:nvSpPr>
          <p:cNvPr id="16" name="TextBox 15">
            <a:extLst>
              <a:ext uri="{FF2B5EF4-FFF2-40B4-BE49-F238E27FC236}">
                <a16:creationId xmlns:a16="http://schemas.microsoft.com/office/drawing/2014/main" id="{4E60CD8C-579B-D756-B2A9-DF4A5D30165A}"/>
              </a:ext>
            </a:extLst>
          </p:cNvPr>
          <p:cNvSpPr txBox="1"/>
          <p:nvPr/>
        </p:nvSpPr>
        <p:spPr>
          <a:xfrm>
            <a:off x="141079" y="6145005"/>
            <a:ext cx="1985554" cy="430887"/>
          </a:xfrm>
          <a:prstGeom prst="rect">
            <a:avLst/>
          </a:prstGeom>
          <a:noFill/>
        </p:spPr>
        <p:txBody>
          <a:bodyPr wrap="square" rtlCol="0">
            <a:spAutoFit/>
          </a:bodyPr>
          <a:lstStyle/>
          <a:p>
            <a:r>
              <a:rPr lang="en-US" sz="1100" dirty="0">
                <a:latin typeface="Univers 57 Condensed" pitchFamily="50" charset="0"/>
              </a:rPr>
              <a:t>U.S. Department of the Interior</a:t>
            </a:r>
          </a:p>
          <a:p>
            <a:r>
              <a:rPr lang="en-US" sz="1100" dirty="0">
                <a:latin typeface="Univers 57 Condensed" pitchFamily="50" charset="0"/>
              </a:rPr>
              <a:t>U.S. Geological Survey</a:t>
            </a:r>
          </a:p>
        </p:txBody>
      </p:sp>
    </p:spTree>
    <p:extLst>
      <p:ext uri="{BB962C8B-B14F-4D97-AF65-F5344CB8AC3E}">
        <p14:creationId xmlns:p14="http://schemas.microsoft.com/office/powerpoint/2010/main" val="14994828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79B3F4E-960B-9F83-4720-10BBAE76339D}"/>
              </a:ext>
            </a:extLst>
          </p:cNvPr>
          <p:cNvPicPr>
            <a:picLocks noChangeAspect="1"/>
          </p:cNvPicPr>
          <p:nvPr userDrawn="1"/>
        </p:nvPicPr>
        <p:blipFill rotWithShape="1">
          <a:blip r:embed="rId2" cstate="screen">
            <a:duotone>
              <a:prstClr val="black"/>
              <a:srgbClr val="BDCBC0">
                <a:tint val="45000"/>
                <a:satMod val="400000"/>
              </a:srgbClr>
            </a:duotone>
            <a:alphaModFix amt="20000"/>
            <a:extLst>
              <a:ext uri="{BEBA8EAE-BF5A-486C-A8C5-ECC9F3942E4B}">
                <a14:imgProps xmlns:a14="http://schemas.microsoft.com/office/drawing/2010/main">
                  <a14:imgLayer r:embed="rId3">
                    <a14:imgEffect>
                      <a14:saturation sat="56000"/>
                    </a14:imgEffect>
                    <a14:imgEffect>
                      <a14:brightnessContrast bright="-100000" contrast="-100000"/>
                    </a14:imgEffect>
                  </a14:imgLayer>
                </a14:imgProps>
              </a:ext>
              <a:ext uri="{28A0092B-C50C-407E-A947-70E740481C1C}">
                <a14:useLocalDpi xmlns:a14="http://schemas.microsoft.com/office/drawing/2010/main"/>
              </a:ext>
            </a:extLst>
          </a:blip>
          <a:srcRect b="-1"/>
          <a:stretch/>
        </p:blipFill>
        <p:spPr>
          <a:xfrm>
            <a:off x="0" y="0"/>
            <a:ext cx="12192000" cy="6858000"/>
          </a:xfrm>
          <a:prstGeom prst="rect">
            <a:avLst/>
          </a:prstGeom>
          <a:noFill/>
          <a:ln>
            <a:noFill/>
          </a:ln>
          <a:effectLst>
            <a:outerShdw blurRad="50800" dist="38100" dir="5400000" algn="tl" rotWithShape="0">
              <a:schemeClr val="bg2">
                <a:alpha val="40000"/>
              </a:schemeClr>
            </a:outerShdw>
          </a:effectLst>
        </p:spPr>
      </p:pic>
      <p:sp>
        <p:nvSpPr>
          <p:cNvPr id="8" name="Rectangle 7">
            <a:extLst>
              <a:ext uri="{FF2B5EF4-FFF2-40B4-BE49-F238E27FC236}">
                <a16:creationId xmlns:a16="http://schemas.microsoft.com/office/drawing/2014/main" id="{396D1C74-6ECC-7FAA-6CAE-32B3859DEB30}"/>
              </a:ext>
            </a:extLst>
          </p:cNvPr>
          <p:cNvSpPr/>
          <p:nvPr/>
        </p:nvSpPr>
        <p:spPr>
          <a:xfrm>
            <a:off x="0" y="0"/>
            <a:ext cx="12192000" cy="6858000"/>
          </a:xfrm>
          <a:prstGeom prst="rect">
            <a:avLst/>
          </a:prstGeom>
          <a:gradFill>
            <a:gsLst>
              <a:gs pos="81000">
                <a:schemeClr val="bg1">
                  <a:alpha val="26000"/>
                </a:schemeClr>
              </a:gs>
              <a:gs pos="100000">
                <a:srgbClr val="DAE6E5">
                  <a:alpha val="58000"/>
                </a:srgb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3105775-8B94-1B8D-FCF4-49B2A2909B9C}"/>
              </a:ext>
            </a:extLst>
          </p:cNvPr>
          <p:cNvSpPr>
            <a:spLocks noGrp="1"/>
          </p:cNvSpPr>
          <p:nvPr>
            <p:ph type="title"/>
          </p:nvPr>
        </p:nvSpPr>
        <p:spPr/>
        <p:txBody>
          <a:bodyPr/>
          <a:lstStyle>
            <a:lvl1pPr algn="l">
              <a:defRPr/>
            </a:lvl1pPr>
          </a:lstStyle>
          <a:p>
            <a:r>
              <a:rPr lang="en-US" dirty="0"/>
              <a:t>Click to edit Master title style</a:t>
            </a:r>
          </a:p>
        </p:txBody>
      </p:sp>
      <p:sp>
        <p:nvSpPr>
          <p:cNvPr id="3" name="Content Placeholder 2">
            <a:extLst>
              <a:ext uri="{FF2B5EF4-FFF2-40B4-BE49-F238E27FC236}">
                <a16:creationId xmlns:a16="http://schemas.microsoft.com/office/drawing/2014/main" id="{C730D494-C889-28D7-F939-93E7E1058D91}"/>
              </a:ext>
            </a:extLst>
          </p:cNvPr>
          <p:cNvSpPr>
            <a:spLocks noGrp="1"/>
          </p:cNvSpPr>
          <p:nvPr>
            <p:ph idx="1"/>
          </p:nvPr>
        </p:nvSpPr>
        <p:spPr/>
        <p:txBody>
          <a:bodyPr/>
          <a:lstStyle>
            <a:lvl1pPr marL="274320" indent="-228600">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descr="Shape&#10;&#10;Description automatically generated with medium confidence">
            <a:extLst>
              <a:ext uri="{FF2B5EF4-FFF2-40B4-BE49-F238E27FC236}">
                <a16:creationId xmlns:a16="http://schemas.microsoft.com/office/drawing/2014/main" id="{1EA3344E-DFEF-8CA9-AB57-EE0322E8FC4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7298" y="6347025"/>
            <a:ext cx="916367" cy="341129"/>
          </a:xfrm>
          <a:prstGeom prst="rect">
            <a:avLst/>
          </a:prstGeom>
        </p:spPr>
      </p:pic>
      <p:pic>
        <p:nvPicPr>
          <p:cNvPr id="4" name="Picture 3">
            <a:extLst>
              <a:ext uri="{FF2B5EF4-FFF2-40B4-BE49-F238E27FC236}">
                <a16:creationId xmlns:a16="http://schemas.microsoft.com/office/drawing/2014/main" id="{51CC8B7D-5CA3-461B-E77A-53817DA75BC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330963" y="6423891"/>
            <a:ext cx="2876124" cy="162278"/>
          </a:xfrm>
          <a:prstGeom prst="rect">
            <a:avLst/>
          </a:prstGeom>
        </p:spPr>
      </p:pic>
      <p:sp>
        <p:nvSpPr>
          <p:cNvPr id="5" name="TextBox 4">
            <a:extLst>
              <a:ext uri="{FF2B5EF4-FFF2-40B4-BE49-F238E27FC236}">
                <a16:creationId xmlns:a16="http://schemas.microsoft.com/office/drawing/2014/main" id="{BE96DA6B-E15A-1935-88CF-BAF0C5931283}"/>
              </a:ext>
            </a:extLst>
          </p:cNvPr>
          <p:cNvSpPr txBox="1"/>
          <p:nvPr userDrawn="1"/>
        </p:nvSpPr>
        <p:spPr>
          <a:xfrm>
            <a:off x="11486707" y="6337004"/>
            <a:ext cx="575930" cy="369332"/>
          </a:xfrm>
          <a:prstGeom prst="rect">
            <a:avLst/>
          </a:prstGeom>
          <a:noFill/>
        </p:spPr>
        <p:txBody>
          <a:bodyPr wrap="square" rtlCol="0">
            <a:spAutoFit/>
          </a:bodyPr>
          <a:lstStyle/>
          <a:p>
            <a:pPr algn="ctr"/>
            <a:fld id="{A15655CC-D1B8-44D8-9176-4F7D0625C280}" type="slidenum">
              <a:rPr lang="en-US" smtClean="0">
                <a:latin typeface="Aptos Light" panose="020B0004020202020204" pitchFamily="34" charset="0"/>
              </a:rPr>
              <a:pPr algn="ctr"/>
              <a:t>‹#›</a:t>
            </a:fld>
            <a:endParaRPr lang="en-US" dirty="0">
              <a:latin typeface="Aptos Light" panose="020B0004020202020204" pitchFamily="34" charset="0"/>
            </a:endParaRPr>
          </a:p>
        </p:txBody>
      </p:sp>
    </p:spTree>
    <p:extLst>
      <p:ext uri="{BB962C8B-B14F-4D97-AF65-F5344CB8AC3E}">
        <p14:creationId xmlns:p14="http://schemas.microsoft.com/office/powerpoint/2010/main" val="40100215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505A6D77-713F-5669-E402-E485A0A257E9}"/>
              </a:ext>
            </a:extLst>
          </p:cNvPr>
          <p:cNvPicPr>
            <a:picLocks noChangeAspect="1"/>
          </p:cNvPicPr>
          <p:nvPr userDrawn="1"/>
        </p:nvPicPr>
        <p:blipFill rotWithShape="1">
          <a:blip r:embed="rId2" cstate="screen">
            <a:duotone>
              <a:prstClr val="black"/>
              <a:srgbClr val="BDCBC0">
                <a:tint val="45000"/>
                <a:satMod val="400000"/>
              </a:srgbClr>
            </a:duotone>
            <a:alphaModFix amt="20000"/>
            <a:extLst>
              <a:ext uri="{BEBA8EAE-BF5A-486C-A8C5-ECC9F3942E4B}">
                <a14:imgProps xmlns:a14="http://schemas.microsoft.com/office/drawing/2010/main">
                  <a14:imgLayer r:embed="rId3">
                    <a14:imgEffect>
                      <a14:saturation sat="56000"/>
                    </a14:imgEffect>
                    <a14:imgEffect>
                      <a14:brightnessContrast bright="-100000" contrast="-100000"/>
                    </a14:imgEffect>
                  </a14:imgLayer>
                </a14:imgProps>
              </a:ext>
              <a:ext uri="{28A0092B-C50C-407E-A947-70E740481C1C}">
                <a14:useLocalDpi xmlns:a14="http://schemas.microsoft.com/office/drawing/2010/main"/>
              </a:ext>
            </a:extLst>
          </a:blip>
          <a:srcRect b="-1"/>
          <a:stretch/>
        </p:blipFill>
        <p:spPr>
          <a:xfrm>
            <a:off x="0" y="0"/>
            <a:ext cx="12192000" cy="6858000"/>
          </a:xfrm>
          <a:prstGeom prst="rect">
            <a:avLst/>
          </a:prstGeom>
          <a:noFill/>
          <a:ln>
            <a:noFill/>
          </a:ln>
          <a:effectLst>
            <a:outerShdw blurRad="50800" dist="38100" dir="5400000" algn="tl" rotWithShape="0">
              <a:schemeClr val="bg2">
                <a:alpha val="40000"/>
              </a:schemeClr>
            </a:outerShdw>
          </a:effectLst>
        </p:spPr>
      </p:pic>
      <p:sp>
        <p:nvSpPr>
          <p:cNvPr id="6" name="Rectangle 5">
            <a:extLst>
              <a:ext uri="{FF2B5EF4-FFF2-40B4-BE49-F238E27FC236}">
                <a16:creationId xmlns:a16="http://schemas.microsoft.com/office/drawing/2014/main" id="{A93EA9C5-57EA-8AE3-E253-8F15BB7ABD9B}"/>
              </a:ext>
            </a:extLst>
          </p:cNvPr>
          <p:cNvSpPr/>
          <p:nvPr/>
        </p:nvSpPr>
        <p:spPr>
          <a:xfrm>
            <a:off x="0" y="0"/>
            <a:ext cx="12192000" cy="6858000"/>
          </a:xfrm>
          <a:prstGeom prst="rect">
            <a:avLst/>
          </a:prstGeom>
          <a:gradFill>
            <a:gsLst>
              <a:gs pos="81000">
                <a:schemeClr val="bg1">
                  <a:alpha val="26000"/>
                </a:schemeClr>
              </a:gs>
              <a:gs pos="100000">
                <a:srgbClr val="DAE6E5">
                  <a:alpha val="58000"/>
                </a:srgb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1208FB37-6CCC-D89F-5901-CE9A0A27EEB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5886885-25E5-3A17-1516-BDCA957BD48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06FFB8CE-7B90-A6BA-BC56-48E4DEDEE485}"/>
              </a:ext>
            </a:extLst>
          </p:cNvPr>
          <p:cNvSpPr>
            <a:spLocks noGrp="1"/>
          </p:cNvSpPr>
          <p:nvPr>
            <p:ph type="title"/>
          </p:nvPr>
        </p:nvSpPr>
        <p:spPr/>
        <p:txBody>
          <a:bodyPr/>
          <a:lstStyle>
            <a:lvl1pPr algn="l">
              <a:defRPr/>
            </a:lvl1pPr>
          </a:lstStyle>
          <a:p>
            <a:r>
              <a:rPr lang="en-US" dirty="0"/>
              <a:t>Click to edit Master title style</a:t>
            </a:r>
          </a:p>
        </p:txBody>
      </p:sp>
      <p:pic>
        <p:nvPicPr>
          <p:cNvPr id="7" name="Picture 6" descr="Shape&#10;&#10;Description automatically generated with medium confidence">
            <a:extLst>
              <a:ext uri="{FF2B5EF4-FFF2-40B4-BE49-F238E27FC236}">
                <a16:creationId xmlns:a16="http://schemas.microsoft.com/office/drawing/2014/main" id="{E7337E78-D2CA-8F08-F175-C2E7AF03B3C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07298" y="6347025"/>
            <a:ext cx="916367" cy="341129"/>
          </a:xfrm>
          <a:prstGeom prst="rect">
            <a:avLst/>
          </a:prstGeom>
        </p:spPr>
      </p:pic>
      <p:pic>
        <p:nvPicPr>
          <p:cNvPr id="8" name="Picture 7">
            <a:extLst>
              <a:ext uri="{FF2B5EF4-FFF2-40B4-BE49-F238E27FC236}">
                <a16:creationId xmlns:a16="http://schemas.microsoft.com/office/drawing/2014/main" id="{55E85FA3-B344-7B91-71DE-AD269FB41570}"/>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330963" y="6423891"/>
            <a:ext cx="2876124" cy="162278"/>
          </a:xfrm>
          <a:prstGeom prst="rect">
            <a:avLst/>
          </a:prstGeom>
        </p:spPr>
      </p:pic>
      <p:sp>
        <p:nvSpPr>
          <p:cNvPr id="9" name="TextBox 8">
            <a:extLst>
              <a:ext uri="{FF2B5EF4-FFF2-40B4-BE49-F238E27FC236}">
                <a16:creationId xmlns:a16="http://schemas.microsoft.com/office/drawing/2014/main" id="{99B6F773-17D4-D394-17D6-F7BCAE1FF580}"/>
              </a:ext>
            </a:extLst>
          </p:cNvPr>
          <p:cNvSpPr txBox="1"/>
          <p:nvPr userDrawn="1"/>
        </p:nvSpPr>
        <p:spPr>
          <a:xfrm>
            <a:off x="11486707" y="6337004"/>
            <a:ext cx="575930" cy="369332"/>
          </a:xfrm>
          <a:prstGeom prst="rect">
            <a:avLst/>
          </a:prstGeom>
          <a:noFill/>
        </p:spPr>
        <p:txBody>
          <a:bodyPr wrap="square" rtlCol="0">
            <a:spAutoFit/>
          </a:bodyPr>
          <a:lstStyle/>
          <a:p>
            <a:pPr algn="ctr"/>
            <a:fld id="{A15655CC-D1B8-44D8-9176-4F7D0625C280}" type="slidenum">
              <a:rPr lang="en-US" smtClean="0">
                <a:latin typeface="Aptos Light" panose="020B0004020202020204" pitchFamily="34" charset="0"/>
              </a:rPr>
              <a:pPr algn="ctr"/>
              <a:t>‹#›</a:t>
            </a:fld>
            <a:endParaRPr lang="en-US" dirty="0">
              <a:latin typeface="Aptos Light" panose="020B0004020202020204" pitchFamily="34" charset="0"/>
            </a:endParaRPr>
          </a:p>
        </p:txBody>
      </p:sp>
    </p:spTree>
    <p:extLst>
      <p:ext uri="{BB962C8B-B14F-4D97-AF65-F5344CB8AC3E}">
        <p14:creationId xmlns:p14="http://schemas.microsoft.com/office/powerpoint/2010/main" val="37868779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45FF19C-90C6-3AB6-6B3E-31CCEF8B2A8A}"/>
              </a:ext>
            </a:extLst>
          </p:cNvPr>
          <p:cNvPicPr>
            <a:picLocks noChangeAspect="1"/>
          </p:cNvPicPr>
          <p:nvPr userDrawn="1"/>
        </p:nvPicPr>
        <p:blipFill rotWithShape="1">
          <a:blip r:embed="rId2" cstate="screen">
            <a:duotone>
              <a:prstClr val="black"/>
              <a:srgbClr val="BDCBC0">
                <a:tint val="45000"/>
                <a:satMod val="400000"/>
              </a:srgbClr>
            </a:duotone>
            <a:alphaModFix amt="20000"/>
            <a:extLst>
              <a:ext uri="{BEBA8EAE-BF5A-486C-A8C5-ECC9F3942E4B}">
                <a14:imgProps xmlns:a14="http://schemas.microsoft.com/office/drawing/2010/main">
                  <a14:imgLayer r:embed="rId3">
                    <a14:imgEffect>
                      <a14:saturation sat="56000"/>
                    </a14:imgEffect>
                    <a14:imgEffect>
                      <a14:brightnessContrast bright="-100000" contrast="-100000"/>
                    </a14:imgEffect>
                  </a14:imgLayer>
                </a14:imgProps>
              </a:ext>
              <a:ext uri="{28A0092B-C50C-407E-A947-70E740481C1C}">
                <a14:useLocalDpi xmlns:a14="http://schemas.microsoft.com/office/drawing/2010/main"/>
              </a:ext>
            </a:extLst>
          </a:blip>
          <a:srcRect b="-1"/>
          <a:stretch/>
        </p:blipFill>
        <p:spPr>
          <a:xfrm>
            <a:off x="0" y="-1769"/>
            <a:ext cx="12192000" cy="6858000"/>
          </a:xfrm>
          <a:prstGeom prst="rect">
            <a:avLst/>
          </a:prstGeom>
          <a:noFill/>
          <a:ln>
            <a:noFill/>
          </a:ln>
          <a:effectLst>
            <a:outerShdw blurRad="50800" dist="38100" dir="5400000" algn="tl" rotWithShape="0">
              <a:schemeClr val="bg2">
                <a:alpha val="40000"/>
              </a:schemeClr>
            </a:outerShdw>
          </a:effectLst>
        </p:spPr>
      </p:pic>
      <p:sp>
        <p:nvSpPr>
          <p:cNvPr id="5" name="Rectangle 4" hidden="1">
            <a:extLst>
              <a:ext uri="{FF2B5EF4-FFF2-40B4-BE49-F238E27FC236}">
                <a16:creationId xmlns:a16="http://schemas.microsoft.com/office/drawing/2014/main" id="{038196E6-3F55-28B5-8941-9811ECC00B7E}"/>
              </a:ext>
            </a:extLst>
          </p:cNvPr>
          <p:cNvSpPr/>
          <p:nvPr/>
        </p:nvSpPr>
        <p:spPr>
          <a:xfrm>
            <a:off x="0" y="0"/>
            <a:ext cx="12192000" cy="6858000"/>
          </a:xfrm>
          <a:prstGeom prst="rect">
            <a:avLst/>
          </a:prstGeom>
          <a:gradFill>
            <a:gsLst>
              <a:gs pos="81000">
                <a:schemeClr val="bg1">
                  <a:alpha val="26000"/>
                </a:schemeClr>
              </a:gs>
              <a:gs pos="100000">
                <a:srgbClr val="DAE6E5">
                  <a:alpha val="58000"/>
                </a:srgb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08083CD-82FB-0D39-98C0-7D5E680E8684}"/>
              </a:ext>
            </a:extLst>
          </p:cNvPr>
          <p:cNvSpPr>
            <a:spLocks noGrp="1"/>
          </p:cNvSpPr>
          <p:nvPr>
            <p:ph type="title"/>
          </p:nvPr>
        </p:nvSpPr>
        <p:spPr/>
        <p:txBody>
          <a:bodyPr>
            <a:normAutofit/>
          </a:bodyPr>
          <a:lstStyle>
            <a:lvl1pPr algn="l">
              <a:defRPr sz="4400"/>
            </a:lvl1pPr>
          </a:lstStyle>
          <a:p>
            <a:r>
              <a:rPr lang="en-US" dirty="0"/>
              <a:t>Click to edit Master title style</a:t>
            </a:r>
          </a:p>
        </p:txBody>
      </p:sp>
      <p:pic>
        <p:nvPicPr>
          <p:cNvPr id="4" name="Picture 3" descr="Shape&#10;&#10;Description automatically generated with medium confidence">
            <a:extLst>
              <a:ext uri="{FF2B5EF4-FFF2-40B4-BE49-F238E27FC236}">
                <a16:creationId xmlns:a16="http://schemas.microsoft.com/office/drawing/2014/main" id="{DCCFF534-8913-F8C8-B118-CDD665392EE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07298" y="6347025"/>
            <a:ext cx="916367" cy="341129"/>
          </a:xfrm>
          <a:prstGeom prst="rect">
            <a:avLst/>
          </a:prstGeom>
        </p:spPr>
      </p:pic>
      <p:pic>
        <p:nvPicPr>
          <p:cNvPr id="6" name="Picture 5">
            <a:extLst>
              <a:ext uri="{FF2B5EF4-FFF2-40B4-BE49-F238E27FC236}">
                <a16:creationId xmlns:a16="http://schemas.microsoft.com/office/drawing/2014/main" id="{A360DF3A-6804-6FA8-6E90-867394A742CE}"/>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330963" y="6423891"/>
            <a:ext cx="2876124" cy="162278"/>
          </a:xfrm>
          <a:prstGeom prst="rect">
            <a:avLst/>
          </a:prstGeom>
        </p:spPr>
      </p:pic>
      <p:sp>
        <p:nvSpPr>
          <p:cNvPr id="7" name="TextBox 6">
            <a:extLst>
              <a:ext uri="{FF2B5EF4-FFF2-40B4-BE49-F238E27FC236}">
                <a16:creationId xmlns:a16="http://schemas.microsoft.com/office/drawing/2014/main" id="{3FE04487-D9F5-A6B0-6B2C-D636BF44B9C2}"/>
              </a:ext>
            </a:extLst>
          </p:cNvPr>
          <p:cNvSpPr txBox="1"/>
          <p:nvPr userDrawn="1"/>
        </p:nvSpPr>
        <p:spPr>
          <a:xfrm>
            <a:off x="11486707" y="6337004"/>
            <a:ext cx="575930" cy="369332"/>
          </a:xfrm>
          <a:prstGeom prst="rect">
            <a:avLst/>
          </a:prstGeom>
          <a:noFill/>
        </p:spPr>
        <p:txBody>
          <a:bodyPr wrap="square" rtlCol="0">
            <a:spAutoFit/>
          </a:bodyPr>
          <a:lstStyle/>
          <a:p>
            <a:pPr algn="ctr"/>
            <a:fld id="{A15655CC-D1B8-44D8-9176-4F7D0625C280}" type="slidenum">
              <a:rPr lang="en-US" smtClean="0">
                <a:latin typeface="Aptos Light" panose="020B0004020202020204" pitchFamily="34" charset="0"/>
              </a:rPr>
              <a:pPr algn="ctr"/>
              <a:t>‹#›</a:t>
            </a:fld>
            <a:endParaRPr lang="en-US" dirty="0">
              <a:latin typeface="Aptos Light" panose="020B0004020202020204" pitchFamily="34" charset="0"/>
            </a:endParaRPr>
          </a:p>
        </p:txBody>
      </p:sp>
    </p:spTree>
    <p:extLst>
      <p:ext uri="{BB962C8B-B14F-4D97-AF65-F5344CB8AC3E}">
        <p14:creationId xmlns:p14="http://schemas.microsoft.com/office/powerpoint/2010/main" val="31712337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8490418-1746-5F97-72D9-BE2A1AAFE0EB}"/>
              </a:ext>
            </a:extLst>
          </p:cNvPr>
          <p:cNvPicPr>
            <a:picLocks noChangeAspect="1"/>
          </p:cNvPicPr>
          <p:nvPr userDrawn="1"/>
        </p:nvPicPr>
        <p:blipFill rotWithShape="1">
          <a:blip r:embed="rId2" cstate="screen">
            <a:duotone>
              <a:prstClr val="black"/>
              <a:srgbClr val="BDCBC0">
                <a:tint val="45000"/>
                <a:satMod val="400000"/>
              </a:srgbClr>
            </a:duotone>
            <a:alphaModFix amt="20000"/>
            <a:extLst>
              <a:ext uri="{BEBA8EAE-BF5A-486C-A8C5-ECC9F3942E4B}">
                <a14:imgProps xmlns:a14="http://schemas.microsoft.com/office/drawing/2010/main">
                  <a14:imgLayer r:embed="rId3">
                    <a14:imgEffect>
                      <a14:saturation sat="56000"/>
                    </a14:imgEffect>
                    <a14:imgEffect>
                      <a14:brightnessContrast bright="-100000" contrast="-100000"/>
                    </a14:imgEffect>
                  </a14:imgLayer>
                </a14:imgProps>
              </a:ext>
              <a:ext uri="{28A0092B-C50C-407E-A947-70E740481C1C}">
                <a14:useLocalDpi xmlns:a14="http://schemas.microsoft.com/office/drawing/2010/main"/>
              </a:ext>
            </a:extLst>
          </a:blip>
          <a:srcRect b="-1"/>
          <a:stretch/>
        </p:blipFill>
        <p:spPr>
          <a:xfrm>
            <a:off x="0" y="0"/>
            <a:ext cx="12192000" cy="6858000"/>
          </a:xfrm>
          <a:prstGeom prst="rect">
            <a:avLst/>
          </a:prstGeom>
          <a:noFill/>
          <a:ln>
            <a:noFill/>
          </a:ln>
          <a:effectLst>
            <a:outerShdw blurRad="50800" dist="38100" dir="5400000" algn="tl" rotWithShape="0">
              <a:schemeClr val="bg2">
                <a:alpha val="40000"/>
              </a:schemeClr>
            </a:outerShdw>
          </a:effectLst>
        </p:spPr>
      </p:pic>
      <p:sp>
        <p:nvSpPr>
          <p:cNvPr id="5" name="Rectangle 4">
            <a:extLst>
              <a:ext uri="{FF2B5EF4-FFF2-40B4-BE49-F238E27FC236}">
                <a16:creationId xmlns:a16="http://schemas.microsoft.com/office/drawing/2014/main" id="{038196E6-3F55-28B5-8941-9811ECC00B7E}"/>
              </a:ext>
            </a:extLst>
          </p:cNvPr>
          <p:cNvSpPr/>
          <p:nvPr/>
        </p:nvSpPr>
        <p:spPr>
          <a:xfrm>
            <a:off x="0" y="0"/>
            <a:ext cx="12192000" cy="6858000"/>
          </a:xfrm>
          <a:prstGeom prst="rect">
            <a:avLst/>
          </a:prstGeom>
          <a:gradFill>
            <a:gsLst>
              <a:gs pos="81000">
                <a:schemeClr val="bg1">
                  <a:alpha val="26000"/>
                </a:schemeClr>
              </a:gs>
              <a:gs pos="100000">
                <a:srgbClr val="DAE6E5">
                  <a:alpha val="58000"/>
                </a:srgb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Shape&#10;&#10;Description automatically generated with medium confidence">
            <a:extLst>
              <a:ext uri="{FF2B5EF4-FFF2-40B4-BE49-F238E27FC236}">
                <a16:creationId xmlns:a16="http://schemas.microsoft.com/office/drawing/2014/main" id="{DCCFF534-8913-F8C8-B118-CDD665392EE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07298" y="6347025"/>
            <a:ext cx="916367" cy="341129"/>
          </a:xfrm>
          <a:prstGeom prst="rect">
            <a:avLst/>
          </a:prstGeom>
        </p:spPr>
      </p:pic>
      <p:pic>
        <p:nvPicPr>
          <p:cNvPr id="6" name="Picture 5">
            <a:extLst>
              <a:ext uri="{FF2B5EF4-FFF2-40B4-BE49-F238E27FC236}">
                <a16:creationId xmlns:a16="http://schemas.microsoft.com/office/drawing/2014/main" id="{EF7527B7-9492-310C-FEC5-8CFECCC879F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330963" y="6423891"/>
            <a:ext cx="2876124" cy="162278"/>
          </a:xfrm>
          <a:prstGeom prst="rect">
            <a:avLst/>
          </a:prstGeom>
        </p:spPr>
      </p:pic>
      <p:sp>
        <p:nvSpPr>
          <p:cNvPr id="7" name="TextBox 6">
            <a:extLst>
              <a:ext uri="{FF2B5EF4-FFF2-40B4-BE49-F238E27FC236}">
                <a16:creationId xmlns:a16="http://schemas.microsoft.com/office/drawing/2014/main" id="{9145E68C-9A77-9679-3C10-AB75BEBBC5BA}"/>
              </a:ext>
            </a:extLst>
          </p:cNvPr>
          <p:cNvSpPr txBox="1"/>
          <p:nvPr userDrawn="1"/>
        </p:nvSpPr>
        <p:spPr>
          <a:xfrm>
            <a:off x="11486707" y="6337004"/>
            <a:ext cx="575930" cy="369332"/>
          </a:xfrm>
          <a:prstGeom prst="rect">
            <a:avLst/>
          </a:prstGeom>
          <a:noFill/>
        </p:spPr>
        <p:txBody>
          <a:bodyPr wrap="square" rtlCol="0">
            <a:spAutoFit/>
          </a:bodyPr>
          <a:lstStyle/>
          <a:p>
            <a:pPr algn="ctr"/>
            <a:fld id="{A15655CC-D1B8-44D8-9176-4F7D0625C280}" type="slidenum">
              <a:rPr lang="en-US" smtClean="0">
                <a:latin typeface="Aptos Light" panose="020B0004020202020204" pitchFamily="34" charset="0"/>
              </a:rPr>
              <a:pPr algn="ctr"/>
              <a:t>‹#›</a:t>
            </a:fld>
            <a:endParaRPr lang="en-US" dirty="0">
              <a:latin typeface="Aptos Light" panose="020B0004020202020204" pitchFamily="34" charset="0"/>
            </a:endParaRPr>
          </a:p>
        </p:txBody>
      </p:sp>
    </p:spTree>
    <p:extLst>
      <p:ext uri="{BB962C8B-B14F-4D97-AF65-F5344CB8AC3E}">
        <p14:creationId xmlns:p14="http://schemas.microsoft.com/office/powerpoint/2010/main" val="17877469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Brea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2DF9688-126A-EBEA-58EA-A5C50B8092E0}"/>
              </a:ext>
            </a:extLst>
          </p:cNvPr>
          <p:cNvPicPr>
            <a:picLocks noChangeAspect="1"/>
          </p:cNvPicPr>
          <p:nvPr userDrawn="1"/>
        </p:nvPicPr>
        <p:blipFill rotWithShape="1">
          <a:blip r:embed="rId2" cstate="screen">
            <a:duotone>
              <a:prstClr val="black"/>
              <a:srgbClr val="BDCBC0">
                <a:tint val="45000"/>
                <a:satMod val="400000"/>
              </a:srgbClr>
            </a:duotone>
            <a:alphaModFix amt="20000"/>
            <a:extLst>
              <a:ext uri="{BEBA8EAE-BF5A-486C-A8C5-ECC9F3942E4B}">
                <a14:imgProps xmlns:a14="http://schemas.microsoft.com/office/drawing/2010/main">
                  <a14:imgLayer r:embed="rId3">
                    <a14:imgEffect>
                      <a14:saturation sat="56000"/>
                    </a14:imgEffect>
                    <a14:imgEffect>
                      <a14:brightnessContrast bright="-100000" contrast="-100000"/>
                    </a14:imgEffect>
                  </a14:imgLayer>
                </a14:imgProps>
              </a:ext>
              <a:ext uri="{28A0092B-C50C-407E-A947-70E740481C1C}">
                <a14:useLocalDpi xmlns:a14="http://schemas.microsoft.com/office/drawing/2010/main"/>
              </a:ext>
            </a:extLst>
          </a:blip>
          <a:srcRect b="-1"/>
          <a:stretch/>
        </p:blipFill>
        <p:spPr>
          <a:xfrm>
            <a:off x="0" y="3874"/>
            <a:ext cx="12192000" cy="6858000"/>
          </a:xfrm>
          <a:prstGeom prst="rect">
            <a:avLst/>
          </a:prstGeom>
          <a:noFill/>
          <a:ln>
            <a:noFill/>
          </a:ln>
          <a:effectLst>
            <a:outerShdw blurRad="50800" dist="38100" dir="5400000" algn="tl" rotWithShape="0">
              <a:schemeClr val="bg2">
                <a:alpha val="40000"/>
              </a:schemeClr>
            </a:outerShdw>
          </a:effectLst>
        </p:spPr>
      </p:pic>
      <p:sp>
        <p:nvSpPr>
          <p:cNvPr id="5" name="Rectangle 4">
            <a:extLst>
              <a:ext uri="{FF2B5EF4-FFF2-40B4-BE49-F238E27FC236}">
                <a16:creationId xmlns:a16="http://schemas.microsoft.com/office/drawing/2014/main" id="{5A623F11-D4A1-08DC-8806-199A4175D545}"/>
              </a:ext>
            </a:extLst>
          </p:cNvPr>
          <p:cNvSpPr/>
          <p:nvPr/>
        </p:nvSpPr>
        <p:spPr>
          <a:xfrm>
            <a:off x="0" y="0"/>
            <a:ext cx="12192000" cy="6858000"/>
          </a:xfrm>
          <a:prstGeom prst="rect">
            <a:avLst/>
          </a:prstGeom>
          <a:gradFill>
            <a:gsLst>
              <a:gs pos="81000">
                <a:schemeClr val="bg1">
                  <a:alpha val="26000"/>
                </a:schemeClr>
              </a:gs>
              <a:gs pos="100000">
                <a:srgbClr val="DCE4DE">
                  <a:alpha val="57647"/>
                </a:srgb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E8ED8322-9F66-F7F3-C5BF-F25841741A57}"/>
              </a:ext>
            </a:extLst>
          </p:cNvPr>
          <p:cNvSpPr/>
          <p:nvPr userDrawn="1"/>
        </p:nvSpPr>
        <p:spPr>
          <a:xfrm>
            <a:off x="1" y="1419447"/>
            <a:ext cx="12191998" cy="3296093"/>
          </a:xfrm>
          <a:prstGeom prst="rect">
            <a:avLst/>
          </a:prstGeom>
          <a:gradFill flip="none" rotWithShape="1">
            <a:gsLst>
              <a:gs pos="0">
                <a:srgbClr val="41615F">
                  <a:shade val="30000"/>
                  <a:satMod val="115000"/>
                </a:srgbClr>
              </a:gs>
              <a:gs pos="50000">
                <a:srgbClr val="41615F">
                  <a:shade val="67500"/>
                  <a:satMod val="115000"/>
                </a:srgbClr>
              </a:gs>
              <a:gs pos="100000">
                <a:srgbClr val="41615F">
                  <a:shade val="100000"/>
                  <a:satMod val="115000"/>
                </a:srgb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7">
            <a:extLst>
              <a:ext uri="{FF2B5EF4-FFF2-40B4-BE49-F238E27FC236}">
                <a16:creationId xmlns:a16="http://schemas.microsoft.com/office/drawing/2014/main" id="{B04A71F6-210B-FF4D-78B9-57073874C879}"/>
              </a:ext>
            </a:extLst>
          </p:cNvPr>
          <p:cNvSpPr>
            <a:spLocks noGrp="1"/>
          </p:cNvSpPr>
          <p:nvPr>
            <p:ph type="body" sz="quarter" idx="10"/>
          </p:nvPr>
        </p:nvSpPr>
        <p:spPr>
          <a:xfrm>
            <a:off x="990761" y="2320331"/>
            <a:ext cx="10195049" cy="2246350"/>
          </a:xfrm>
        </p:spPr>
        <p:txBody>
          <a:bodyPr>
            <a:noAutofit/>
          </a:bodyPr>
          <a:lstStyle>
            <a:lvl1pPr marL="45720" indent="0" algn="ctr">
              <a:spcAft>
                <a:spcPts val="0"/>
              </a:spcAft>
              <a:buNone/>
              <a:defRPr sz="4400">
                <a:solidFill>
                  <a:schemeClr val="bg1"/>
                </a:solidFill>
                <a:latin typeface="+mj-lt"/>
              </a:defRPr>
            </a:lvl1pPr>
            <a:lvl2pPr marL="457200" indent="0" algn="ctr">
              <a:spcAft>
                <a:spcPts val="0"/>
              </a:spcAft>
              <a:buNone/>
              <a:defRPr sz="4000">
                <a:solidFill>
                  <a:schemeClr val="bg1"/>
                </a:solidFill>
                <a:latin typeface="+mj-lt"/>
              </a:defRPr>
            </a:lvl2pPr>
            <a:lvl3pPr marL="914400" indent="0" algn="ctr">
              <a:spcAft>
                <a:spcPts val="0"/>
              </a:spcAft>
              <a:buNone/>
              <a:defRPr sz="3600">
                <a:solidFill>
                  <a:schemeClr val="bg1"/>
                </a:solidFill>
                <a:latin typeface="+mj-lt"/>
              </a:defRPr>
            </a:lvl3pPr>
            <a:lvl4pPr marL="1371600" indent="0" algn="ctr">
              <a:spcAft>
                <a:spcPts val="0"/>
              </a:spcAft>
              <a:buNone/>
              <a:defRPr sz="3200">
                <a:solidFill>
                  <a:schemeClr val="bg1"/>
                </a:solidFill>
                <a:latin typeface="+mj-lt"/>
              </a:defRPr>
            </a:lvl4pPr>
            <a:lvl5pPr marL="1828800" indent="0" algn="ctr">
              <a:spcAft>
                <a:spcPts val="0"/>
              </a:spcAft>
              <a:buNone/>
              <a:defRPr sz="3200">
                <a:solidFill>
                  <a:schemeClr val="bg1"/>
                </a:solidFill>
                <a:latin typeface="+mj-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9" name="Picture 8" descr="Shape&#10;&#10;Description automatically generated with medium confidence">
            <a:extLst>
              <a:ext uri="{FF2B5EF4-FFF2-40B4-BE49-F238E27FC236}">
                <a16:creationId xmlns:a16="http://schemas.microsoft.com/office/drawing/2014/main" id="{F9C7ED7C-5727-0C5B-7994-C88BFFDDFA0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07298" y="6347025"/>
            <a:ext cx="916367" cy="341129"/>
          </a:xfrm>
          <a:prstGeom prst="rect">
            <a:avLst/>
          </a:prstGeom>
        </p:spPr>
      </p:pic>
      <p:pic>
        <p:nvPicPr>
          <p:cNvPr id="10" name="Picture 9">
            <a:extLst>
              <a:ext uri="{FF2B5EF4-FFF2-40B4-BE49-F238E27FC236}">
                <a16:creationId xmlns:a16="http://schemas.microsoft.com/office/drawing/2014/main" id="{97649F67-0E7E-92A8-51D2-C292C4A03832}"/>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330963" y="6423891"/>
            <a:ext cx="2876124" cy="162278"/>
          </a:xfrm>
          <a:prstGeom prst="rect">
            <a:avLst/>
          </a:prstGeom>
        </p:spPr>
      </p:pic>
      <p:sp>
        <p:nvSpPr>
          <p:cNvPr id="11" name="TextBox 10">
            <a:extLst>
              <a:ext uri="{FF2B5EF4-FFF2-40B4-BE49-F238E27FC236}">
                <a16:creationId xmlns:a16="http://schemas.microsoft.com/office/drawing/2014/main" id="{18E2C1C8-164F-4CAE-F951-4EC7AF7254A5}"/>
              </a:ext>
            </a:extLst>
          </p:cNvPr>
          <p:cNvSpPr txBox="1"/>
          <p:nvPr userDrawn="1"/>
        </p:nvSpPr>
        <p:spPr>
          <a:xfrm>
            <a:off x="11486707" y="6337004"/>
            <a:ext cx="575930" cy="369332"/>
          </a:xfrm>
          <a:prstGeom prst="rect">
            <a:avLst/>
          </a:prstGeom>
          <a:noFill/>
        </p:spPr>
        <p:txBody>
          <a:bodyPr wrap="square" rtlCol="0">
            <a:spAutoFit/>
          </a:bodyPr>
          <a:lstStyle/>
          <a:p>
            <a:pPr algn="ctr"/>
            <a:fld id="{A15655CC-D1B8-44D8-9176-4F7D0625C280}" type="slidenum">
              <a:rPr lang="en-US" smtClean="0">
                <a:latin typeface="Aptos Light" panose="020B0004020202020204" pitchFamily="34" charset="0"/>
              </a:rPr>
              <a:pPr algn="ctr"/>
              <a:t>‹#›</a:t>
            </a:fld>
            <a:endParaRPr lang="en-US" dirty="0">
              <a:latin typeface="Aptos Light" panose="020B0004020202020204" pitchFamily="34" charset="0"/>
            </a:endParaRPr>
          </a:p>
        </p:txBody>
      </p:sp>
    </p:spTree>
    <p:extLst>
      <p:ext uri="{BB962C8B-B14F-4D97-AF65-F5344CB8AC3E}">
        <p14:creationId xmlns:p14="http://schemas.microsoft.com/office/powerpoint/2010/main" val="60527473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gs>
            <a:gs pos="100000">
              <a:srgbClr val="DAE6E5"/>
            </a:gs>
          </a:gsLst>
          <a:lin ang="5400000" scaled="0"/>
          <a:tileRect/>
        </a:gra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9F96A0A-13CA-8F3A-9144-4E84224789D4}"/>
              </a:ext>
            </a:extLst>
          </p:cNvPr>
          <p:cNvSpPr>
            <a:spLocks noGrp="1"/>
          </p:cNvSpPr>
          <p:nvPr>
            <p:ph type="title"/>
          </p:nvPr>
        </p:nvSpPr>
        <p:spPr>
          <a:xfrm>
            <a:off x="838200" y="434109"/>
            <a:ext cx="10515600" cy="895927"/>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DC3563D7-D117-39D8-3434-14DFDFF659C9}"/>
              </a:ext>
            </a:extLst>
          </p:cNvPr>
          <p:cNvSpPr>
            <a:spLocks noGrp="1"/>
          </p:cNvSpPr>
          <p:nvPr>
            <p:ph type="body" idx="1"/>
          </p:nvPr>
        </p:nvSpPr>
        <p:spPr>
          <a:xfrm>
            <a:off x="838200" y="1497734"/>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468131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6" r:id="rId4"/>
    <p:sldLayoutId id="2147483661" r:id="rId5"/>
    <p:sldLayoutId id="2147483660" r:id="rId6"/>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74320" indent="-228600" algn="l" defTabSz="914400" rtl="0" eaLnBrk="1" latinLnBrk="0" hangingPunct="1">
        <a:lnSpc>
          <a:spcPct val="120000"/>
        </a:lnSpc>
        <a:spcBef>
          <a:spcPts val="0"/>
        </a:spcBef>
        <a:spcAft>
          <a:spcPts val="1200"/>
        </a:spcAft>
        <a:buSzPct val="75000"/>
        <a:buFont typeface="Wingdings" panose="05000000000000000000" pitchFamily="2" charset="2"/>
        <a:buChar char="§"/>
        <a:defRPr sz="3200" kern="1200">
          <a:solidFill>
            <a:schemeClr val="tx1"/>
          </a:solidFill>
          <a:latin typeface="Aptos" panose="020B0004020202020204" pitchFamily="34" charset="0"/>
          <a:ea typeface="+mn-ea"/>
          <a:cs typeface="+mn-cs"/>
        </a:defRPr>
      </a:lvl1pPr>
      <a:lvl2pPr marL="685800" indent="-228600" algn="l" defTabSz="914400" rtl="0" eaLnBrk="1" latinLnBrk="0" hangingPunct="1">
        <a:lnSpc>
          <a:spcPct val="120000"/>
        </a:lnSpc>
        <a:spcBef>
          <a:spcPts val="0"/>
        </a:spcBef>
        <a:spcAft>
          <a:spcPts val="1200"/>
        </a:spcAft>
        <a:buSzPct val="75000"/>
        <a:buFont typeface="Wingdings" panose="05000000000000000000" pitchFamily="2" charset="2"/>
        <a:buChar char="§"/>
        <a:defRPr sz="2800" kern="1200">
          <a:solidFill>
            <a:schemeClr val="tx1"/>
          </a:solidFill>
          <a:latin typeface="Aptos" panose="020B0004020202020204" pitchFamily="34" charset="0"/>
          <a:ea typeface="+mn-ea"/>
          <a:cs typeface="+mn-cs"/>
        </a:defRPr>
      </a:lvl2pPr>
      <a:lvl3pPr marL="1143000" indent="-228600" algn="l" defTabSz="914400" rtl="0" eaLnBrk="1" latinLnBrk="0" hangingPunct="1">
        <a:lnSpc>
          <a:spcPct val="120000"/>
        </a:lnSpc>
        <a:spcBef>
          <a:spcPts val="0"/>
        </a:spcBef>
        <a:spcAft>
          <a:spcPts val="1200"/>
        </a:spcAft>
        <a:buSzPct val="75000"/>
        <a:buFont typeface="Wingdings" panose="05000000000000000000" pitchFamily="2" charset="2"/>
        <a:buChar char="§"/>
        <a:defRPr sz="2400" kern="1200">
          <a:solidFill>
            <a:schemeClr val="tx1"/>
          </a:solidFill>
          <a:latin typeface="Aptos" panose="020B0004020202020204" pitchFamily="34" charset="0"/>
          <a:ea typeface="+mn-ea"/>
          <a:cs typeface="+mn-cs"/>
        </a:defRPr>
      </a:lvl3pPr>
      <a:lvl4pPr marL="1600200" indent="-228600" algn="l" defTabSz="914400" rtl="0" eaLnBrk="1" latinLnBrk="0" hangingPunct="1">
        <a:lnSpc>
          <a:spcPct val="120000"/>
        </a:lnSpc>
        <a:spcBef>
          <a:spcPts val="0"/>
        </a:spcBef>
        <a:spcAft>
          <a:spcPts val="1200"/>
        </a:spcAft>
        <a:buSzPct val="75000"/>
        <a:buFont typeface="Wingdings" panose="05000000000000000000" pitchFamily="2" charset="2"/>
        <a:buChar char="§"/>
        <a:defRPr sz="2000" kern="1200">
          <a:solidFill>
            <a:schemeClr val="tx1"/>
          </a:solidFill>
          <a:latin typeface="Aptos" panose="020B0004020202020204" pitchFamily="34" charset="0"/>
          <a:ea typeface="+mn-ea"/>
          <a:cs typeface="+mn-cs"/>
        </a:defRPr>
      </a:lvl4pPr>
      <a:lvl5pPr marL="2057400" indent="-228600" algn="l" defTabSz="914400" rtl="0" eaLnBrk="1" latinLnBrk="0" hangingPunct="1">
        <a:lnSpc>
          <a:spcPct val="120000"/>
        </a:lnSpc>
        <a:spcBef>
          <a:spcPts val="0"/>
        </a:spcBef>
        <a:spcAft>
          <a:spcPts val="1200"/>
        </a:spcAft>
        <a:buSzPct val="75000"/>
        <a:buFont typeface="Wingdings" panose="05000000000000000000" pitchFamily="2" charset="2"/>
        <a:buChar char="§"/>
        <a:defRPr sz="2000" kern="1200">
          <a:solidFill>
            <a:schemeClr val="tx1"/>
          </a:solidFill>
          <a:latin typeface="Aptos" panose="020B00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2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8" Type="http://schemas.openxmlformats.org/officeDocument/2006/relationships/hyperlink" Target="https://support.esri.com/en-us/knowledge-base/faq-what-is-the-difference-between-a-map-service-featur-000027304" TargetMode="External"/><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2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s://gcc02.safelinks.protection.outlook.com/?url=https%3A%2F%2Fmontana.maps.arcgis.com%2Fapps%2Fdashboards%2F921b2b1a9d244d1c8beefe89a7800c1d%23%2Fnhd&amp;data=05%7C02%7Ceguidero%40usgs.gov%7C6c07b2a585c440ea18db08dde0e448f0%7C0693b5ba4b184d7b9341f32f400a5494%7C0%7C0%7C638913993261490631%7CUnknown%7CTWFpbGZsb3d8eyJFbXB0eU1hcGkiOnRydWUsIlYiOiIwLjAuMDAwMCIsIlAiOiJXaW4zMiIsIkFOIjoiTWFpbCIsIldUIjoyfQ%3D%3D%7C0%7C%7C%7C&amp;sdata=s%2BXQsOdAiWxqD%2Fi8oF%2FmXpmRfsczZ3p%2FsmVYppwne%2F4%3D&amp;reserved=0"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www.usgs.gov/3DHP/HydroSpecs"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8" Type="http://schemas.openxmlformats.org/officeDocument/2006/relationships/image" Target="../media/image54.svg"/><Relationship Id="rId13" Type="http://schemas.openxmlformats.org/officeDocument/2006/relationships/image" Target="../media/image59.png"/><Relationship Id="rId18" Type="http://schemas.openxmlformats.org/officeDocument/2006/relationships/image" Target="../media/image64.svg"/><Relationship Id="rId3" Type="http://schemas.openxmlformats.org/officeDocument/2006/relationships/image" Target="../media/image49.png"/><Relationship Id="rId7" Type="http://schemas.openxmlformats.org/officeDocument/2006/relationships/image" Target="../media/image53.png"/><Relationship Id="rId12" Type="http://schemas.openxmlformats.org/officeDocument/2006/relationships/image" Target="../media/image58.svg"/><Relationship Id="rId17" Type="http://schemas.openxmlformats.org/officeDocument/2006/relationships/image" Target="../media/image63.png"/><Relationship Id="rId2" Type="http://schemas.openxmlformats.org/officeDocument/2006/relationships/notesSlide" Target="../notesSlides/notesSlide30.xml"/><Relationship Id="rId16" Type="http://schemas.openxmlformats.org/officeDocument/2006/relationships/image" Target="../media/image62.svg"/><Relationship Id="rId20" Type="http://schemas.openxmlformats.org/officeDocument/2006/relationships/image" Target="../media/image66.svg"/><Relationship Id="rId1" Type="http://schemas.openxmlformats.org/officeDocument/2006/relationships/slideLayout" Target="../slideLayouts/slideLayout4.xml"/><Relationship Id="rId6" Type="http://schemas.openxmlformats.org/officeDocument/2006/relationships/image" Target="../media/image52.svg"/><Relationship Id="rId11" Type="http://schemas.openxmlformats.org/officeDocument/2006/relationships/image" Target="../media/image57.png"/><Relationship Id="rId5" Type="http://schemas.openxmlformats.org/officeDocument/2006/relationships/image" Target="../media/image51.png"/><Relationship Id="rId15" Type="http://schemas.openxmlformats.org/officeDocument/2006/relationships/image" Target="../media/image61.png"/><Relationship Id="rId10" Type="http://schemas.openxmlformats.org/officeDocument/2006/relationships/image" Target="../media/image56.svg"/><Relationship Id="rId19" Type="http://schemas.openxmlformats.org/officeDocument/2006/relationships/image" Target="../media/image65.png"/><Relationship Id="rId4" Type="http://schemas.openxmlformats.org/officeDocument/2006/relationships/image" Target="../media/image50.svg"/><Relationship Id="rId9" Type="http://schemas.openxmlformats.org/officeDocument/2006/relationships/image" Target="../media/image55.png"/><Relationship Id="rId14" Type="http://schemas.openxmlformats.org/officeDocument/2006/relationships/image" Target="../media/image60.sv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31.xml"/><Relationship Id="rId1" Type="http://schemas.openxmlformats.org/officeDocument/2006/relationships/slideLayout" Target="../slideLayouts/slideLayout5.xml"/><Relationship Id="rId6" Type="http://schemas.openxmlformats.org/officeDocument/2006/relationships/hyperlink" Target="https://www.usgs.gov/3d-hydrography-program/hydrography-community-calls" TargetMode="External"/><Relationship Id="rId5" Type="http://schemas.openxmlformats.org/officeDocument/2006/relationships/hyperlink" Target="https://3dhp-for-the-nation-nsgic.hub.arcgis.com/" TargetMode="External"/><Relationship Id="rId4" Type="http://schemas.openxmlformats.org/officeDocument/2006/relationships/hyperlink" Target="https://www.youtube.com/@NSGICOfficial"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32.xml"/><Relationship Id="rId1" Type="http://schemas.openxmlformats.org/officeDocument/2006/relationships/slideLayout" Target="../slideLayouts/slideLayout5.xml"/><Relationship Id="rId5" Type="http://schemas.openxmlformats.org/officeDocument/2006/relationships/image" Target="../media/image70.png"/><Relationship Id="rId4" Type="http://schemas.openxmlformats.org/officeDocument/2006/relationships/image" Target="../media/image69.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71.png"/><Relationship Id="rId7" Type="http://schemas.openxmlformats.org/officeDocument/2006/relationships/image" Target="../media/image75.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 Id="rId9" Type="http://schemas.openxmlformats.org/officeDocument/2006/relationships/image" Target="../media/image77.png"/></Relationships>
</file>

<file path=ppt/slides/_rels/slide4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79.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83.png"/><Relationship Id="rId5" Type="http://schemas.openxmlformats.org/officeDocument/2006/relationships/image" Target="../media/image82.jpeg"/><Relationship Id="rId4" Type="http://schemas.openxmlformats.org/officeDocument/2006/relationships/image" Target="../media/image81.png"/></Relationships>
</file>

<file path=ppt/slides/_rels/slide4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9.xml.rels><?xml version="1.0" encoding="UTF-8" standalone="yes"?>
<Relationships xmlns="http://schemas.openxmlformats.org/package/2006/relationships"><Relationship Id="rId8" Type="http://schemas.openxmlformats.org/officeDocument/2006/relationships/image" Target="../media/image89.svg"/><Relationship Id="rId13" Type="http://schemas.openxmlformats.org/officeDocument/2006/relationships/image" Target="../media/image94.png"/><Relationship Id="rId18" Type="http://schemas.openxmlformats.org/officeDocument/2006/relationships/image" Target="../media/image99.png"/><Relationship Id="rId26" Type="http://schemas.openxmlformats.org/officeDocument/2006/relationships/image" Target="../media/image107.svg"/><Relationship Id="rId3" Type="http://schemas.openxmlformats.org/officeDocument/2006/relationships/image" Target="../media/image84.png"/><Relationship Id="rId21" Type="http://schemas.openxmlformats.org/officeDocument/2006/relationships/image" Target="../media/image102.svg"/><Relationship Id="rId7" Type="http://schemas.openxmlformats.org/officeDocument/2006/relationships/image" Target="../media/image88.png"/><Relationship Id="rId12" Type="http://schemas.openxmlformats.org/officeDocument/2006/relationships/image" Target="../media/image93.svg"/><Relationship Id="rId17" Type="http://schemas.openxmlformats.org/officeDocument/2006/relationships/image" Target="../media/image98.png"/><Relationship Id="rId25" Type="http://schemas.openxmlformats.org/officeDocument/2006/relationships/image" Target="../media/image106.png"/><Relationship Id="rId33" Type="http://schemas.openxmlformats.org/officeDocument/2006/relationships/image" Target="../media/image114.svg"/><Relationship Id="rId2" Type="http://schemas.openxmlformats.org/officeDocument/2006/relationships/notesSlide" Target="../notesSlides/notesSlide39.xml"/><Relationship Id="rId16" Type="http://schemas.openxmlformats.org/officeDocument/2006/relationships/image" Target="../media/image97.png"/><Relationship Id="rId20" Type="http://schemas.openxmlformats.org/officeDocument/2006/relationships/image" Target="../media/image101.png"/><Relationship Id="rId29" Type="http://schemas.openxmlformats.org/officeDocument/2006/relationships/image" Target="../media/image110.svg"/><Relationship Id="rId1" Type="http://schemas.openxmlformats.org/officeDocument/2006/relationships/slideLayout" Target="../slideLayouts/slideLayout4.xml"/><Relationship Id="rId6" Type="http://schemas.openxmlformats.org/officeDocument/2006/relationships/image" Target="../media/image87.svg"/><Relationship Id="rId11" Type="http://schemas.openxmlformats.org/officeDocument/2006/relationships/image" Target="../media/image92.png"/><Relationship Id="rId24" Type="http://schemas.openxmlformats.org/officeDocument/2006/relationships/image" Target="../media/image105.svg"/><Relationship Id="rId32" Type="http://schemas.openxmlformats.org/officeDocument/2006/relationships/image" Target="../media/image113.png"/><Relationship Id="rId5" Type="http://schemas.openxmlformats.org/officeDocument/2006/relationships/image" Target="../media/image86.png"/><Relationship Id="rId15" Type="http://schemas.openxmlformats.org/officeDocument/2006/relationships/image" Target="../media/image96.jpeg"/><Relationship Id="rId23" Type="http://schemas.openxmlformats.org/officeDocument/2006/relationships/image" Target="../media/image104.png"/><Relationship Id="rId28" Type="http://schemas.openxmlformats.org/officeDocument/2006/relationships/image" Target="../media/image109.png"/><Relationship Id="rId10" Type="http://schemas.openxmlformats.org/officeDocument/2006/relationships/image" Target="../media/image91.svg"/><Relationship Id="rId19" Type="http://schemas.openxmlformats.org/officeDocument/2006/relationships/image" Target="../media/image100.png"/><Relationship Id="rId31" Type="http://schemas.openxmlformats.org/officeDocument/2006/relationships/image" Target="../media/image112.svg"/><Relationship Id="rId4" Type="http://schemas.openxmlformats.org/officeDocument/2006/relationships/image" Target="../media/image85.svg"/><Relationship Id="rId9" Type="http://schemas.openxmlformats.org/officeDocument/2006/relationships/image" Target="../media/image90.png"/><Relationship Id="rId14" Type="http://schemas.openxmlformats.org/officeDocument/2006/relationships/image" Target="../media/image95.jpeg"/><Relationship Id="rId22" Type="http://schemas.openxmlformats.org/officeDocument/2006/relationships/image" Target="../media/image103.jpeg"/><Relationship Id="rId27" Type="http://schemas.openxmlformats.org/officeDocument/2006/relationships/image" Target="../media/image108.png"/><Relationship Id="rId30" Type="http://schemas.openxmlformats.org/officeDocument/2006/relationships/image" Target="../media/image111.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2D5BE-B422-C97A-4FBE-3F48F4A00C9D}"/>
              </a:ext>
            </a:extLst>
          </p:cNvPr>
          <p:cNvSpPr>
            <a:spLocks noGrp="1"/>
          </p:cNvSpPr>
          <p:nvPr>
            <p:ph type="ctrTitle"/>
          </p:nvPr>
        </p:nvSpPr>
        <p:spPr/>
        <p:txBody>
          <a:bodyPr>
            <a:normAutofit/>
          </a:bodyPr>
          <a:lstStyle/>
          <a:p>
            <a:r>
              <a:rPr lang="en-US" sz="4400" dirty="0"/>
              <a:t>Modernizing watercourse mapping through the 3D Hydrography Program &amp; 3DNTM DCA</a:t>
            </a:r>
          </a:p>
        </p:txBody>
      </p:sp>
      <p:sp>
        <p:nvSpPr>
          <p:cNvPr id="3" name="Subtitle 2">
            <a:extLst>
              <a:ext uri="{FF2B5EF4-FFF2-40B4-BE49-F238E27FC236}">
                <a16:creationId xmlns:a16="http://schemas.microsoft.com/office/drawing/2014/main" id="{5298D825-77A2-7778-816B-82D79BC58FFA}"/>
              </a:ext>
            </a:extLst>
          </p:cNvPr>
          <p:cNvSpPr>
            <a:spLocks noGrp="1"/>
          </p:cNvSpPr>
          <p:nvPr>
            <p:ph type="subTitle" idx="1"/>
          </p:nvPr>
        </p:nvSpPr>
        <p:spPr>
          <a:xfrm>
            <a:off x="1524000" y="3858070"/>
            <a:ext cx="9712147" cy="1565938"/>
          </a:xfrm>
        </p:spPr>
        <p:txBody>
          <a:bodyPr numCol="2">
            <a:normAutofit fontScale="92500" lnSpcReduction="20000"/>
          </a:bodyPr>
          <a:lstStyle/>
          <a:p>
            <a:pPr>
              <a:spcAft>
                <a:spcPts val="0"/>
              </a:spcAft>
            </a:pPr>
            <a:r>
              <a:rPr lang="en-US" sz="2000" dirty="0">
                <a:latin typeface="Public Sans SemiBold" panose="00000700000000000000" pitchFamily="50" charset="0"/>
              </a:rPr>
              <a:t>Elaine Guidero</a:t>
            </a:r>
          </a:p>
          <a:p>
            <a:pPr>
              <a:spcAft>
                <a:spcPts val="0"/>
              </a:spcAft>
            </a:pPr>
            <a:r>
              <a:rPr lang="en-US" sz="2000" dirty="0"/>
              <a:t>USGS National Geospatial Program</a:t>
            </a:r>
          </a:p>
          <a:p>
            <a:pPr>
              <a:spcAft>
                <a:spcPts val="0"/>
              </a:spcAft>
            </a:pPr>
            <a:r>
              <a:rPr lang="en-US" sz="2000" dirty="0"/>
              <a:t>eguidero@usgs.gov</a:t>
            </a:r>
          </a:p>
          <a:p>
            <a:pPr>
              <a:spcAft>
                <a:spcPts val="0"/>
              </a:spcAft>
            </a:pPr>
            <a:r>
              <a:rPr lang="en-US" sz="2000" dirty="0">
                <a:solidFill>
                  <a:schemeClr val="accent2">
                    <a:lumMod val="60000"/>
                    <a:lumOff val="40000"/>
                  </a:schemeClr>
                </a:solidFill>
              </a:rPr>
              <a:t>National Map Liaison to ID, MT, ND, SD, NE</a:t>
            </a:r>
          </a:p>
          <a:p>
            <a:pPr>
              <a:spcAft>
                <a:spcPts val="0"/>
              </a:spcAft>
            </a:pPr>
            <a:endParaRPr lang="en-US" sz="2000" dirty="0">
              <a:latin typeface="Public Sans SemiBold" panose="00000700000000000000" pitchFamily="50" charset="0"/>
            </a:endParaRPr>
          </a:p>
          <a:p>
            <a:pPr>
              <a:spcAft>
                <a:spcPts val="0"/>
              </a:spcAft>
            </a:pPr>
            <a:r>
              <a:rPr lang="en-US" sz="2000" dirty="0">
                <a:latin typeface="Public Sans SemiBold" panose="00000700000000000000" pitchFamily="50" charset="0"/>
              </a:rPr>
              <a:t>Troy Blandford</a:t>
            </a:r>
          </a:p>
          <a:p>
            <a:pPr>
              <a:spcAft>
                <a:spcPts val="0"/>
              </a:spcAft>
            </a:pPr>
            <a:r>
              <a:rPr lang="en-US" sz="2000" dirty="0"/>
              <a:t>Montana State Library</a:t>
            </a:r>
          </a:p>
          <a:p>
            <a:pPr>
              <a:spcAft>
                <a:spcPts val="0"/>
              </a:spcAft>
            </a:pPr>
            <a:r>
              <a:rPr lang="en-US" sz="2000" dirty="0"/>
              <a:t>tblandford@mt.gov</a:t>
            </a:r>
          </a:p>
          <a:p>
            <a:pPr>
              <a:spcAft>
                <a:spcPts val="0"/>
              </a:spcAft>
            </a:pPr>
            <a:r>
              <a:rPr lang="en-US" sz="2000" dirty="0">
                <a:solidFill>
                  <a:schemeClr val="accent2">
                    <a:lumMod val="60000"/>
                    <a:lumOff val="40000"/>
                  </a:schemeClr>
                </a:solidFill>
              </a:rPr>
              <a:t>GIS Analyst &amp; Water Information Lead</a:t>
            </a:r>
          </a:p>
          <a:p>
            <a:pPr>
              <a:spcAft>
                <a:spcPts val="0"/>
              </a:spcAft>
            </a:pPr>
            <a:endParaRPr lang="en-US" sz="1600" dirty="0"/>
          </a:p>
        </p:txBody>
      </p:sp>
      <p:sp>
        <p:nvSpPr>
          <p:cNvPr id="5" name="TextBox 4">
            <a:extLst>
              <a:ext uri="{FF2B5EF4-FFF2-40B4-BE49-F238E27FC236}">
                <a16:creationId xmlns:a16="http://schemas.microsoft.com/office/drawing/2014/main" id="{9B2DAC2F-CF7A-7291-E794-530D19D2EF64}"/>
              </a:ext>
            </a:extLst>
          </p:cNvPr>
          <p:cNvSpPr txBox="1"/>
          <p:nvPr/>
        </p:nvSpPr>
        <p:spPr>
          <a:xfrm>
            <a:off x="4611651" y="5424008"/>
            <a:ext cx="2968698" cy="461665"/>
          </a:xfrm>
          <a:prstGeom prst="rect">
            <a:avLst/>
          </a:prstGeom>
          <a:noFill/>
        </p:spPr>
        <p:txBody>
          <a:bodyPr wrap="square">
            <a:spAutoFit/>
          </a:bodyPr>
          <a:lstStyle/>
          <a:p>
            <a:pPr algn="ctr">
              <a:spcAft>
                <a:spcPts val="0"/>
              </a:spcAft>
            </a:pPr>
            <a:r>
              <a:rPr lang="en-US" sz="2400" dirty="0"/>
              <a:t>August 21, 2025</a:t>
            </a:r>
          </a:p>
        </p:txBody>
      </p:sp>
      <p:pic>
        <p:nvPicPr>
          <p:cNvPr id="9" name="Picture 8" descr="Text&#10;&#10;Description automatically generated">
            <a:extLst>
              <a:ext uri="{FF2B5EF4-FFF2-40B4-BE49-F238E27FC236}">
                <a16:creationId xmlns:a16="http://schemas.microsoft.com/office/drawing/2014/main" id="{CF4677BD-40EB-A274-D522-7CA1BD7AB9A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04813" y="170751"/>
            <a:ext cx="2858034" cy="824432"/>
          </a:xfrm>
          <a:prstGeom prst="rect">
            <a:avLst/>
          </a:prstGeom>
        </p:spPr>
      </p:pic>
    </p:spTree>
    <p:extLst>
      <p:ext uri="{BB962C8B-B14F-4D97-AF65-F5344CB8AC3E}">
        <p14:creationId xmlns:p14="http://schemas.microsoft.com/office/powerpoint/2010/main" val="18141430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B734CF6-3B83-81D7-6C8B-4525144A8A92}"/>
              </a:ext>
            </a:extLst>
          </p:cNvPr>
          <p:cNvSpPr>
            <a:spLocks noGrp="1"/>
          </p:cNvSpPr>
          <p:nvPr>
            <p:ph type="title"/>
          </p:nvPr>
        </p:nvSpPr>
        <p:spPr/>
        <p:txBody>
          <a:bodyPr/>
          <a:lstStyle/>
          <a:p>
            <a:r>
              <a:rPr lang="en-US" dirty="0"/>
              <a:t>NHD &amp; EDH comparison - Montana</a:t>
            </a:r>
          </a:p>
        </p:txBody>
      </p:sp>
      <p:pic>
        <p:nvPicPr>
          <p:cNvPr id="7" name="Content Placeholder 6" descr="Map&#10;&#10;AI-generated content may be incorrect.">
            <a:extLst>
              <a:ext uri="{FF2B5EF4-FFF2-40B4-BE49-F238E27FC236}">
                <a16:creationId xmlns:a16="http://schemas.microsoft.com/office/drawing/2014/main" id="{CE1E66C2-ADA7-18DB-F192-D4D34091E4BB}"/>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240280" y="1101661"/>
            <a:ext cx="6967667" cy="5116259"/>
          </a:xfrm>
        </p:spPr>
      </p:pic>
      <p:sp>
        <p:nvSpPr>
          <p:cNvPr id="8" name="TextBox 7">
            <a:extLst>
              <a:ext uri="{FF2B5EF4-FFF2-40B4-BE49-F238E27FC236}">
                <a16:creationId xmlns:a16="http://schemas.microsoft.com/office/drawing/2014/main" id="{B31A3612-AA1A-57E7-779C-B497E4477583}"/>
              </a:ext>
            </a:extLst>
          </p:cNvPr>
          <p:cNvSpPr txBox="1"/>
          <p:nvPr/>
        </p:nvSpPr>
        <p:spPr>
          <a:xfrm>
            <a:off x="9418320" y="4226560"/>
            <a:ext cx="2336800" cy="1477328"/>
          </a:xfrm>
          <a:prstGeom prst="rect">
            <a:avLst/>
          </a:prstGeom>
          <a:noFill/>
        </p:spPr>
        <p:txBody>
          <a:bodyPr wrap="square" rtlCol="0">
            <a:spAutoFit/>
          </a:bodyPr>
          <a:lstStyle/>
          <a:p>
            <a:r>
              <a:rPr lang="en-US" dirty="0"/>
              <a:t>Swamp Creek in the Lower </a:t>
            </a:r>
            <a:r>
              <a:rPr lang="en-US" dirty="0" err="1"/>
              <a:t>Noxon</a:t>
            </a:r>
            <a:r>
              <a:rPr lang="en-US" dirty="0"/>
              <a:t> Reservoir HU-10, Sanders County, MT</a:t>
            </a:r>
          </a:p>
          <a:p>
            <a:endParaRPr lang="en-US" dirty="0"/>
          </a:p>
        </p:txBody>
      </p:sp>
    </p:spTree>
    <p:extLst>
      <p:ext uri="{BB962C8B-B14F-4D97-AF65-F5344CB8AC3E}">
        <p14:creationId xmlns:p14="http://schemas.microsoft.com/office/powerpoint/2010/main" val="2398149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5792ED8-7897-C402-DC59-AF2DEED91737}"/>
              </a:ext>
            </a:extLst>
          </p:cNvPr>
          <p:cNvSpPr>
            <a:spLocks noGrp="1"/>
          </p:cNvSpPr>
          <p:nvPr>
            <p:ph type="title"/>
          </p:nvPr>
        </p:nvSpPr>
        <p:spPr/>
        <p:txBody>
          <a:bodyPr/>
          <a:lstStyle/>
          <a:p>
            <a:r>
              <a:rPr lang="en-US"/>
              <a:t>3DHP benefits for Montana</a:t>
            </a:r>
          </a:p>
        </p:txBody>
      </p:sp>
      <p:sp>
        <p:nvSpPr>
          <p:cNvPr id="3" name="Text Placeholder 2">
            <a:extLst>
              <a:ext uri="{FF2B5EF4-FFF2-40B4-BE49-F238E27FC236}">
                <a16:creationId xmlns:a16="http://schemas.microsoft.com/office/drawing/2014/main" id="{325B1CC2-BAE3-442F-74BB-DC50CDF1F0E7}"/>
              </a:ext>
            </a:extLst>
          </p:cNvPr>
          <p:cNvSpPr>
            <a:spLocks noGrp="1"/>
          </p:cNvSpPr>
          <p:nvPr>
            <p:ph idx="1"/>
          </p:nvPr>
        </p:nvSpPr>
        <p:spPr>
          <a:xfrm>
            <a:off x="838200" y="1414607"/>
            <a:ext cx="10515600" cy="4791424"/>
          </a:xfrm>
        </p:spPr>
        <p:txBody>
          <a:bodyPr vert="horz" lIns="91440" tIns="45720" rIns="91440" bIns="45720" rtlCol="0" anchor="t">
            <a:normAutofit fontScale="85000" lnSpcReduction="20000"/>
          </a:bodyPr>
          <a:lstStyle/>
          <a:p>
            <a:pPr indent="-274320">
              <a:spcAft>
                <a:spcPts val="1800"/>
              </a:spcAft>
            </a:pPr>
            <a:r>
              <a:rPr lang="en-US" sz="2800" b="1">
                <a:latin typeface="Aptos"/>
              </a:rPr>
              <a:t>Aligns with 3DEP</a:t>
            </a:r>
            <a:r>
              <a:rPr lang="en-US" sz="2800">
                <a:latin typeface="Aptos"/>
              </a:rPr>
              <a:t> </a:t>
            </a:r>
            <a:r>
              <a:rPr lang="en-US" sz="2800" b="1">
                <a:latin typeface="Aptos"/>
              </a:rPr>
              <a:t>lidar </a:t>
            </a:r>
            <a:r>
              <a:rPr lang="en-US" sz="2800">
                <a:latin typeface="Aptos"/>
              </a:rPr>
              <a:t>&amp; </a:t>
            </a:r>
            <a:r>
              <a:rPr lang="en-US" sz="2800" b="1">
                <a:latin typeface="Aptos"/>
              </a:rPr>
              <a:t>integrates with future 3DHP</a:t>
            </a:r>
          </a:p>
          <a:p>
            <a:pPr lvl="1" indent="-274320">
              <a:spcAft>
                <a:spcPts val="1800"/>
              </a:spcAft>
            </a:pPr>
            <a:r>
              <a:rPr lang="en-US" sz="2400"/>
              <a:t>Most MT lidar is less than 5 years old; the time is now</a:t>
            </a:r>
          </a:p>
          <a:p>
            <a:pPr indent="-274320">
              <a:spcAft>
                <a:spcPts val="600"/>
              </a:spcAft>
            </a:pPr>
            <a:r>
              <a:rPr lang="en-US" sz="2800" b="1">
                <a:latin typeface="Aptos"/>
              </a:rPr>
              <a:t>Montana state standard:</a:t>
            </a:r>
            <a:r>
              <a:rPr lang="en-US" sz="2800">
                <a:latin typeface="Aptos"/>
              </a:rPr>
              <a:t> “one Montana hydrography dataset”</a:t>
            </a:r>
          </a:p>
          <a:p>
            <a:pPr lvl="1" indent="-274320">
              <a:spcAft>
                <a:spcPts val="1800"/>
              </a:spcAft>
            </a:pPr>
            <a:r>
              <a:rPr lang="en-US">
                <a:latin typeface="Aptos"/>
              </a:rPr>
              <a:t>Detailed, standardized hydrography &amp; catchments</a:t>
            </a:r>
          </a:p>
          <a:p>
            <a:pPr indent="-274320">
              <a:spcAft>
                <a:spcPts val="1800"/>
              </a:spcAft>
            </a:pPr>
            <a:r>
              <a:rPr lang="en-US" sz="2800">
                <a:latin typeface="Aptos"/>
              </a:rPr>
              <a:t>Existing high-res hydrography will </a:t>
            </a:r>
            <a:r>
              <a:rPr lang="en-US" sz="2800" b="1">
                <a:latin typeface="Aptos"/>
              </a:rPr>
              <a:t>validate 3DHP</a:t>
            </a:r>
          </a:p>
          <a:p>
            <a:pPr indent="-274320">
              <a:spcAft>
                <a:spcPts val="600"/>
              </a:spcAft>
            </a:pPr>
            <a:r>
              <a:rPr lang="en-US" sz="2800" i="1">
                <a:latin typeface="Aptos"/>
              </a:rPr>
              <a:t>Maintenance</a:t>
            </a:r>
            <a:r>
              <a:rPr lang="en-US" sz="2800">
                <a:latin typeface="Aptos"/>
              </a:rPr>
              <a:t>, </a:t>
            </a:r>
            <a:r>
              <a:rPr lang="en-US" sz="2800" i="1">
                <a:latin typeface="Aptos"/>
              </a:rPr>
              <a:t>coordination</a:t>
            </a:r>
            <a:r>
              <a:rPr lang="en-US" sz="2800">
                <a:latin typeface="Aptos"/>
              </a:rPr>
              <a:t>, </a:t>
            </a:r>
            <a:r>
              <a:rPr lang="en-US" sz="2800" i="1">
                <a:latin typeface="Aptos"/>
              </a:rPr>
              <a:t>metadata</a:t>
            </a:r>
            <a:r>
              <a:rPr lang="en-US" sz="2800">
                <a:latin typeface="Aptos"/>
              </a:rPr>
              <a:t>, </a:t>
            </a:r>
            <a:r>
              <a:rPr lang="en-US" sz="2800" i="1">
                <a:latin typeface="Aptos"/>
              </a:rPr>
              <a:t>attribution</a:t>
            </a:r>
            <a:r>
              <a:rPr lang="en-US" sz="2800">
                <a:latin typeface="Aptos"/>
              </a:rPr>
              <a:t>, </a:t>
            </a:r>
            <a:r>
              <a:rPr lang="en-US" sz="2800" i="1">
                <a:latin typeface="Aptos"/>
              </a:rPr>
              <a:t>dissemination</a:t>
            </a:r>
            <a:r>
              <a:rPr lang="en-US" sz="2800">
                <a:latin typeface="Aptos"/>
              </a:rPr>
              <a:t>, and </a:t>
            </a:r>
            <a:r>
              <a:rPr lang="en-US" sz="2800" i="1">
                <a:latin typeface="Aptos"/>
              </a:rPr>
              <a:t>training</a:t>
            </a:r>
            <a:r>
              <a:rPr lang="en-US" sz="2800">
                <a:latin typeface="Aptos"/>
              </a:rPr>
              <a:t> </a:t>
            </a:r>
            <a:r>
              <a:rPr lang="en-US" sz="2800" i="1">
                <a:latin typeface="Aptos"/>
              </a:rPr>
              <a:t>&amp; outreach </a:t>
            </a:r>
            <a:r>
              <a:rPr lang="en-US" sz="2800">
                <a:latin typeface="Aptos"/>
              </a:rPr>
              <a:t>will be supported at the </a:t>
            </a:r>
            <a:r>
              <a:rPr lang="en-US" sz="2800" b="1">
                <a:latin typeface="Aptos"/>
              </a:rPr>
              <a:t>state level by MSL;</a:t>
            </a:r>
            <a:r>
              <a:rPr lang="en-US" sz="2800">
                <a:latin typeface="Aptos"/>
              </a:rPr>
              <a:t> at the </a:t>
            </a:r>
            <a:r>
              <a:rPr lang="en-US" sz="2800" b="1">
                <a:latin typeface="Aptos"/>
              </a:rPr>
              <a:t>federal level by USGS</a:t>
            </a:r>
          </a:p>
          <a:p>
            <a:pPr lvl="1" indent="-274320">
              <a:spcAft>
                <a:spcPts val="1800"/>
              </a:spcAft>
            </a:pPr>
            <a:r>
              <a:rPr lang="en-US" sz="2400">
                <a:latin typeface="Aptos"/>
              </a:rPr>
              <a:t>Available through The National Map and the Montana State Library as a </a:t>
            </a:r>
            <a:r>
              <a:rPr lang="en-US" sz="2400" b="1">
                <a:latin typeface="Aptos"/>
              </a:rPr>
              <a:t>web service</a:t>
            </a:r>
            <a:r>
              <a:rPr lang="en-US" sz="2400">
                <a:latin typeface="Aptos"/>
              </a:rPr>
              <a:t>, </a:t>
            </a:r>
            <a:r>
              <a:rPr lang="en-US" sz="2400" b="1">
                <a:latin typeface="Aptos"/>
              </a:rPr>
              <a:t>downloadable data</a:t>
            </a:r>
            <a:r>
              <a:rPr lang="en-US" sz="2400">
                <a:latin typeface="Aptos"/>
              </a:rPr>
              <a:t>, and </a:t>
            </a:r>
            <a:r>
              <a:rPr lang="en-US" sz="2400" b="1">
                <a:latin typeface="Aptos"/>
              </a:rPr>
              <a:t>web map(s)</a:t>
            </a:r>
          </a:p>
        </p:txBody>
      </p:sp>
    </p:spTree>
    <p:extLst>
      <p:ext uri="{BB962C8B-B14F-4D97-AF65-F5344CB8AC3E}">
        <p14:creationId xmlns:p14="http://schemas.microsoft.com/office/powerpoint/2010/main" val="2554696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D9A270-DBE0-E24A-5A6F-0555BB7B89C9}"/>
            </a:ext>
          </a:extLst>
        </p:cNvPr>
        <p:cNvGrpSpPr/>
        <p:nvPr/>
      </p:nvGrpSpPr>
      <p:grpSpPr>
        <a:xfrm>
          <a:off x="0" y="0"/>
          <a:ext cx="0" cy="0"/>
          <a:chOff x="0" y="0"/>
          <a:chExt cx="0" cy="0"/>
        </a:xfrm>
      </p:grpSpPr>
      <p:pic>
        <p:nvPicPr>
          <p:cNvPr id="6" name="Picture 5" descr="Map&#10;&#10;AI-generated content may be incorrect.">
            <a:extLst>
              <a:ext uri="{FF2B5EF4-FFF2-40B4-BE49-F238E27FC236}">
                <a16:creationId xmlns:a16="http://schemas.microsoft.com/office/drawing/2014/main" id="{15E8A720-8A6F-3BB7-F44B-7B38907BB3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1647" y="0"/>
            <a:ext cx="10488706" cy="6858000"/>
          </a:xfrm>
          <a:prstGeom prst="rect">
            <a:avLst/>
          </a:prstGeom>
        </p:spPr>
      </p:pic>
    </p:spTree>
    <p:extLst>
      <p:ext uri="{BB962C8B-B14F-4D97-AF65-F5344CB8AC3E}">
        <p14:creationId xmlns:p14="http://schemas.microsoft.com/office/powerpoint/2010/main" val="13620922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CAF818A-5AEA-6377-1C30-38BB62272D9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650771" y="164932"/>
            <a:ext cx="8890457" cy="6528135"/>
          </a:xfrm>
          <a:prstGeom prst="rect">
            <a:avLst/>
          </a:prstGeom>
        </p:spPr>
      </p:pic>
    </p:spTree>
    <p:extLst>
      <p:ext uri="{BB962C8B-B14F-4D97-AF65-F5344CB8AC3E}">
        <p14:creationId xmlns:p14="http://schemas.microsoft.com/office/powerpoint/2010/main" val="11779451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4593C93-413F-1E7F-645D-73905F750E2C}"/>
              </a:ext>
            </a:extLst>
          </p:cNvPr>
          <p:cNvSpPr>
            <a:spLocks noGrp="1"/>
          </p:cNvSpPr>
          <p:nvPr>
            <p:ph type="body" sz="quarter" idx="10"/>
          </p:nvPr>
        </p:nvSpPr>
        <p:spPr/>
        <p:txBody>
          <a:bodyPr/>
          <a:lstStyle/>
          <a:p>
            <a:r>
              <a:rPr lang="en-US" dirty="0"/>
              <a:t>3D Hydrography Program </a:t>
            </a:r>
          </a:p>
          <a:p>
            <a:r>
              <a:rPr lang="en-US" dirty="0"/>
              <a:t>overview</a:t>
            </a:r>
          </a:p>
        </p:txBody>
      </p:sp>
    </p:spTree>
    <p:extLst>
      <p:ext uri="{BB962C8B-B14F-4D97-AF65-F5344CB8AC3E}">
        <p14:creationId xmlns:p14="http://schemas.microsoft.com/office/powerpoint/2010/main" val="26954812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BF04622F-502B-487B-951E-626DB9177C82}"/>
              </a:ext>
            </a:extLst>
          </p:cNvPr>
          <p:cNvGrpSpPr>
            <a:grpSpLocks noChangeAspect="1"/>
          </p:cNvGrpSpPr>
          <p:nvPr/>
        </p:nvGrpSpPr>
        <p:grpSpPr>
          <a:xfrm>
            <a:off x="5539186" y="1620292"/>
            <a:ext cx="5912360" cy="4557822"/>
            <a:chOff x="5119200" y="1129553"/>
            <a:chExt cx="6865348" cy="5292480"/>
          </a:xfrm>
        </p:grpSpPr>
        <p:grpSp>
          <p:nvGrpSpPr>
            <p:cNvPr id="3" name="Group 2">
              <a:extLst>
                <a:ext uri="{FF2B5EF4-FFF2-40B4-BE49-F238E27FC236}">
                  <a16:creationId xmlns:a16="http://schemas.microsoft.com/office/drawing/2014/main" id="{F47C217D-C75C-4D0E-32AF-B64792297F38}"/>
                </a:ext>
              </a:extLst>
            </p:cNvPr>
            <p:cNvGrpSpPr/>
            <p:nvPr/>
          </p:nvGrpSpPr>
          <p:grpSpPr>
            <a:xfrm>
              <a:off x="7651844" y="1129553"/>
              <a:ext cx="4332704" cy="5292480"/>
              <a:chOff x="7593100" y="1056508"/>
              <a:chExt cx="4332704" cy="5292480"/>
            </a:xfrm>
          </p:grpSpPr>
          <p:pic>
            <p:nvPicPr>
              <p:cNvPr id="12" name="Picture 11" descr="Map&#10;&#10;Description automatically generated">
                <a:extLst>
                  <a:ext uri="{FF2B5EF4-FFF2-40B4-BE49-F238E27FC236}">
                    <a16:creationId xmlns:a16="http://schemas.microsoft.com/office/drawing/2014/main" id="{DB1B23B8-BD96-4233-A2E7-1368A704334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93100" y="1056508"/>
                <a:ext cx="4332704" cy="5292480"/>
              </a:xfrm>
              <a:prstGeom prst="rect">
                <a:avLst/>
              </a:prstGeom>
              <a:ln>
                <a:noFill/>
              </a:ln>
              <a:effectLst>
                <a:outerShdw blurRad="292100" dist="139700" dir="2700000" algn="tl" rotWithShape="0">
                  <a:srgbClr val="333333">
                    <a:alpha val="65000"/>
                  </a:srgbClr>
                </a:outerShdw>
              </a:effectLst>
            </p:spPr>
          </p:pic>
          <p:sp>
            <p:nvSpPr>
              <p:cNvPr id="13" name="Rectangle 12">
                <a:extLst>
                  <a:ext uri="{FF2B5EF4-FFF2-40B4-BE49-F238E27FC236}">
                    <a16:creationId xmlns:a16="http://schemas.microsoft.com/office/drawing/2014/main" id="{1D2A5B61-7D67-4568-AB9A-94124B317805}"/>
                  </a:ext>
                </a:extLst>
              </p:cNvPr>
              <p:cNvSpPr/>
              <p:nvPr/>
            </p:nvSpPr>
            <p:spPr>
              <a:xfrm>
                <a:off x="8988626" y="2368800"/>
                <a:ext cx="1751091" cy="10080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TextBox 14">
              <a:extLst>
                <a:ext uri="{FF2B5EF4-FFF2-40B4-BE49-F238E27FC236}">
                  <a16:creationId xmlns:a16="http://schemas.microsoft.com/office/drawing/2014/main" id="{1C186F77-9E19-4E5B-B3F0-F6D558B9E389}"/>
                </a:ext>
              </a:extLst>
            </p:cNvPr>
            <p:cNvSpPr txBox="1"/>
            <p:nvPr/>
          </p:nvSpPr>
          <p:spPr>
            <a:xfrm>
              <a:off x="7149230" y="1724412"/>
              <a:ext cx="729343"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buNone/>
              </a:pPr>
              <a:r>
                <a:rPr lang="en-US" sz="1000" i="1">
                  <a:solidFill>
                    <a:schemeClr val="bg1"/>
                  </a:solidFill>
                  <a:latin typeface="Arial"/>
                  <a:cs typeface="Arial"/>
                </a:rPr>
                <a:t>1966</a:t>
              </a:r>
              <a:endParaRPr lang="en-US" i="1">
                <a:solidFill>
                  <a:schemeClr val="bg1"/>
                </a:solidFill>
              </a:endParaRPr>
            </a:p>
          </p:txBody>
        </p:sp>
        <p:sp>
          <p:nvSpPr>
            <p:cNvPr id="16" name="TextBox 15">
              <a:extLst>
                <a:ext uri="{FF2B5EF4-FFF2-40B4-BE49-F238E27FC236}">
                  <a16:creationId xmlns:a16="http://schemas.microsoft.com/office/drawing/2014/main" id="{3098C016-9EC9-4F35-96C1-600B0401E021}"/>
                </a:ext>
              </a:extLst>
            </p:cNvPr>
            <p:cNvSpPr txBox="1"/>
            <p:nvPr/>
          </p:nvSpPr>
          <p:spPr>
            <a:xfrm>
              <a:off x="5119200" y="3966761"/>
              <a:ext cx="729343"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buNone/>
              </a:pPr>
              <a:r>
                <a:rPr lang="en-US" sz="1000" i="1" dirty="0">
                  <a:solidFill>
                    <a:schemeClr val="bg1"/>
                  </a:solidFill>
                  <a:latin typeface="Arial"/>
                  <a:cs typeface="Arial"/>
                </a:rPr>
                <a:t>2022</a:t>
              </a:r>
              <a:endParaRPr lang="en-US" i="1" dirty="0">
                <a:solidFill>
                  <a:schemeClr val="bg1"/>
                </a:solidFill>
              </a:endParaRPr>
            </a:p>
          </p:txBody>
        </p:sp>
        <p:pic>
          <p:nvPicPr>
            <p:cNvPr id="5" name="Picture 4">
              <a:extLst>
                <a:ext uri="{FF2B5EF4-FFF2-40B4-BE49-F238E27FC236}">
                  <a16:creationId xmlns:a16="http://schemas.microsoft.com/office/drawing/2014/main" id="{C07BCED3-A1BF-F657-AFD5-ECDDBD487548}"/>
                </a:ext>
              </a:extLst>
            </p:cNvPr>
            <p:cNvPicPr>
              <a:picLocks noChangeAspect="1"/>
            </p:cNvPicPr>
            <p:nvPr/>
          </p:nvPicPr>
          <p:blipFill>
            <a:blip r:embed="rId4"/>
            <a:stretch>
              <a:fillRect/>
            </a:stretch>
          </p:blipFill>
          <p:spPr>
            <a:xfrm>
              <a:off x="5177944" y="1940362"/>
              <a:ext cx="3559537" cy="1965960"/>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0578E199-A30F-4BC3-8EF8-BD94A97027A8}"/>
                </a:ext>
              </a:extLst>
            </p:cNvPr>
            <p:cNvPicPr>
              <a:picLocks noChangeAspect="1"/>
            </p:cNvPicPr>
            <p:nvPr/>
          </p:nvPicPr>
          <p:blipFill>
            <a:blip r:embed="rId5"/>
            <a:stretch>
              <a:fillRect/>
            </a:stretch>
          </p:blipFill>
          <p:spPr>
            <a:xfrm>
              <a:off x="5177944" y="4180911"/>
              <a:ext cx="3581763" cy="1961530"/>
            </a:xfrm>
            <a:prstGeom prst="rect">
              <a:avLst/>
            </a:prstGeom>
            <a:ln>
              <a:noFill/>
            </a:ln>
            <a:effectLst>
              <a:outerShdw blurRad="292100" dist="139700" dir="2700000" algn="tl" rotWithShape="0">
                <a:srgbClr val="333333">
                  <a:alpha val="65000"/>
                </a:srgbClr>
              </a:outerShdw>
            </a:effectLst>
          </p:spPr>
        </p:pic>
      </p:grpSp>
      <p:sp>
        <p:nvSpPr>
          <p:cNvPr id="2" name="Title 1">
            <a:extLst>
              <a:ext uri="{FF2B5EF4-FFF2-40B4-BE49-F238E27FC236}">
                <a16:creationId xmlns:a16="http://schemas.microsoft.com/office/drawing/2014/main" id="{03EE48F2-5DC0-4DB5-B949-BAC71CA509BA}"/>
              </a:ext>
            </a:extLst>
          </p:cNvPr>
          <p:cNvSpPr>
            <a:spLocks noGrp="1"/>
          </p:cNvSpPr>
          <p:nvPr>
            <p:ph type="title"/>
          </p:nvPr>
        </p:nvSpPr>
        <p:spPr/>
        <p:txBody>
          <a:bodyPr>
            <a:normAutofit/>
          </a:bodyPr>
          <a:lstStyle/>
          <a:p>
            <a:pPr algn="l"/>
            <a:r>
              <a:rPr lang="en-US" sz="4400" dirty="0"/>
              <a:t>A new era for surface water mapping</a:t>
            </a:r>
          </a:p>
        </p:txBody>
      </p:sp>
      <p:sp>
        <p:nvSpPr>
          <p:cNvPr id="9" name="Content Placeholder 8">
            <a:extLst>
              <a:ext uri="{FF2B5EF4-FFF2-40B4-BE49-F238E27FC236}">
                <a16:creationId xmlns:a16="http://schemas.microsoft.com/office/drawing/2014/main" id="{76A9E8B8-16AC-1A27-EF43-C6DDA791C075}"/>
              </a:ext>
            </a:extLst>
          </p:cNvPr>
          <p:cNvSpPr>
            <a:spLocks noGrp="1"/>
          </p:cNvSpPr>
          <p:nvPr>
            <p:ph idx="1"/>
          </p:nvPr>
        </p:nvSpPr>
        <p:spPr>
          <a:xfrm>
            <a:off x="838200" y="1497734"/>
            <a:ext cx="4331590" cy="4351338"/>
          </a:xfrm>
        </p:spPr>
        <p:txBody>
          <a:bodyPr>
            <a:normAutofit/>
          </a:bodyPr>
          <a:lstStyle/>
          <a:p>
            <a:pPr marL="45720" indent="0">
              <a:buNone/>
            </a:pPr>
            <a:r>
              <a:rPr kumimoji="0" lang="en-US" sz="3200" u="none" strike="noStrike" kern="1200" cap="none" spc="0" normalizeH="0" baseline="0" noProof="0" dirty="0">
                <a:ln>
                  <a:noFill/>
                </a:ln>
                <a:solidFill>
                  <a:schemeClr val="tx1"/>
                </a:solidFill>
                <a:effectLst/>
                <a:uLnTx/>
                <a:uFillTx/>
                <a:latin typeface="+mn-lt"/>
                <a:ea typeface="Calibri" panose="020F0502020204030204" pitchFamily="34" charset="0"/>
                <a:cs typeface="+mn-cs"/>
              </a:rPr>
              <a:t>3DHP is the first </a:t>
            </a:r>
            <a:r>
              <a:rPr kumimoji="0" lang="en-US" sz="3200" u="none" strike="noStrike" kern="1200" cap="none" spc="0" normalizeH="0" baseline="0" noProof="0" dirty="0">
                <a:ln>
                  <a:noFill/>
                </a:ln>
                <a:solidFill>
                  <a:schemeClr val="accent3"/>
                </a:solidFill>
                <a:effectLst/>
                <a:uLnTx/>
                <a:uFillTx/>
                <a:latin typeface="+mn-lt"/>
                <a:ea typeface="Calibri" panose="020F0502020204030204" pitchFamily="34" charset="0"/>
                <a:cs typeface="+mn-cs"/>
              </a:rPr>
              <a:t>complete remapping </a:t>
            </a:r>
            <a:r>
              <a:rPr kumimoji="0" lang="en-US" sz="3200" u="none" strike="noStrike" kern="1200" cap="none" spc="0" normalizeH="0" baseline="0" noProof="0" dirty="0">
                <a:ln>
                  <a:noFill/>
                </a:ln>
                <a:solidFill>
                  <a:schemeClr val="tx1"/>
                </a:solidFill>
                <a:effectLst/>
                <a:uLnTx/>
                <a:uFillTx/>
                <a:latin typeface="+mn-lt"/>
                <a:ea typeface="Calibri" panose="020F0502020204030204" pitchFamily="34" charset="0"/>
                <a:cs typeface="+mn-cs"/>
              </a:rPr>
              <a:t>of the Nation’s hydrography since the original USGS 24K topographic mapping program 1947–1992</a:t>
            </a:r>
          </a:p>
          <a:p>
            <a:pPr marL="45720" indent="0">
              <a:buNone/>
            </a:pPr>
            <a:endParaRPr lang="en-US" dirty="0"/>
          </a:p>
        </p:txBody>
      </p:sp>
    </p:spTree>
    <p:extLst>
      <p:ext uri="{BB962C8B-B14F-4D97-AF65-F5344CB8AC3E}">
        <p14:creationId xmlns:p14="http://schemas.microsoft.com/office/powerpoint/2010/main" val="2513558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2" name="Title 1">
            <a:extLst>
              <a:ext uri="{FF2B5EF4-FFF2-40B4-BE49-F238E27FC236}">
                <a16:creationId xmlns:a16="http://schemas.microsoft.com/office/drawing/2014/main" id="{9293B995-3FAD-5A29-3FB7-AA14E13F0032}"/>
              </a:ext>
            </a:extLst>
          </p:cNvPr>
          <p:cNvSpPr>
            <a:spLocks noGrp="1"/>
          </p:cNvSpPr>
          <p:nvPr>
            <p:ph type="title"/>
          </p:nvPr>
        </p:nvSpPr>
        <p:spPr/>
        <p:txBody>
          <a:bodyPr>
            <a:normAutofit/>
          </a:bodyPr>
          <a:lstStyle/>
          <a:p>
            <a:pPr algn="l"/>
            <a:r>
              <a:rPr lang="en-US" sz="4400" dirty="0"/>
              <a:t>Program goals</a:t>
            </a:r>
          </a:p>
        </p:txBody>
      </p:sp>
      <p:sp>
        <p:nvSpPr>
          <p:cNvPr id="7" name="Content Placeholder 6">
            <a:extLst>
              <a:ext uri="{FF2B5EF4-FFF2-40B4-BE49-F238E27FC236}">
                <a16:creationId xmlns:a16="http://schemas.microsoft.com/office/drawing/2014/main" id="{B35F1C27-ED3F-C7DF-7077-6DBCB934FB39}"/>
              </a:ext>
            </a:extLst>
          </p:cNvPr>
          <p:cNvSpPr>
            <a:spLocks noGrp="1"/>
          </p:cNvSpPr>
          <p:nvPr>
            <p:ph idx="1"/>
          </p:nvPr>
        </p:nvSpPr>
        <p:spPr>
          <a:xfrm>
            <a:off x="838201" y="1497733"/>
            <a:ext cx="7011009" cy="4581197"/>
          </a:xfrm>
        </p:spPr>
        <p:txBody>
          <a:bodyPr>
            <a:normAutofit/>
          </a:bodyPr>
          <a:lstStyle/>
          <a:p>
            <a:r>
              <a:rPr lang="en-US" sz="2800" dirty="0"/>
              <a:t>Replace older &amp; inconsistent data</a:t>
            </a:r>
          </a:p>
          <a:p>
            <a:r>
              <a:rPr lang="en-US" sz="2800" dirty="0"/>
              <a:t>Meet higher accuracy standards</a:t>
            </a:r>
          </a:p>
          <a:p>
            <a:r>
              <a:rPr lang="en-US" sz="2800" dirty="0"/>
              <a:t>Align vertically, horizontally, and temporally with 3DEP</a:t>
            </a:r>
          </a:p>
          <a:p>
            <a:r>
              <a:rPr lang="en-US" sz="2800" dirty="0"/>
              <a:t>Increase data density</a:t>
            </a:r>
          </a:p>
          <a:p>
            <a:r>
              <a:rPr lang="en-US" sz="2800" dirty="0"/>
              <a:t>Create and follow best practices &amp; data governance</a:t>
            </a:r>
          </a:p>
        </p:txBody>
      </p:sp>
      <p:pic>
        <p:nvPicPr>
          <p:cNvPr id="3" name="Picture 2">
            <a:extLst>
              <a:ext uri="{FF2B5EF4-FFF2-40B4-BE49-F238E27FC236}">
                <a16:creationId xmlns:a16="http://schemas.microsoft.com/office/drawing/2014/main" id="{0D140D12-1063-497E-A36D-3268FCCE8526}"/>
              </a:ext>
            </a:extLst>
          </p:cNvPr>
          <p:cNvPicPr>
            <a:picLocks noChangeAspect="1"/>
          </p:cNvPicPr>
          <p:nvPr/>
        </p:nvPicPr>
        <p:blipFill rotWithShape="1">
          <a:blip r:embed="rId3"/>
          <a:srcRect l="2265" t="3080"/>
          <a:stretch/>
        </p:blipFill>
        <p:spPr>
          <a:xfrm>
            <a:off x="7771395" y="779070"/>
            <a:ext cx="4202975" cy="4771937"/>
          </a:xfrm>
          <a:prstGeom prst="rect">
            <a:avLst/>
          </a:prstGeom>
          <a:effectLst>
            <a:outerShdw blurRad="50800" dist="38100" dir="2700000" algn="tl" rotWithShape="0">
              <a:prstClr val="black">
                <a:alpha val="40000"/>
              </a:prstClr>
            </a:outerShdw>
          </a:effectLst>
        </p:spPr>
      </p:pic>
      <p:sp>
        <p:nvSpPr>
          <p:cNvPr id="11" name="Text Placeholder 4">
            <a:extLst>
              <a:ext uri="{FF2B5EF4-FFF2-40B4-BE49-F238E27FC236}">
                <a16:creationId xmlns:a16="http://schemas.microsoft.com/office/drawing/2014/main" id="{1437D03E-2419-4F90-8EE4-08B3C2DB112D}"/>
              </a:ext>
            </a:extLst>
          </p:cNvPr>
          <p:cNvSpPr txBox="1">
            <a:spLocks/>
          </p:cNvSpPr>
          <p:nvPr/>
        </p:nvSpPr>
        <p:spPr>
          <a:xfrm>
            <a:off x="692864" y="1047082"/>
            <a:ext cx="11458969" cy="468482"/>
          </a:xfrm>
        </p:spPr>
        <p:txBody>
          <a:bodyPr lIns="91440" tIns="45720" rIns="91440" bIns="4572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1" indent="0" algn="l" defTabSz="914400" rtl="0" eaLnBrk="1" fontAlgn="base" latinLnBrk="0" hangingPunct="1">
              <a:lnSpc>
                <a:spcPct val="100000"/>
              </a:lnSpc>
              <a:spcBef>
                <a:spcPts val="1200"/>
              </a:spcBef>
              <a:spcAft>
                <a:spcPts val="0"/>
              </a:spcAft>
              <a:buClr>
                <a:srgbClr val="006F4B"/>
              </a:buClr>
              <a:buSzPct val="75000"/>
              <a:buFont typeface="Arial"/>
              <a:buNone/>
              <a:tabLst/>
              <a:defRPr/>
            </a:pPr>
            <a:endParaRPr kumimoji="0" lang="en-US" sz="2400" b="0" i="0" u="none" strike="noStrike" kern="1200" cap="none" spc="0" normalizeH="0" baseline="0" noProof="0" dirty="0">
              <a:ln>
                <a:noFill/>
              </a:ln>
              <a:solidFill>
                <a:srgbClr val="595959"/>
              </a:solidFill>
              <a:effectLst/>
              <a:uLnTx/>
              <a:uFillTx/>
              <a:latin typeface="Arial"/>
              <a:ea typeface="Arial"/>
              <a:cs typeface="Arial"/>
              <a:sym typeface="Arial"/>
            </a:endParaRPr>
          </a:p>
        </p:txBody>
      </p:sp>
      <p:sp>
        <p:nvSpPr>
          <p:cNvPr id="12" name="Title 1">
            <a:extLst>
              <a:ext uri="{FF2B5EF4-FFF2-40B4-BE49-F238E27FC236}">
                <a16:creationId xmlns:a16="http://schemas.microsoft.com/office/drawing/2014/main" id="{F9F80DB4-3632-4AB1-88E5-80CCB8BFED85}"/>
              </a:ext>
            </a:extLst>
          </p:cNvPr>
          <p:cNvSpPr txBox="1">
            <a:spLocks/>
          </p:cNvSpPr>
          <p:nvPr/>
        </p:nvSpPr>
        <p:spPr>
          <a:xfrm>
            <a:off x="686783" y="464266"/>
            <a:ext cx="7250586" cy="995082"/>
          </a:xfrm>
          <a:prstGeom prst="rect">
            <a:avLst/>
          </a:prstGeom>
        </p:spPr>
        <p:txBody>
          <a:bodyPr lIns="91440" tIns="45720" rIns="91440" bIns="45720" anchor="t"/>
          <a:lstStyle>
            <a:lvl1pPr algn="l" defTabSz="914400" rtl="0" eaLnBrk="1" latinLnBrk="0" hangingPunct="1">
              <a:spcBef>
                <a:spcPct val="0"/>
              </a:spcBef>
              <a:buNone/>
              <a:defRPr sz="3600" b="0" kern="1200">
                <a:solidFill>
                  <a:srgbClr val="006F4B"/>
                </a:solidFill>
                <a:latin typeface="+mj-lt"/>
                <a:ea typeface="+mj-ea"/>
                <a:cs typeface="+mj-cs"/>
              </a:defRPr>
            </a:lvl1pPr>
          </a:lstStyle>
          <a:p>
            <a:pPr fontAlgn="auto">
              <a:spcAft>
                <a:spcPts val="0"/>
              </a:spcAft>
              <a:buClrTx/>
              <a:buSzTx/>
              <a:defRPr/>
            </a:pPr>
            <a:endParaRPr kumimoji="0" lang="en-US" sz="3600" b="0" i="0" u="none" strike="noStrike" kern="1200" cap="none" spc="0" normalizeH="0" baseline="0" noProof="0" dirty="0">
              <a:ln>
                <a:noFill/>
              </a:ln>
              <a:solidFill>
                <a:srgbClr val="006F4B"/>
              </a:solidFill>
              <a:effectLst/>
              <a:uLnTx/>
              <a:uFillTx/>
              <a:latin typeface="Arial"/>
              <a:ea typeface="+mj-ea"/>
              <a:cs typeface="+mj-cs"/>
            </a:endParaRPr>
          </a:p>
        </p:txBody>
      </p:sp>
    </p:spTree>
    <p:extLst>
      <p:ext uri="{BB962C8B-B14F-4D97-AF65-F5344CB8AC3E}">
        <p14:creationId xmlns:p14="http://schemas.microsoft.com/office/powerpoint/2010/main" val="2704514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AA0892-13AC-68D5-D853-DDE24ED174B4}"/>
              </a:ext>
            </a:extLst>
          </p:cNvPr>
          <p:cNvSpPr>
            <a:spLocks noGrp="1"/>
          </p:cNvSpPr>
          <p:nvPr>
            <p:ph type="title"/>
          </p:nvPr>
        </p:nvSpPr>
        <p:spPr/>
        <p:txBody>
          <a:bodyPr>
            <a:normAutofit/>
          </a:bodyPr>
          <a:lstStyle/>
          <a:p>
            <a:r>
              <a:rPr lang="en-US" sz="4400" dirty="0"/>
              <a:t>Going beyond NHD</a:t>
            </a:r>
          </a:p>
        </p:txBody>
      </p:sp>
      <p:sp>
        <p:nvSpPr>
          <p:cNvPr id="3" name="Content Placeholder 2">
            <a:extLst>
              <a:ext uri="{FF2B5EF4-FFF2-40B4-BE49-F238E27FC236}">
                <a16:creationId xmlns:a16="http://schemas.microsoft.com/office/drawing/2014/main" id="{D8974280-D817-1532-B3D0-6A97F2486837}"/>
              </a:ext>
            </a:extLst>
          </p:cNvPr>
          <p:cNvSpPr>
            <a:spLocks noGrp="1"/>
          </p:cNvSpPr>
          <p:nvPr>
            <p:ph idx="1"/>
          </p:nvPr>
        </p:nvSpPr>
        <p:spPr>
          <a:xfrm>
            <a:off x="838200" y="1497734"/>
            <a:ext cx="6992679" cy="4351338"/>
          </a:xfrm>
        </p:spPr>
        <p:txBody>
          <a:bodyPr>
            <a:normAutofit/>
          </a:bodyPr>
          <a:lstStyle/>
          <a:p>
            <a:r>
              <a:rPr lang="en-US" sz="2800" dirty="0"/>
              <a:t>Specifically breaching features are included in 3DHP, and </a:t>
            </a:r>
            <a:r>
              <a:rPr lang="en-US" sz="2800" b="1" dirty="0"/>
              <a:t>yes that means culverts</a:t>
            </a:r>
          </a:p>
          <a:p>
            <a:r>
              <a:rPr lang="en-US" sz="2800" dirty="0"/>
              <a:t>More canals &amp; ditches will be included</a:t>
            </a:r>
          </a:p>
          <a:p>
            <a:r>
              <a:rPr lang="en-US" sz="2800" dirty="0"/>
              <a:t>x, y, and z alignment with elevation</a:t>
            </a:r>
          </a:p>
        </p:txBody>
      </p:sp>
      <p:grpSp>
        <p:nvGrpSpPr>
          <p:cNvPr id="5" name="Group 4">
            <a:extLst>
              <a:ext uri="{FF2B5EF4-FFF2-40B4-BE49-F238E27FC236}">
                <a16:creationId xmlns:a16="http://schemas.microsoft.com/office/drawing/2014/main" id="{16588976-5F4B-F589-0B10-6C6712113486}"/>
              </a:ext>
            </a:extLst>
          </p:cNvPr>
          <p:cNvGrpSpPr>
            <a:grpSpLocks noChangeAspect="1"/>
          </p:cNvGrpSpPr>
          <p:nvPr/>
        </p:nvGrpSpPr>
        <p:grpSpPr>
          <a:xfrm>
            <a:off x="7735122" y="1427825"/>
            <a:ext cx="4114667" cy="4265276"/>
            <a:chOff x="6193441" y="1792964"/>
            <a:chExt cx="4858847" cy="5036696"/>
          </a:xfrm>
          <a:effectLst>
            <a:outerShdw blurRad="50800" dist="38100" dir="2700000" algn="tl" rotWithShape="0">
              <a:prstClr val="black">
                <a:alpha val="40000"/>
              </a:prstClr>
            </a:outerShdw>
          </a:effectLst>
        </p:grpSpPr>
        <p:pic>
          <p:nvPicPr>
            <p:cNvPr id="6" name="Picture 5">
              <a:extLst>
                <a:ext uri="{FF2B5EF4-FFF2-40B4-BE49-F238E27FC236}">
                  <a16:creationId xmlns:a16="http://schemas.microsoft.com/office/drawing/2014/main" id="{405E7C9F-3975-CED6-51EF-5C7524245A42}"/>
                </a:ext>
              </a:extLst>
            </p:cNvPr>
            <p:cNvPicPr>
              <a:picLocks noChangeAspect="1"/>
            </p:cNvPicPr>
            <p:nvPr/>
          </p:nvPicPr>
          <p:blipFill>
            <a:blip r:embed="rId3"/>
            <a:stretch>
              <a:fillRect/>
            </a:stretch>
          </p:blipFill>
          <p:spPr>
            <a:xfrm>
              <a:off x="6193441" y="1792964"/>
              <a:ext cx="4858847" cy="5036696"/>
            </a:xfrm>
            <a:prstGeom prst="rect">
              <a:avLst/>
            </a:prstGeom>
            <a:effectLst>
              <a:outerShdw blurRad="50800" dist="38100" dir="2700000" algn="tl" rotWithShape="0">
                <a:prstClr val="black">
                  <a:alpha val="40000"/>
                </a:prstClr>
              </a:outerShdw>
            </a:effectLst>
          </p:spPr>
        </p:pic>
        <p:sp>
          <p:nvSpPr>
            <p:cNvPr id="7" name="TextBox 6">
              <a:extLst>
                <a:ext uri="{FF2B5EF4-FFF2-40B4-BE49-F238E27FC236}">
                  <a16:creationId xmlns:a16="http://schemas.microsoft.com/office/drawing/2014/main" id="{1898AF29-BE8B-6130-4C38-A5AC0E141B67}"/>
                </a:ext>
              </a:extLst>
            </p:cNvPr>
            <p:cNvSpPr txBox="1"/>
            <p:nvPr/>
          </p:nvSpPr>
          <p:spPr>
            <a:xfrm>
              <a:off x="6238468" y="3228945"/>
              <a:ext cx="2300053" cy="400110"/>
            </a:xfrm>
            <a:prstGeom prst="rect">
              <a:avLst/>
            </a:prstGeom>
            <a:noFill/>
          </p:spPr>
          <p:txBody>
            <a:bodyPr wrap="none" rtlCol="0">
              <a:spAutoFit/>
            </a:bodyPr>
            <a:lstStyle/>
            <a:p>
              <a:pPr>
                <a:buNone/>
              </a:pPr>
              <a:r>
                <a:rPr lang="en-US" sz="2000" dirty="0"/>
                <a:t>Breaching features</a:t>
              </a:r>
            </a:p>
          </p:txBody>
        </p:sp>
        <p:sp>
          <p:nvSpPr>
            <p:cNvPr id="8" name="TextBox 7">
              <a:extLst>
                <a:ext uri="{FF2B5EF4-FFF2-40B4-BE49-F238E27FC236}">
                  <a16:creationId xmlns:a16="http://schemas.microsoft.com/office/drawing/2014/main" id="{0448A2F7-903A-F988-DAFE-982775054377}"/>
                </a:ext>
              </a:extLst>
            </p:cNvPr>
            <p:cNvSpPr txBox="1"/>
            <p:nvPr/>
          </p:nvSpPr>
          <p:spPr>
            <a:xfrm>
              <a:off x="8339904" y="1960414"/>
              <a:ext cx="1404872" cy="769441"/>
            </a:xfrm>
            <a:prstGeom prst="rect">
              <a:avLst/>
            </a:prstGeom>
            <a:noFill/>
          </p:spPr>
          <p:txBody>
            <a:bodyPr wrap="none" rtlCol="0">
              <a:spAutoFit/>
            </a:bodyPr>
            <a:lstStyle/>
            <a:p>
              <a:pPr>
                <a:buNone/>
              </a:pPr>
              <a:r>
                <a:rPr lang="en-US" sz="2000" dirty="0"/>
                <a:t>Horizontal </a:t>
              </a:r>
            </a:p>
            <a:p>
              <a:pPr>
                <a:buNone/>
              </a:pPr>
              <a:r>
                <a:rPr lang="en-US" sz="2000" dirty="0"/>
                <a:t>Alignment</a:t>
              </a:r>
            </a:p>
          </p:txBody>
        </p:sp>
        <p:cxnSp>
          <p:nvCxnSpPr>
            <p:cNvPr id="9" name="Straight Arrow Connector 8">
              <a:extLst>
                <a:ext uri="{FF2B5EF4-FFF2-40B4-BE49-F238E27FC236}">
                  <a16:creationId xmlns:a16="http://schemas.microsoft.com/office/drawing/2014/main" id="{54BA1169-B875-53A2-0876-FD2600AE0052}"/>
                </a:ext>
              </a:extLst>
            </p:cNvPr>
            <p:cNvCxnSpPr/>
            <p:nvPr/>
          </p:nvCxnSpPr>
          <p:spPr>
            <a:xfrm flipH="1">
              <a:off x="6650182" y="3629055"/>
              <a:ext cx="145473" cy="516918"/>
            </a:xfrm>
            <a:prstGeom prst="straightConnector1">
              <a:avLst/>
            </a:prstGeom>
            <a:ln w="28575">
              <a:solidFill>
                <a:schemeClr val="accent3"/>
              </a:solidFill>
              <a:tailEnd type="triangle"/>
            </a:ln>
          </p:spPr>
          <p:style>
            <a:lnRef idx="2">
              <a:schemeClr val="accent1"/>
            </a:lnRef>
            <a:fillRef idx="0">
              <a:schemeClr val="accent1"/>
            </a:fillRef>
            <a:effectRef idx="1">
              <a:schemeClr val="accent1"/>
            </a:effectRef>
            <a:fontRef idx="minor">
              <a:schemeClr val="tx1"/>
            </a:fontRef>
          </p:style>
        </p:cxnSp>
        <p:cxnSp>
          <p:nvCxnSpPr>
            <p:cNvPr id="10" name="Straight Arrow Connector 9">
              <a:extLst>
                <a:ext uri="{FF2B5EF4-FFF2-40B4-BE49-F238E27FC236}">
                  <a16:creationId xmlns:a16="http://schemas.microsoft.com/office/drawing/2014/main" id="{F2C2705E-C74E-5ADF-837E-27A704EEEF9A}"/>
                </a:ext>
              </a:extLst>
            </p:cNvPr>
            <p:cNvCxnSpPr>
              <a:cxnSpLocks/>
            </p:cNvCxnSpPr>
            <p:nvPr/>
          </p:nvCxnSpPr>
          <p:spPr>
            <a:xfrm>
              <a:off x="7284585" y="3751118"/>
              <a:ext cx="0" cy="472934"/>
            </a:xfrm>
            <a:prstGeom prst="straightConnector1">
              <a:avLst/>
            </a:prstGeom>
            <a:ln w="28575">
              <a:solidFill>
                <a:schemeClr val="accent3"/>
              </a:solidFill>
              <a:tailEnd type="triangle"/>
            </a:ln>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DAC22915-A804-E348-2B86-BC972C5D8D70}"/>
                </a:ext>
              </a:extLst>
            </p:cNvPr>
            <p:cNvSpPr txBox="1"/>
            <p:nvPr/>
          </p:nvSpPr>
          <p:spPr>
            <a:xfrm>
              <a:off x="7284585" y="5830991"/>
              <a:ext cx="3038268" cy="769441"/>
            </a:xfrm>
            <a:prstGeom prst="rect">
              <a:avLst/>
            </a:prstGeom>
            <a:noFill/>
          </p:spPr>
          <p:txBody>
            <a:bodyPr wrap="none" rtlCol="0">
              <a:spAutoFit/>
            </a:bodyPr>
            <a:lstStyle/>
            <a:p>
              <a:pPr>
                <a:buNone/>
              </a:pPr>
              <a:r>
                <a:rPr lang="en-US" sz="2000" dirty="0"/>
                <a:t>Z-values on every vertex </a:t>
              </a:r>
            </a:p>
            <a:p>
              <a:pPr>
                <a:buNone/>
              </a:pPr>
              <a:r>
                <a:rPr lang="en-US" sz="2000" dirty="0"/>
                <a:t>that matches the DEM</a:t>
              </a:r>
            </a:p>
          </p:txBody>
        </p:sp>
      </p:grpSp>
    </p:spTree>
    <p:extLst>
      <p:ext uri="{BB962C8B-B14F-4D97-AF65-F5344CB8AC3E}">
        <p14:creationId xmlns:p14="http://schemas.microsoft.com/office/powerpoint/2010/main" val="446442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table&#10;&#10;Description automatically generated">
            <a:extLst>
              <a:ext uri="{FF2B5EF4-FFF2-40B4-BE49-F238E27FC236}">
                <a16:creationId xmlns:a16="http://schemas.microsoft.com/office/drawing/2014/main" id="{D9CF8A1B-9D0C-4E4A-A703-2D46E1A80D7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7493" y="1241417"/>
            <a:ext cx="5156039" cy="3866760"/>
          </a:xfrm>
          <a:prstGeom prst="rect">
            <a:avLst/>
          </a:prstGeom>
          <a:ln>
            <a:solidFill>
              <a:schemeClr val="tx1"/>
            </a:solidFill>
          </a:ln>
          <a:effectLst>
            <a:outerShdw blurRad="50800" dist="38100" dir="2700000" algn="tl" rotWithShape="0">
              <a:prstClr val="black">
                <a:alpha val="40000"/>
              </a:prstClr>
            </a:outerShdw>
          </a:effectLst>
        </p:spPr>
      </p:pic>
      <p:pic>
        <p:nvPicPr>
          <p:cNvPr id="3" name="Picture 2">
            <a:extLst>
              <a:ext uri="{FF2B5EF4-FFF2-40B4-BE49-F238E27FC236}">
                <a16:creationId xmlns:a16="http://schemas.microsoft.com/office/drawing/2014/main" id="{BD7476C9-4872-431A-99F2-3C36BCE0350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478253" y="1796495"/>
            <a:ext cx="4498124" cy="4099556"/>
          </a:xfrm>
          <a:prstGeom prst="rect">
            <a:avLst/>
          </a:prstGeom>
          <a:ln>
            <a:solidFill>
              <a:schemeClr val="tx1"/>
            </a:solidFill>
          </a:ln>
          <a:effectLst>
            <a:outerShdw blurRad="50800" dist="38100" dir="2700000" algn="tl" rotWithShape="0">
              <a:prstClr val="black">
                <a:alpha val="40000"/>
              </a:prstClr>
            </a:outerShdw>
          </a:effectLst>
        </p:spPr>
      </p:pic>
      <p:pic>
        <p:nvPicPr>
          <p:cNvPr id="4" name="Picture 3">
            <a:extLst>
              <a:ext uri="{FF2B5EF4-FFF2-40B4-BE49-F238E27FC236}">
                <a16:creationId xmlns:a16="http://schemas.microsoft.com/office/drawing/2014/main" id="{B7D60694-4E62-4255-91D9-1DF991991C7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989480" y="3174797"/>
            <a:ext cx="4972752" cy="3479477"/>
          </a:xfrm>
          <a:prstGeom prst="rect">
            <a:avLst/>
          </a:prstGeom>
          <a:ln>
            <a:solidFill>
              <a:schemeClr val="tx1"/>
            </a:solidFill>
          </a:ln>
          <a:effectLst>
            <a:outerShdw blurRad="50800" dist="38100" dir="2700000" algn="tl" rotWithShape="0">
              <a:prstClr val="black">
                <a:alpha val="40000"/>
              </a:prstClr>
            </a:outerShdw>
          </a:effectLst>
        </p:spPr>
      </p:pic>
      <p:sp>
        <p:nvSpPr>
          <p:cNvPr id="5" name="TextBox 4">
            <a:extLst>
              <a:ext uri="{FF2B5EF4-FFF2-40B4-BE49-F238E27FC236}">
                <a16:creationId xmlns:a16="http://schemas.microsoft.com/office/drawing/2014/main" id="{5D05C143-C4F1-4442-A0D4-A85247A9C4A7}"/>
              </a:ext>
            </a:extLst>
          </p:cNvPr>
          <p:cNvSpPr txBox="1"/>
          <p:nvPr/>
        </p:nvSpPr>
        <p:spPr>
          <a:xfrm>
            <a:off x="9136115" y="289679"/>
            <a:ext cx="2938392" cy="3200876"/>
          </a:xfrm>
          <a:prstGeom prst="rect">
            <a:avLst/>
          </a:prstGeom>
          <a:solidFill>
            <a:schemeClr val="bg2"/>
          </a:solidFill>
        </p:spPr>
        <p:txBody>
          <a:bodyPr wrap="square" rtlCol="0">
            <a:spAutoFit/>
          </a:bodyPr>
          <a:lstStyle/>
          <a:p>
            <a:pPr algn="l">
              <a:spcAft>
                <a:spcPts val="600"/>
              </a:spcAft>
              <a:buNone/>
            </a:pPr>
            <a:r>
              <a:rPr lang="en-US" sz="1800" b="1" dirty="0"/>
              <a:t>Tools</a:t>
            </a:r>
          </a:p>
          <a:p>
            <a:pPr marL="365760" indent="-182880" algn="l">
              <a:spcAft>
                <a:spcPts val="600"/>
              </a:spcAft>
              <a:buSzPct val="90000"/>
              <a:buFont typeface="Wingdings" panose="05000000000000000000" pitchFamily="2" charset="2"/>
              <a:buChar char="§"/>
            </a:pPr>
            <a:r>
              <a:rPr lang="en-US" sz="1800" dirty="0"/>
              <a:t>NHD Update</a:t>
            </a:r>
          </a:p>
          <a:p>
            <a:pPr marL="365760" indent="-182880" algn="l">
              <a:spcAft>
                <a:spcPts val="600"/>
              </a:spcAft>
              <a:buSzPct val="90000"/>
              <a:buFont typeface="Wingdings" panose="05000000000000000000" pitchFamily="2" charset="2"/>
              <a:buChar char="§"/>
            </a:pPr>
            <a:r>
              <a:rPr lang="en-US" sz="1800" dirty="0"/>
              <a:t>WBD Update</a:t>
            </a:r>
          </a:p>
          <a:p>
            <a:pPr marL="365760" indent="-182880" algn="l">
              <a:spcAft>
                <a:spcPts val="600"/>
              </a:spcAft>
              <a:buSzPct val="90000"/>
              <a:buFont typeface="Wingdings" panose="05000000000000000000" pitchFamily="2" charset="2"/>
              <a:buChar char="§"/>
            </a:pPr>
            <a:r>
              <a:rPr lang="en-US" sz="1800" dirty="0"/>
              <a:t>NHD Utilities (6 tools)</a:t>
            </a:r>
          </a:p>
          <a:p>
            <a:pPr marL="365760" indent="-182880" algn="l">
              <a:spcAft>
                <a:spcPts val="600"/>
              </a:spcAft>
              <a:buSzPct val="90000"/>
              <a:buFont typeface="Wingdings" panose="05000000000000000000" pitchFamily="2" charset="2"/>
              <a:buChar char="§"/>
            </a:pPr>
            <a:r>
              <a:rPr lang="en-US" sz="1800" dirty="0"/>
              <a:t>HEM</a:t>
            </a:r>
          </a:p>
          <a:p>
            <a:pPr marL="365760" indent="-182880" algn="l">
              <a:spcAft>
                <a:spcPts val="600"/>
              </a:spcAft>
              <a:buSzPct val="90000"/>
              <a:buFont typeface="Wingdings" panose="05000000000000000000" pitchFamily="2" charset="2"/>
              <a:buChar char="§"/>
            </a:pPr>
            <a:r>
              <a:rPr lang="en-US" sz="1800" dirty="0"/>
              <a:t>HydroAdd</a:t>
            </a:r>
          </a:p>
          <a:p>
            <a:pPr marL="365760" indent="-182880" algn="l">
              <a:spcAft>
                <a:spcPts val="600"/>
              </a:spcAft>
              <a:buSzPct val="90000"/>
              <a:buFont typeface="Wingdings" panose="05000000000000000000" pitchFamily="2" charset="2"/>
              <a:buChar char="§"/>
            </a:pPr>
            <a:r>
              <a:rPr lang="en-US" sz="1800" dirty="0" err="1"/>
              <a:t>Geoconflation</a:t>
            </a:r>
            <a:endParaRPr lang="en-US" sz="1800" dirty="0"/>
          </a:p>
          <a:p>
            <a:pPr marL="365760" indent="-182880" algn="l">
              <a:spcAft>
                <a:spcPts val="600"/>
              </a:spcAft>
              <a:buSzPct val="90000"/>
              <a:buFont typeface="Wingdings" panose="05000000000000000000" pitchFamily="2" charset="2"/>
              <a:buChar char="§"/>
            </a:pPr>
            <a:r>
              <a:rPr lang="en-US" sz="1800" dirty="0"/>
              <a:t>Generalization</a:t>
            </a:r>
          </a:p>
          <a:p>
            <a:pPr marL="365760" indent="-182880" algn="l">
              <a:spcAft>
                <a:spcPts val="600"/>
              </a:spcAft>
              <a:buSzPct val="90000"/>
              <a:buFont typeface="Wingdings" panose="05000000000000000000" pitchFamily="2" charset="2"/>
              <a:buChar char="§"/>
            </a:pPr>
            <a:r>
              <a:rPr lang="en-US" sz="1800" dirty="0" err="1"/>
              <a:t>NHDPlus</a:t>
            </a:r>
            <a:r>
              <a:rPr lang="en-US" sz="1800" dirty="0"/>
              <a:t> HR Build</a:t>
            </a:r>
          </a:p>
        </p:txBody>
      </p:sp>
      <p:sp>
        <p:nvSpPr>
          <p:cNvPr id="10" name="Title 4">
            <a:extLst>
              <a:ext uri="{FF2B5EF4-FFF2-40B4-BE49-F238E27FC236}">
                <a16:creationId xmlns:a16="http://schemas.microsoft.com/office/drawing/2014/main" id="{D739F01E-DEC8-41CB-15A7-FF4C676B2BB0}"/>
              </a:ext>
            </a:extLst>
          </p:cNvPr>
          <p:cNvSpPr>
            <a:spLocks noGrp="1"/>
          </p:cNvSpPr>
          <p:nvPr>
            <p:ph type="title"/>
          </p:nvPr>
        </p:nvSpPr>
        <p:spPr>
          <a:xfrm>
            <a:off x="838200" y="434109"/>
            <a:ext cx="5101742" cy="895927"/>
          </a:xfrm>
        </p:spPr>
        <p:txBody>
          <a:bodyPr>
            <a:normAutofit/>
          </a:bodyPr>
          <a:lstStyle/>
          <a:p>
            <a:r>
              <a:rPr lang="en-US" sz="4400" dirty="0"/>
              <a:t>Old data model</a:t>
            </a:r>
          </a:p>
        </p:txBody>
      </p:sp>
      <p:sp>
        <p:nvSpPr>
          <p:cNvPr id="7" name="Content Placeholder 6" hidden="1">
            <a:extLst>
              <a:ext uri="{FF2B5EF4-FFF2-40B4-BE49-F238E27FC236}">
                <a16:creationId xmlns:a16="http://schemas.microsoft.com/office/drawing/2014/main" id="{D3EA9D77-3674-69A1-4CD0-37DA870FE8EA}"/>
              </a:ext>
            </a:extLst>
          </p:cNvPr>
          <p:cNvSpPr>
            <a:spLocks noGrp="1"/>
          </p:cNvSpPr>
          <p:nvPr>
            <p:ph idx="1"/>
          </p:nvPr>
        </p:nvSpPr>
        <p:spPr/>
        <p:txBody>
          <a:bodyPr/>
          <a:lstStyle/>
          <a:p>
            <a:endParaRPr lang="en-US" dirty="0"/>
          </a:p>
        </p:txBody>
      </p:sp>
    </p:spTree>
    <p:extLst>
      <p:ext uri="{BB962C8B-B14F-4D97-AF65-F5344CB8AC3E}">
        <p14:creationId xmlns:p14="http://schemas.microsoft.com/office/powerpoint/2010/main" val="2161052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8195D09-71FF-AB8A-CBC8-EE7F8AC28B0C}"/>
              </a:ext>
            </a:extLst>
          </p:cNvPr>
          <p:cNvPicPr>
            <a:picLocks noChangeAspect="1"/>
          </p:cNvPicPr>
          <p:nvPr/>
        </p:nvPicPr>
        <p:blipFill rotWithShape="1">
          <a:blip r:embed="rId3"/>
          <a:srcRect l="20736" t="11118" r="20588" b="5204"/>
          <a:stretch/>
        </p:blipFill>
        <p:spPr>
          <a:xfrm>
            <a:off x="5513942" y="378422"/>
            <a:ext cx="6370076" cy="4920712"/>
          </a:xfrm>
          <a:prstGeom prst="rect">
            <a:avLst/>
          </a:prstGeom>
          <a:ln>
            <a:solidFill>
              <a:schemeClr val="tx1"/>
            </a:solidFill>
          </a:ln>
          <a:effectLst>
            <a:outerShdw blurRad="50800" dist="38100" dir="2700000" algn="tl" rotWithShape="0">
              <a:prstClr val="black">
                <a:alpha val="40000"/>
              </a:prstClr>
            </a:outerShdw>
          </a:effectLst>
        </p:spPr>
      </p:pic>
      <p:sp>
        <p:nvSpPr>
          <p:cNvPr id="3" name="Title 2">
            <a:extLst>
              <a:ext uri="{FF2B5EF4-FFF2-40B4-BE49-F238E27FC236}">
                <a16:creationId xmlns:a16="http://schemas.microsoft.com/office/drawing/2014/main" id="{F6E8981D-8A42-2164-A926-7E110124F32C}"/>
              </a:ext>
            </a:extLst>
          </p:cNvPr>
          <p:cNvSpPr txBox="1">
            <a:spLocks/>
          </p:cNvSpPr>
          <p:nvPr/>
        </p:nvSpPr>
        <p:spPr>
          <a:xfrm>
            <a:off x="517489" y="439271"/>
            <a:ext cx="10075084" cy="995082"/>
          </a:xfrm>
          <a:prstGeom prst="rect">
            <a:avLst/>
          </a:prstGeom>
        </p:spPr>
        <p:txBody>
          <a:bodyPr/>
          <a:lstStyle>
            <a:lvl1pPr algn="l" defTabSz="914400" rtl="0" eaLnBrk="1" latinLnBrk="0" hangingPunct="1">
              <a:spcBef>
                <a:spcPct val="0"/>
              </a:spcBef>
              <a:buNone/>
              <a:defRPr sz="3600" b="0" kern="1200">
                <a:solidFill>
                  <a:srgbClr val="006F4B"/>
                </a:solidFill>
                <a:latin typeface="+mj-lt"/>
                <a:ea typeface="+mj-ea"/>
                <a:cs typeface="+mj-cs"/>
              </a:defRPr>
            </a:lvl1pPr>
          </a:lstStyle>
          <a:p>
            <a:pPr>
              <a:buClrTx/>
              <a:buFontTx/>
            </a:pPr>
            <a:endParaRPr lang="en-US" dirty="0"/>
          </a:p>
        </p:txBody>
      </p:sp>
      <p:sp>
        <p:nvSpPr>
          <p:cNvPr id="5" name="Title 4">
            <a:extLst>
              <a:ext uri="{FF2B5EF4-FFF2-40B4-BE49-F238E27FC236}">
                <a16:creationId xmlns:a16="http://schemas.microsoft.com/office/drawing/2014/main" id="{9A86AE1B-8E95-4A4C-2D00-A3EF0AE8DB9C}"/>
              </a:ext>
            </a:extLst>
          </p:cNvPr>
          <p:cNvSpPr>
            <a:spLocks noGrp="1"/>
          </p:cNvSpPr>
          <p:nvPr>
            <p:ph type="title"/>
          </p:nvPr>
        </p:nvSpPr>
        <p:spPr/>
        <p:txBody>
          <a:bodyPr>
            <a:normAutofit/>
          </a:bodyPr>
          <a:lstStyle/>
          <a:p>
            <a:r>
              <a:rPr lang="en-US" sz="4400" dirty="0"/>
              <a:t>New data model</a:t>
            </a:r>
          </a:p>
        </p:txBody>
      </p:sp>
      <p:sp>
        <p:nvSpPr>
          <p:cNvPr id="6" name="Content Placeholder 5">
            <a:extLst>
              <a:ext uri="{FF2B5EF4-FFF2-40B4-BE49-F238E27FC236}">
                <a16:creationId xmlns:a16="http://schemas.microsoft.com/office/drawing/2014/main" id="{3ED9434E-2AE7-C682-EBD1-06281CAC6E3A}"/>
              </a:ext>
            </a:extLst>
          </p:cNvPr>
          <p:cNvSpPr>
            <a:spLocks noGrp="1"/>
          </p:cNvSpPr>
          <p:nvPr>
            <p:ph idx="1"/>
          </p:nvPr>
        </p:nvSpPr>
        <p:spPr>
          <a:xfrm>
            <a:off x="432416" y="1385723"/>
            <a:ext cx="7203920" cy="4420982"/>
          </a:xfrm>
          <a:solidFill>
            <a:schemeClr val="bg2"/>
          </a:solidFill>
          <a:ln>
            <a:solidFill>
              <a:schemeClr val="tx1"/>
            </a:solidFill>
          </a:ln>
          <a:effectLst/>
        </p:spPr>
        <p:txBody>
          <a:bodyPr>
            <a:normAutofit/>
          </a:bodyPr>
          <a:lstStyle/>
          <a:p>
            <a:r>
              <a:rPr lang="en-US" sz="2600" dirty="0">
                <a:effectLst/>
              </a:rPr>
              <a:t>Radically simplified: </a:t>
            </a:r>
            <a:r>
              <a:rPr lang="en-US" sz="2600" dirty="0" err="1">
                <a:effectLst/>
              </a:rPr>
              <a:t>crosswalked</a:t>
            </a:r>
            <a:r>
              <a:rPr lang="en-US" sz="2600" dirty="0">
                <a:effectLst/>
              </a:rPr>
              <a:t> 107 </a:t>
            </a:r>
            <a:r>
              <a:rPr lang="en-US" sz="2600" dirty="0" err="1">
                <a:effectLst/>
              </a:rPr>
              <a:t>Ftypes</a:t>
            </a:r>
            <a:r>
              <a:rPr lang="en-US" sz="2600" dirty="0">
                <a:effectLst/>
              </a:rPr>
              <a:t> to</a:t>
            </a:r>
          </a:p>
          <a:p>
            <a:pPr lvl="1"/>
            <a:r>
              <a:rPr lang="en-US" sz="2200" dirty="0">
                <a:effectLst/>
              </a:rPr>
              <a:t>7 flowline types (line)</a:t>
            </a:r>
          </a:p>
          <a:p>
            <a:pPr lvl="1"/>
            <a:r>
              <a:rPr lang="en-US" sz="2200" dirty="0">
                <a:effectLst/>
              </a:rPr>
              <a:t>11 </a:t>
            </a:r>
            <a:r>
              <a:rPr lang="en-US" sz="2200" dirty="0" err="1">
                <a:effectLst/>
              </a:rPr>
              <a:t>hydrolocation</a:t>
            </a:r>
            <a:r>
              <a:rPr lang="en-US" sz="2200" dirty="0">
                <a:effectLst/>
              </a:rPr>
              <a:t> types (point)</a:t>
            </a:r>
          </a:p>
          <a:p>
            <a:pPr lvl="1"/>
            <a:r>
              <a:rPr lang="en-US" sz="2200" dirty="0">
                <a:effectLst/>
              </a:rPr>
              <a:t>4 waterbody types (poly)</a:t>
            </a:r>
          </a:p>
          <a:p>
            <a:r>
              <a:rPr lang="en-US" sz="2600" dirty="0">
                <a:effectLst/>
              </a:rPr>
              <a:t>Still includes GNIS ID, </a:t>
            </a:r>
            <a:r>
              <a:rPr lang="en-US" sz="2600" dirty="0" err="1">
                <a:effectLst/>
              </a:rPr>
              <a:t>Reachcode</a:t>
            </a:r>
            <a:r>
              <a:rPr lang="en-US" sz="2600" dirty="0">
                <a:effectLst/>
              </a:rPr>
              <a:t> Start, </a:t>
            </a:r>
            <a:r>
              <a:rPr lang="en-US" sz="2600" dirty="0" err="1">
                <a:effectLst/>
              </a:rPr>
              <a:t>Reachcode</a:t>
            </a:r>
            <a:r>
              <a:rPr lang="en-US" sz="2600" dirty="0">
                <a:effectLst/>
              </a:rPr>
              <a:t> End for reference back to NHD</a:t>
            </a:r>
          </a:p>
          <a:p>
            <a:r>
              <a:rPr lang="en-US" sz="2600" dirty="0">
                <a:effectLst/>
              </a:rPr>
              <a:t>Catchments are foundational &amp; will be used to make nested HUs</a:t>
            </a:r>
          </a:p>
        </p:txBody>
      </p:sp>
    </p:spTree>
    <p:extLst>
      <p:ext uri="{BB962C8B-B14F-4D97-AF65-F5344CB8AC3E}">
        <p14:creationId xmlns:p14="http://schemas.microsoft.com/office/powerpoint/2010/main" val="4003348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7AA4ACE-5B52-BE5A-C18A-480867F8780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49467" y="1684289"/>
            <a:ext cx="7920014" cy="4450555"/>
          </a:xfrm>
          <a:prstGeom prst="rect">
            <a:avLst/>
          </a:prstGeom>
        </p:spPr>
      </p:pic>
      <p:sp>
        <p:nvSpPr>
          <p:cNvPr id="2" name="Title 1">
            <a:extLst>
              <a:ext uri="{FF2B5EF4-FFF2-40B4-BE49-F238E27FC236}">
                <a16:creationId xmlns:a16="http://schemas.microsoft.com/office/drawing/2014/main" id="{3A223D54-0948-7FE7-4A8C-3B2DB0687020}"/>
              </a:ext>
            </a:extLst>
          </p:cNvPr>
          <p:cNvSpPr>
            <a:spLocks noGrp="1"/>
          </p:cNvSpPr>
          <p:nvPr>
            <p:ph type="title"/>
          </p:nvPr>
        </p:nvSpPr>
        <p:spPr>
          <a:xfrm>
            <a:off x="838200" y="218827"/>
            <a:ext cx="10515600" cy="895927"/>
          </a:xfrm>
        </p:spPr>
        <p:txBody>
          <a:bodyPr>
            <a:noAutofit/>
          </a:bodyPr>
          <a:lstStyle/>
          <a:p>
            <a:pPr algn="ctr"/>
            <a:r>
              <a:rPr lang="en-US" sz="3200" dirty="0"/>
              <a:t>Watercourses, hydrography, stream or surface water mapping…call it what you’d like</a:t>
            </a:r>
          </a:p>
        </p:txBody>
      </p:sp>
      <p:sp>
        <p:nvSpPr>
          <p:cNvPr id="3" name="Content Placeholder 2">
            <a:extLst>
              <a:ext uri="{FF2B5EF4-FFF2-40B4-BE49-F238E27FC236}">
                <a16:creationId xmlns:a16="http://schemas.microsoft.com/office/drawing/2014/main" id="{C4496091-B2C4-49BB-DADB-8D31F45949DD}"/>
              </a:ext>
            </a:extLst>
          </p:cNvPr>
          <p:cNvSpPr>
            <a:spLocks noGrp="1"/>
          </p:cNvSpPr>
          <p:nvPr>
            <p:ph idx="4294967295"/>
          </p:nvPr>
        </p:nvSpPr>
        <p:spPr>
          <a:xfrm>
            <a:off x="2077764" y="1166383"/>
            <a:ext cx="8364279" cy="564633"/>
          </a:xfrm>
        </p:spPr>
        <p:txBody>
          <a:bodyPr>
            <a:normAutofit/>
          </a:bodyPr>
          <a:lstStyle/>
          <a:p>
            <a:pPr marL="45720" indent="0" algn="ctr">
              <a:buNone/>
            </a:pPr>
            <a:r>
              <a:rPr lang="en-US" sz="2000" dirty="0">
                <a:solidFill>
                  <a:schemeClr val="accent2"/>
                </a:solidFill>
              </a:rPr>
              <a:t>We’re talking about the “blue” lines and polygons on a map</a:t>
            </a:r>
          </a:p>
        </p:txBody>
      </p:sp>
      <p:sp>
        <p:nvSpPr>
          <p:cNvPr id="7" name="TextBox 4">
            <a:extLst>
              <a:ext uri="{FF2B5EF4-FFF2-40B4-BE49-F238E27FC236}">
                <a16:creationId xmlns:a16="http://schemas.microsoft.com/office/drawing/2014/main" id="{5AED6C03-F598-2849-1483-EDCBB1E466C4}"/>
              </a:ext>
            </a:extLst>
          </p:cNvPr>
          <p:cNvSpPr txBox="1"/>
          <p:nvPr/>
        </p:nvSpPr>
        <p:spPr>
          <a:xfrm>
            <a:off x="9033569" y="2347279"/>
            <a:ext cx="2598449" cy="208897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0000"/>
              </a:lnSpc>
            </a:pPr>
            <a:r>
              <a:rPr lang="en-US" sz="2400" dirty="0">
                <a:solidFill>
                  <a:schemeClr val="accent2"/>
                </a:solidFill>
              </a:rPr>
              <a:t>Mapping Montana’s rivers, streams, canals, lakes and other waterbodies</a:t>
            </a:r>
          </a:p>
        </p:txBody>
      </p:sp>
    </p:spTree>
    <p:extLst>
      <p:ext uri="{BB962C8B-B14F-4D97-AF65-F5344CB8AC3E}">
        <p14:creationId xmlns:p14="http://schemas.microsoft.com/office/powerpoint/2010/main" val="374747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535D9D93-EA63-748D-B691-80DDA4AD2701}"/>
              </a:ext>
            </a:extLst>
          </p:cNvPr>
          <p:cNvPicPr>
            <a:picLocks noChangeAspect="1"/>
          </p:cNvPicPr>
          <p:nvPr/>
        </p:nvPicPr>
        <p:blipFill rotWithShape="1">
          <a:blip r:embed="rId3"/>
          <a:srcRect l="8025" t="11651" r="18728" b="10483"/>
          <a:stretch/>
        </p:blipFill>
        <p:spPr>
          <a:xfrm>
            <a:off x="4615891" y="1131374"/>
            <a:ext cx="7063513" cy="5502218"/>
          </a:xfrm>
          <a:prstGeom prst="rect">
            <a:avLst/>
          </a:prstGeom>
          <a:ln>
            <a:solidFill>
              <a:schemeClr val="tx1"/>
            </a:solidFill>
          </a:ln>
        </p:spPr>
      </p:pic>
      <p:sp>
        <p:nvSpPr>
          <p:cNvPr id="2" name="Title 1">
            <a:extLst>
              <a:ext uri="{FF2B5EF4-FFF2-40B4-BE49-F238E27FC236}">
                <a16:creationId xmlns:a16="http://schemas.microsoft.com/office/drawing/2014/main" id="{75A24E9B-CFAD-4177-0E9C-BF6429FB71DC}"/>
              </a:ext>
            </a:extLst>
          </p:cNvPr>
          <p:cNvSpPr>
            <a:spLocks noGrp="1"/>
          </p:cNvSpPr>
          <p:nvPr>
            <p:ph type="title"/>
          </p:nvPr>
        </p:nvSpPr>
        <p:spPr/>
        <p:txBody>
          <a:bodyPr/>
          <a:lstStyle/>
          <a:p>
            <a:r>
              <a:rPr lang="en-US" dirty="0"/>
              <a:t>New attributes</a:t>
            </a:r>
          </a:p>
        </p:txBody>
      </p:sp>
      <p:sp>
        <p:nvSpPr>
          <p:cNvPr id="3" name="Content Placeholder 2">
            <a:extLst>
              <a:ext uri="{FF2B5EF4-FFF2-40B4-BE49-F238E27FC236}">
                <a16:creationId xmlns:a16="http://schemas.microsoft.com/office/drawing/2014/main" id="{9928B6AC-AECD-A543-5986-05CDACC522F6}"/>
              </a:ext>
            </a:extLst>
          </p:cNvPr>
          <p:cNvSpPr>
            <a:spLocks noGrp="1"/>
          </p:cNvSpPr>
          <p:nvPr>
            <p:ph idx="1"/>
          </p:nvPr>
        </p:nvSpPr>
        <p:spPr>
          <a:xfrm>
            <a:off x="309400" y="1336021"/>
            <a:ext cx="5027115" cy="3722411"/>
          </a:xfrm>
          <a:solidFill>
            <a:schemeClr val="bg2"/>
          </a:solidFill>
        </p:spPr>
        <p:txBody>
          <a:bodyPr vert="horz" lIns="91440" tIns="45720" rIns="91440" bIns="45720" rtlCol="0" anchor="t">
            <a:noAutofit/>
          </a:bodyPr>
          <a:lstStyle/>
          <a:p>
            <a:pPr marL="0" indent="0">
              <a:buNone/>
            </a:pPr>
            <a:r>
              <a:rPr lang="en-US" sz="2400" b="1" dirty="0"/>
              <a:t>id3dhp </a:t>
            </a:r>
            <a:r>
              <a:rPr lang="en-US" sz="2400" dirty="0"/>
              <a:t>identifies an individual segment or flowline</a:t>
            </a:r>
          </a:p>
          <a:p>
            <a:pPr marL="0" indent="0">
              <a:buNone/>
            </a:pPr>
            <a:r>
              <a:rPr lang="en-US" sz="2400" b="1" dirty="0" err="1"/>
              <a:t>mainstemID</a:t>
            </a:r>
            <a:r>
              <a:rPr lang="en-US" sz="2400" b="1" dirty="0"/>
              <a:t> </a:t>
            </a:r>
            <a:r>
              <a:rPr lang="en-US" sz="2400" dirty="0"/>
              <a:t>identifies entire river</a:t>
            </a:r>
          </a:p>
          <a:p>
            <a:r>
              <a:rPr lang="en-US" sz="2400" dirty="0"/>
              <a:t>entire length from headwater to confluence or outlet</a:t>
            </a:r>
          </a:p>
          <a:p>
            <a:r>
              <a:rPr lang="en-US" sz="2400" dirty="0"/>
              <a:t>Connects to the Internet of Water/</a:t>
            </a:r>
            <a:r>
              <a:rPr lang="en-US" sz="2400" dirty="0" err="1"/>
              <a:t>Geoconnex</a:t>
            </a:r>
            <a:endParaRPr lang="en-US" sz="2400" dirty="0"/>
          </a:p>
        </p:txBody>
      </p:sp>
      <p:cxnSp>
        <p:nvCxnSpPr>
          <p:cNvPr id="17" name="Straight Arrow Connector 16">
            <a:extLst>
              <a:ext uri="{FF2B5EF4-FFF2-40B4-BE49-F238E27FC236}">
                <a16:creationId xmlns:a16="http://schemas.microsoft.com/office/drawing/2014/main" id="{F69B90DA-B867-A73D-CBA5-E6AA2A08E53E}"/>
              </a:ext>
            </a:extLst>
          </p:cNvPr>
          <p:cNvCxnSpPr>
            <a:cxnSpLocks/>
          </p:cNvCxnSpPr>
          <p:nvPr/>
        </p:nvCxnSpPr>
        <p:spPr>
          <a:xfrm>
            <a:off x="4685767" y="1750584"/>
            <a:ext cx="1590675" cy="853627"/>
          </a:xfrm>
          <a:prstGeom prst="straightConnector1">
            <a:avLst/>
          </a:prstGeom>
          <a:ln w="76200">
            <a:solidFill>
              <a:schemeClr val="accent3"/>
            </a:solidFill>
            <a:tailEnd type="triangle"/>
          </a:ln>
        </p:spPr>
        <p:style>
          <a:lnRef idx="2">
            <a:schemeClr val="accent1"/>
          </a:lnRef>
          <a:fillRef idx="0">
            <a:schemeClr val="accent1"/>
          </a:fillRef>
          <a:effectRef idx="1">
            <a:schemeClr val="accent1"/>
          </a:effectRef>
          <a:fontRef idx="minor">
            <a:schemeClr val="tx1"/>
          </a:fontRef>
        </p:style>
      </p:cxnSp>
      <p:pic>
        <p:nvPicPr>
          <p:cNvPr id="18" name="Picture 17">
            <a:extLst>
              <a:ext uri="{FF2B5EF4-FFF2-40B4-BE49-F238E27FC236}">
                <a16:creationId xmlns:a16="http://schemas.microsoft.com/office/drawing/2014/main" id="{B9F81D47-2031-A4BF-3F43-0E74DB778DBD}"/>
              </a:ext>
            </a:extLst>
          </p:cNvPr>
          <p:cNvPicPr>
            <a:picLocks noChangeAspect="1"/>
          </p:cNvPicPr>
          <p:nvPr/>
        </p:nvPicPr>
        <p:blipFill>
          <a:blip r:embed="rId4"/>
          <a:stretch>
            <a:fillRect/>
          </a:stretch>
        </p:blipFill>
        <p:spPr>
          <a:xfrm>
            <a:off x="7383615" y="4042121"/>
            <a:ext cx="4637971" cy="2727030"/>
          </a:xfrm>
          <a:prstGeom prst="rect">
            <a:avLst/>
          </a:prstGeom>
          <a:noFill/>
          <a:ln>
            <a:solidFill>
              <a:schemeClr val="tx1"/>
            </a:solidFill>
          </a:ln>
          <a:effectLst>
            <a:outerShdw blurRad="50800" dist="38100" algn="l" rotWithShape="0">
              <a:prstClr val="black">
                <a:alpha val="40000"/>
              </a:prstClr>
            </a:outerShdw>
          </a:effectLst>
        </p:spPr>
      </p:pic>
      <p:cxnSp>
        <p:nvCxnSpPr>
          <p:cNvPr id="15" name="Straight Arrow Connector 14">
            <a:extLst>
              <a:ext uri="{FF2B5EF4-FFF2-40B4-BE49-F238E27FC236}">
                <a16:creationId xmlns:a16="http://schemas.microsoft.com/office/drawing/2014/main" id="{8CE7DA84-B04C-360F-94F2-3D2F915A9D25}"/>
              </a:ext>
            </a:extLst>
          </p:cNvPr>
          <p:cNvCxnSpPr>
            <a:cxnSpLocks/>
          </p:cNvCxnSpPr>
          <p:nvPr/>
        </p:nvCxnSpPr>
        <p:spPr>
          <a:xfrm>
            <a:off x="5157216" y="2706624"/>
            <a:ext cx="1141172" cy="297520"/>
          </a:xfrm>
          <a:prstGeom prst="straightConnector1">
            <a:avLst/>
          </a:prstGeom>
          <a:ln w="76200">
            <a:solidFill>
              <a:schemeClr val="accent3"/>
            </a:solidFill>
            <a:tailEnd type="triangle"/>
          </a:ln>
        </p:spPr>
        <p:style>
          <a:lnRef idx="2">
            <a:schemeClr val="accent1"/>
          </a:lnRef>
          <a:fillRef idx="0">
            <a:schemeClr val="accent1"/>
          </a:fillRef>
          <a:effectRef idx="1">
            <a:schemeClr val="accent1"/>
          </a:effectRef>
          <a:fontRef idx="minor">
            <a:schemeClr val="tx1"/>
          </a:fontRef>
        </p:style>
      </p:cxnSp>
      <p:cxnSp>
        <p:nvCxnSpPr>
          <p:cNvPr id="32" name="Straight Arrow Connector 31">
            <a:extLst>
              <a:ext uri="{FF2B5EF4-FFF2-40B4-BE49-F238E27FC236}">
                <a16:creationId xmlns:a16="http://schemas.microsoft.com/office/drawing/2014/main" id="{7082063E-6384-5143-A833-99E0F303B5D3}"/>
              </a:ext>
            </a:extLst>
          </p:cNvPr>
          <p:cNvCxnSpPr>
            <a:cxnSpLocks/>
          </p:cNvCxnSpPr>
          <p:nvPr/>
        </p:nvCxnSpPr>
        <p:spPr>
          <a:xfrm>
            <a:off x="7771790" y="3024501"/>
            <a:ext cx="585172" cy="1101272"/>
          </a:xfrm>
          <a:prstGeom prst="straightConnector1">
            <a:avLst/>
          </a:prstGeom>
          <a:ln w="76200">
            <a:solidFill>
              <a:schemeClr val="accent3"/>
            </a:solidFill>
            <a:tailEnd type="triangle"/>
          </a:ln>
        </p:spPr>
        <p:style>
          <a:lnRef idx="2">
            <a:schemeClr val="accent1"/>
          </a:lnRef>
          <a:fillRef idx="0">
            <a:schemeClr val="accent1"/>
          </a:fillRef>
          <a:effectRef idx="1">
            <a:schemeClr val="accent1"/>
          </a:effectRef>
          <a:fontRef idx="minor">
            <a:schemeClr val="tx1"/>
          </a:fontRef>
        </p:style>
      </p:cxnSp>
      <p:sp>
        <p:nvSpPr>
          <p:cNvPr id="41" name="TextBox 40">
            <a:extLst>
              <a:ext uri="{FF2B5EF4-FFF2-40B4-BE49-F238E27FC236}">
                <a16:creationId xmlns:a16="http://schemas.microsoft.com/office/drawing/2014/main" id="{AAAEBA8F-7BFC-9768-920F-2EC93095C675}"/>
              </a:ext>
            </a:extLst>
          </p:cNvPr>
          <p:cNvSpPr txBox="1"/>
          <p:nvPr/>
        </p:nvSpPr>
        <p:spPr>
          <a:xfrm>
            <a:off x="8356962" y="143525"/>
            <a:ext cx="3729925" cy="338554"/>
          </a:xfrm>
          <a:prstGeom prst="rect">
            <a:avLst/>
          </a:prstGeom>
          <a:noFill/>
        </p:spPr>
        <p:txBody>
          <a:bodyPr wrap="square">
            <a:spAutoFit/>
          </a:bodyPr>
          <a:lstStyle/>
          <a:p>
            <a:pPr>
              <a:buNone/>
            </a:pPr>
            <a:r>
              <a:rPr lang="en-US" sz="1600" b="1" i="0" dirty="0">
                <a:solidFill>
                  <a:srgbClr val="444444"/>
                </a:solidFill>
                <a:effectLst/>
              </a:rPr>
              <a:t>usgs.gov/3DHP/</a:t>
            </a:r>
            <a:r>
              <a:rPr lang="en-US" sz="1600" b="1" i="0" dirty="0" err="1">
                <a:solidFill>
                  <a:srgbClr val="444444"/>
                </a:solidFill>
                <a:effectLst/>
              </a:rPr>
              <a:t>HydroProductSpecs</a:t>
            </a:r>
            <a:endParaRPr lang="en-US" sz="1600" b="1" dirty="0"/>
          </a:p>
        </p:txBody>
      </p:sp>
    </p:spTree>
    <p:extLst>
      <p:ext uri="{BB962C8B-B14F-4D97-AF65-F5344CB8AC3E}">
        <p14:creationId xmlns:p14="http://schemas.microsoft.com/office/powerpoint/2010/main" val="27882138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nternet of Water">
            <a:extLst>
              <a:ext uri="{FF2B5EF4-FFF2-40B4-BE49-F238E27FC236}">
                <a16:creationId xmlns:a16="http://schemas.microsoft.com/office/drawing/2014/main" id="{10B5B200-C846-42BD-82FC-BCB201DA67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31460" y="5254169"/>
            <a:ext cx="2643617" cy="961315"/>
          </a:xfrm>
          <a:prstGeom prst="rect">
            <a:avLst/>
          </a:prstGeom>
          <a:noFill/>
          <a:effectLst>
            <a:outerShdw blurRad="50800" dist="38100" dir="2700000" algn="tl" rotWithShape="0">
              <a:schemeClr val="bg1">
                <a:alpha val="40000"/>
              </a:schemeClr>
            </a:outerShdw>
          </a:effectLst>
          <a:extLst>
            <a:ext uri="{909E8E84-426E-40DD-AFC4-6F175D3DCCD1}">
              <a14:hiddenFill xmlns:a14="http://schemas.microsoft.com/office/drawing/2010/main">
                <a:solidFill>
                  <a:srgbClr val="FFFFFF"/>
                </a:solidFill>
              </a14:hiddenFill>
            </a:ext>
          </a:extLst>
        </p:spPr>
      </p:pic>
      <p:pic>
        <p:nvPicPr>
          <p:cNvPr id="5" name="Picture 2">
            <a:extLst>
              <a:ext uri="{FF2B5EF4-FFF2-40B4-BE49-F238E27FC236}">
                <a16:creationId xmlns:a16="http://schemas.microsoft.com/office/drawing/2014/main" id="{7809F1E5-DCBF-4EEA-90C9-61D0AC986C6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30320" y="1441608"/>
            <a:ext cx="5245898" cy="350050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6" name="Title 5">
            <a:extLst>
              <a:ext uri="{FF2B5EF4-FFF2-40B4-BE49-F238E27FC236}">
                <a16:creationId xmlns:a16="http://schemas.microsoft.com/office/drawing/2014/main" id="{25CB5E05-8C43-34B7-8372-8A8175A80C04}"/>
              </a:ext>
            </a:extLst>
          </p:cNvPr>
          <p:cNvSpPr>
            <a:spLocks noGrp="1"/>
          </p:cNvSpPr>
          <p:nvPr>
            <p:ph type="title"/>
          </p:nvPr>
        </p:nvSpPr>
        <p:spPr/>
        <p:txBody>
          <a:bodyPr/>
          <a:lstStyle/>
          <a:p>
            <a:r>
              <a:rPr lang="en-US" dirty="0"/>
              <a:t>3DHP &amp; Internet of Water</a:t>
            </a:r>
          </a:p>
        </p:txBody>
      </p:sp>
      <p:sp>
        <p:nvSpPr>
          <p:cNvPr id="7" name="Content Placeholder 6">
            <a:extLst>
              <a:ext uri="{FF2B5EF4-FFF2-40B4-BE49-F238E27FC236}">
                <a16:creationId xmlns:a16="http://schemas.microsoft.com/office/drawing/2014/main" id="{81E7FF28-08D7-01D2-E230-8B9A26DFBC90}"/>
              </a:ext>
            </a:extLst>
          </p:cNvPr>
          <p:cNvSpPr>
            <a:spLocks noGrp="1"/>
          </p:cNvSpPr>
          <p:nvPr>
            <p:ph idx="1"/>
          </p:nvPr>
        </p:nvSpPr>
        <p:spPr>
          <a:xfrm>
            <a:off x="441960" y="1441608"/>
            <a:ext cx="6286500" cy="4351338"/>
          </a:xfrm>
        </p:spPr>
        <p:txBody>
          <a:bodyPr>
            <a:normAutofit fontScale="85000" lnSpcReduction="10000"/>
          </a:bodyPr>
          <a:lstStyle/>
          <a:p>
            <a:r>
              <a:rPr lang="en-US" dirty="0"/>
              <a:t>Federated sharing and discovery of stream network info</a:t>
            </a:r>
          </a:p>
          <a:p>
            <a:r>
              <a:rPr lang="en-US" dirty="0"/>
              <a:t>3DHP underlying data for the Internet of Water</a:t>
            </a:r>
          </a:p>
          <a:p>
            <a:r>
              <a:rPr lang="en-US" dirty="0"/>
              <a:t>Tools to reference data to the stream network </a:t>
            </a:r>
          </a:p>
          <a:p>
            <a:r>
              <a:rPr lang="en-US" dirty="0"/>
              <a:t>Tools to search and discover other data</a:t>
            </a:r>
          </a:p>
          <a:p>
            <a:endParaRPr lang="en-US" dirty="0"/>
          </a:p>
        </p:txBody>
      </p:sp>
    </p:spTree>
    <p:extLst>
      <p:ext uri="{BB962C8B-B14F-4D97-AF65-F5344CB8AC3E}">
        <p14:creationId xmlns:p14="http://schemas.microsoft.com/office/powerpoint/2010/main" val="3939326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DFE023-1C79-C6F3-01BE-B9842F1D1EF4}"/>
              </a:ext>
            </a:extLst>
          </p:cNvPr>
          <p:cNvSpPr>
            <a:spLocks noGrp="1"/>
          </p:cNvSpPr>
          <p:nvPr>
            <p:ph type="title"/>
          </p:nvPr>
        </p:nvSpPr>
        <p:spPr>
          <a:xfrm>
            <a:off x="342900" y="434109"/>
            <a:ext cx="11578590" cy="895927"/>
          </a:xfrm>
        </p:spPr>
        <p:txBody>
          <a:bodyPr>
            <a:noAutofit/>
          </a:bodyPr>
          <a:lstStyle/>
          <a:p>
            <a:r>
              <a:rPr lang="en-US" sz="3200" dirty="0"/>
              <a:t>Geoconnex Explorer                    https://explorer.geoconnex.us/</a:t>
            </a:r>
          </a:p>
        </p:txBody>
      </p:sp>
      <p:pic>
        <p:nvPicPr>
          <p:cNvPr id="5" name="Content Placeholder 4" descr="Graphical user interface, text, application&#10;&#10;AI-generated content may be incorrect.">
            <a:extLst>
              <a:ext uri="{FF2B5EF4-FFF2-40B4-BE49-F238E27FC236}">
                <a16:creationId xmlns:a16="http://schemas.microsoft.com/office/drawing/2014/main" id="{4CADD4B5-6615-962D-B160-F6A6331B7A6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03867" y="1139031"/>
            <a:ext cx="8584265" cy="4872311"/>
          </a:xfrm>
        </p:spPr>
      </p:pic>
    </p:spTree>
    <p:extLst>
      <p:ext uri="{BB962C8B-B14F-4D97-AF65-F5344CB8AC3E}">
        <p14:creationId xmlns:p14="http://schemas.microsoft.com/office/powerpoint/2010/main" val="18189641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8435E9-92BE-44B1-B58C-2CA17123A691}"/>
            </a:ext>
          </a:extLst>
        </p:cNvPr>
        <p:cNvGrpSpPr/>
        <p:nvPr/>
      </p:nvGrpSpPr>
      <p:grpSpPr>
        <a:xfrm>
          <a:off x="0" y="0"/>
          <a:ext cx="0" cy="0"/>
          <a:chOff x="0" y="0"/>
          <a:chExt cx="0" cy="0"/>
        </a:xfrm>
      </p:grpSpPr>
      <p:pic>
        <p:nvPicPr>
          <p:cNvPr id="11" name="Content Placeholder 10" descr="Map&#10;&#10;AI-generated content may be incorrect.">
            <a:extLst>
              <a:ext uri="{FF2B5EF4-FFF2-40B4-BE49-F238E27FC236}">
                <a16:creationId xmlns:a16="http://schemas.microsoft.com/office/drawing/2014/main" id="{9B6E5D67-E23A-57B7-67C6-49F523941EC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85649" y="1040131"/>
            <a:ext cx="7820701" cy="5147468"/>
          </a:xfrm>
        </p:spPr>
      </p:pic>
      <p:sp>
        <p:nvSpPr>
          <p:cNvPr id="13" name="Title 12">
            <a:extLst>
              <a:ext uri="{FF2B5EF4-FFF2-40B4-BE49-F238E27FC236}">
                <a16:creationId xmlns:a16="http://schemas.microsoft.com/office/drawing/2014/main" id="{0E7C09D7-4744-F337-AC5F-40BC3B0EFB7F}"/>
              </a:ext>
            </a:extLst>
          </p:cNvPr>
          <p:cNvSpPr>
            <a:spLocks noGrp="1"/>
          </p:cNvSpPr>
          <p:nvPr>
            <p:ph type="title"/>
          </p:nvPr>
        </p:nvSpPr>
        <p:spPr>
          <a:xfrm>
            <a:off x="297180" y="434109"/>
            <a:ext cx="11532870" cy="895927"/>
          </a:xfrm>
        </p:spPr>
        <p:txBody>
          <a:bodyPr>
            <a:noAutofit/>
          </a:bodyPr>
          <a:lstStyle/>
          <a:p>
            <a:r>
              <a:rPr lang="en-US" sz="3200" dirty="0"/>
              <a:t>Geoconnex Explorer                   https://explorer.geoconnex.us/</a:t>
            </a:r>
          </a:p>
        </p:txBody>
      </p:sp>
    </p:spTree>
    <p:extLst>
      <p:ext uri="{BB962C8B-B14F-4D97-AF65-F5344CB8AC3E}">
        <p14:creationId xmlns:p14="http://schemas.microsoft.com/office/powerpoint/2010/main" val="42413028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0A0FBC-7581-998E-97F2-FBCC1E4AFF98}"/>
              </a:ext>
            </a:extLst>
          </p:cNvPr>
          <p:cNvSpPr>
            <a:spLocks noGrp="1"/>
          </p:cNvSpPr>
          <p:nvPr>
            <p:ph type="title"/>
          </p:nvPr>
        </p:nvSpPr>
        <p:spPr/>
        <p:txBody>
          <a:bodyPr/>
          <a:lstStyle/>
          <a:p>
            <a:r>
              <a:rPr lang="en-US" dirty="0"/>
              <a:t>GeoConnex Explorer demo</a:t>
            </a:r>
          </a:p>
        </p:txBody>
      </p:sp>
      <p:sp>
        <p:nvSpPr>
          <p:cNvPr id="3" name="Content Placeholder 2">
            <a:extLst>
              <a:ext uri="{FF2B5EF4-FFF2-40B4-BE49-F238E27FC236}">
                <a16:creationId xmlns:a16="http://schemas.microsoft.com/office/drawing/2014/main" id="{7652ECEA-F6D6-5B82-C17A-EEBC357141C4}"/>
              </a:ext>
            </a:extLst>
          </p:cNvPr>
          <p:cNvSpPr>
            <a:spLocks noGrp="1"/>
          </p:cNvSpPr>
          <p:nvPr>
            <p:ph idx="1"/>
          </p:nvPr>
        </p:nvSpPr>
        <p:spPr>
          <a:xfrm>
            <a:off x="838200" y="1497734"/>
            <a:ext cx="7894320" cy="4351338"/>
          </a:xfrm>
        </p:spPr>
        <p:txBody>
          <a:bodyPr/>
          <a:lstStyle/>
          <a:p>
            <a:pPr marL="45720" indent="0">
              <a:buNone/>
            </a:pPr>
            <a:r>
              <a:rPr lang="en-US" dirty="0"/>
              <a:t>https://www.usgs.gov/media/videos/july-22-2025-usgs-hydrography-community-call</a:t>
            </a:r>
          </a:p>
        </p:txBody>
      </p:sp>
      <p:pic>
        <p:nvPicPr>
          <p:cNvPr id="5" name="Picture 4" descr="Shape&#10;&#10;AI-generated content may be incorrect.">
            <a:extLst>
              <a:ext uri="{FF2B5EF4-FFF2-40B4-BE49-F238E27FC236}">
                <a16:creationId xmlns:a16="http://schemas.microsoft.com/office/drawing/2014/main" id="{B56C17E9-C82D-E22C-52E3-95F7E51CD5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70670" y="194310"/>
            <a:ext cx="2857500" cy="2857500"/>
          </a:xfrm>
          <a:prstGeom prst="rect">
            <a:avLst/>
          </a:prstGeom>
        </p:spPr>
      </p:pic>
    </p:spTree>
    <p:extLst>
      <p:ext uri="{BB962C8B-B14F-4D97-AF65-F5344CB8AC3E}">
        <p14:creationId xmlns:p14="http://schemas.microsoft.com/office/powerpoint/2010/main" val="34309529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ED2E52A1-3B97-2219-F095-2BCBAA6D10C4}"/>
              </a:ext>
            </a:extLst>
          </p:cNvPr>
          <p:cNvPicPr>
            <a:picLocks noChangeAspect="1"/>
          </p:cNvPicPr>
          <p:nvPr/>
        </p:nvPicPr>
        <p:blipFill>
          <a:blip r:embed="rId3"/>
          <a:stretch>
            <a:fillRect/>
          </a:stretch>
        </p:blipFill>
        <p:spPr>
          <a:xfrm>
            <a:off x="161476" y="2758699"/>
            <a:ext cx="1784447" cy="2713950"/>
          </a:xfrm>
          <a:prstGeom prst="rect">
            <a:avLst/>
          </a:prstGeom>
          <a:ln>
            <a:solidFill>
              <a:schemeClr val="tx1"/>
            </a:solidFill>
          </a:ln>
          <a:effectLst>
            <a:outerShdw blurRad="50800" dist="38100" dir="8100000" algn="tr" rotWithShape="0">
              <a:prstClr val="black">
                <a:alpha val="40000"/>
              </a:prstClr>
            </a:outerShdw>
          </a:effectLst>
        </p:spPr>
      </p:pic>
      <p:sp>
        <p:nvSpPr>
          <p:cNvPr id="2" name="Title 1">
            <a:extLst>
              <a:ext uri="{FF2B5EF4-FFF2-40B4-BE49-F238E27FC236}">
                <a16:creationId xmlns:a16="http://schemas.microsoft.com/office/drawing/2014/main" id="{75A24E9B-CFAD-4177-0E9C-BF6429FB71DC}"/>
              </a:ext>
            </a:extLst>
          </p:cNvPr>
          <p:cNvSpPr>
            <a:spLocks noGrp="1"/>
          </p:cNvSpPr>
          <p:nvPr>
            <p:ph type="title"/>
          </p:nvPr>
        </p:nvSpPr>
        <p:spPr>
          <a:xfrm>
            <a:off x="838200" y="434109"/>
            <a:ext cx="6996193" cy="895927"/>
          </a:xfrm>
        </p:spPr>
        <p:txBody>
          <a:bodyPr/>
          <a:lstStyle/>
          <a:p>
            <a:r>
              <a:rPr lang="en-US" dirty="0"/>
              <a:t>New derivatives table</a:t>
            </a:r>
          </a:p>
        </p:txBody>
      </p:sp>
      <p:sp>
        <p:nvSpPr>
          <p:cNvPr id="6" name="TextBox 5">
            <a:extLst>
              <a:ext uri="{FF2B5EF4-FFF2-40B4-BE49-F238E27FC236}">
                <a16:creationId xmlns:a16="http://schemas.microsoft.com/office/drawing/2014/main" id="{94312060-C3F5-1403-A7C5-8D07A81BFA5B}"/>
              </a:ext>
            </a:extLst>
          </p:cNvPr>
          <p:cNvSpPr txBox="1"/>
          <p:nvPr/>
        </p:nvSpPr>
        <p:spPr>
          <a:xfrm>
            <a:off x="609194" y="1185934"/>
            <a:ext cx="10251723" cy="830997"/>
          </a:xfrm>
          <a:prstGeom prst="rect">
            <a:avLst/>
          </a:prstGeom>
          <a:noFill/>
        </p:spPr>
        <p:txBody>
          <a:bodyPr wrap="square" lIns="91440" tIns="45720" rIns="91440" bIns="45720" anchor="t">
            <a:spAutoFit/>
          </a:bodyPr>
          <a:lstStyle/>
          <a:p>
            <a:pPr>
              <a:buNone/>
            </a:pPr>
            <a:r>
              <a:rPr lang="en-US" sz="2400" b="1" i="0" dirty="0" err="1">
                <a:solidFill>
                  <a:srgbClr val="171717"/>
                </a:solidFill>
                <a:effectLst/>
                <a:cs typeface="Arial"/>
              </a:rPr>
              <a:t>flownetworkderivatives</a:t>
            </a:r>
            <a:r>
              <a:rPr lang="en-US" sz="2400" b="1" i="0" dirty="0">
                <a:solidFill>
                  <a:srgbClr val="171717"/>
                </a:solidFill>
                <a:effectLst/>
                <a:cs typeface="Arial"/>
              </a:rPr>
              <a:t> (table):</a:t>
            </a:r>
            <a:r>
              <a:rPr lang="en-US" sz="2400" b="0" i="0" dirty="0">
                <a:solidFill>
                  <a:srgbClr val="171717"/>
                </a:solidFill>
                <a:effectLst/>
                <a:cs typeface="Arial"/>
              </a:rPr>
              <a:t> relates flowlines to catchments and attributes that </a:t>
            </a:r>
            <a:r>
              <a:rPr lang="en-US" sz="2400" i="0" dirty="0">
                <a:solidFill>
                  <a:srgbClr val="171717"/>
                </a:solidFill>
                <a:effectLst/>
                <a:cs typeface="Arial"/>
              </a:rPr>
              <a:t>support network navigation and flow analysis</a:t>
            </a:r>
            <a:r>
              <a:rPr lang="en-US" sz="2400" dirty="0">
                <a:solidFill>
                  <a:srgbClr val="171717"/>
                </a:solidFill>
                <a:cs typeface="Arial"/>
              </a:rPr>
              <a:t> </a:t>
            </a:r>
            <a:endParaRPr lang="en-US" sz="2400" dirty="0">
              <a:solidFill>
                <a:srgbClr val="171717"/>
              </a:solidFill>
            </a:endParaRPr>
          </a:p>
        </p:txBody>
      </p:sp>
      <p:pic>
        <p:nvPicPr>
          <p:cNvPr id="8" name="Picture 7">
            <a:extLst>
              <a:ext uri="{FF2B5EF4-FFF2-40B4-BE49-F238E27FC236}">
                <a16:creationId xmlns:a16="http://schemas.microsoft.com/office/drawing/2014/main" id="{3B99120B-B682-DFCE-97CC-F15022F50550}"/>
              </a:ext>
            </a:extLst>
          </p:cNvPr>
          <p:cNvPicPr>
            <a:picLocks noChangeAspect="1"/>
          </p:cNvPicPr>
          <p:nvPr/>
        </p:nvPicPr>
        <p:blipFill>
          <a:blip r:embed="rId4"/>
          <a:srcRect b="42258"/>
          <a:stretch/>
        </p:blipFill>
        <p:spPr>
          <a:xfrm>
            <a:off x="2767064" y="2081861"/>
            <a:ext cx="6657871" cy="3936603"/>
          </a:xfrm>
          <a:prstGeom prst="rect">
            <a:avLst/>
          </a:prstGeom>
          <a:ln>
            <a:solidFill>
              <a:schemeClr val="tx1"/>
            </a:solidFill>
          </a:ln>
          <a:effectLst>
            <a:outerShdw blurRad="50800" dist="38100" dir="8100000" algn="tr" rotWithShape="0">
              <a:prstClr val="black">
                <a:alpha val="40000"/>
              </a:prstClr>
            </a:outerShdw>
          </a:effectLst>
        </p:spPr>
      </p:pic>
      <p:sp>
        <p:nvSpPr>
          <p:cNvPr id="9" name="TextBox 8">
            <a:extLst>
              <a:ext uri="{FF2B5EF4-FFF2-40B4-BE49-F238E27FC236}">
                <a16:creationId xmlns:a16="http://schemas.microsoft.com/office/drawing/2014/main" id="{625824AD-5A0B-2F8F-3DB8-731D1283BB90}"/>
              </a:ext>
            </a:extLst>
          </p:cNvPr>
          <p:cNvSpPr txBox="1"/>
          <p:nvPr/>
        </p:nvSpPr>
        <p:spPr>
          <a:xfrm>
            <a:off x="8356962" y="143525"/>
            <a:ext cx="3729925" cy="338554"/>
          </a:xfrm>
          <a:prstGeom prst="rect">
            <a:avLst/>
          </a:prstGeom>
          <a:noFill/>
        </p:spPr>
        <p:txBody>
          <a:bodyPr wrap="square">
            <a:spAutoFit/>
          </a:bodyPr>
          <a:lstStyle/>
          <a:p>
            <a:pPr>
              <a:buNone/>
            </a:pPr>
            <a:r>
              <a:rPr lang="en-US" sz="1600" b="1" i="0" dirty="0">
                <a:solidFill>
                  <a:srgbClr val="444444"/>
                </a:solidFill>
                <a:effectLst/>
              </a:rPr>
              <a:t>usgs.gov/3DHP/</a:t>
            </a:r>
            <a:r>
              <a:rPr lang="en-US" sz="1600" b="1" i="0" dirty="0" err="1">
                <a:solidFill>
                  <a:srgbClr val="444444"/>
                </a:solidFill>
                <a:effectLst/>
              </a:rPr>
              <a:t>HydroProductSpecs</a:t>
            </a:r>
            <a:endParaRPr lang="en-US" sz="1600" b="1" dirty="0"/>
          </a:p>
        </p:txBody>
      </p:sp>
      <p:sp>
        <p:nvSpPr>
          <p:cNvPr id="3" name="Rectangle 2">
            <a:extLst>
              <a:ext uri="{FF2B5EF4-FFF2-40B4-BE49-F238E27FC236}">
                <a16:creationId xmlns:a16="http://schemas.microsoft.com/office/drawing/2014/main" id="{DA1C8AA3-96DF-5B87-EC8C-1500514B744A}"/>
              </a:ext>
            </a:extLst>
          </p:cNvPr>
          <p:cNvSpPr/>
          <p:nvPr/>
        </p:nvSpPr>
        <p:spPr>
          <a:xfrm>
            <a:off x="2514600" y="2016931"/>
            <a:ext cx="7113494" cy="830997"/>
          </a:xfrm>
          <a:prstGeom prst="rect">
            <a:avLst/>
          </a:prstGeom>
          <a:noFill/>
          <a:ln w="57150">
            <a:solidFill>
              <a:schemeClr val="accent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983665AB-8212-7428-8504-654EC58C2ED1}"/>
              </a:ext>
            </a:extLst>
          </p:cNvPr>
          <p:cNvSpPr/>
          <p:nvPr/>
        </p:nvSpPr>
        <p:spPr>
          <a:xfrm>
            <a:off x="2514600" y="4307413"/>
            <a:ext cx="7113494" cy="830997"/>
          </a:xfrm>
          <a:prstGeom prst="rect">
            <a:avLst/>
          </a:prstGeom>
          <a:noFill/>
          <a:ln w="57150">
            <a:solidFill>
              <a:schemeClr val="accent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76446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24E9B-CFAD-4177-0E9C-BF6429FB71DC}"/>
              </a:ext>
            </a:extLst>
          </p:cNvPr>
          <p:cNvSpPr>
            <a:spLocks noGrp="1"/>
          </p:cNvSpPr>
          <p:nvPr>
            <p:ph type="title"/>
          </p:nvPr>
        </p:nvSpPr>
        <p:spPr/>
        <p:txBody>
          <a:bodyPr/>
          <a:lstStyle/>
          <a:p>
            <a:r>
              <a:rPr lang="en-US" dirty="0"/>
              <a:t>3DHP web service</a:t>
            </a:r>
          </a:p>
        </p:txBody>
      </p:sp>
      <p:sp>
        <p:nvSpPr>
          <p:cNvPr id="3" name="Content Placeholder 2">
            <a:extLst>
              <a:ext uri="{FF2B5EF4-FFF2-40B4-BE49-F238E27FC236}">
                <a16:creationId xmlns:a16="http://schemas.microsoft.com/office/drawing/2014/main" id="{9928B6AC-AECD-A543-5986-05CDACC522F6}"/>
              </a:ext>
            </a:extLst>
          </p:cNvPr>
          <p:cNvSpPr>
            <a:spLocks noGrp="1"/>
          </p:cNvSpPr>
          <p:nvPr>
            <p:ph idx="1"/>
          </p:nvPr>
        </p:nvSpPr>
        <p:spPr>
          <a:xfrm>
            <a:off x="97066" y="1406035"/>
            <a:ext cx="3447512" cy="2699126"/>
          </a:xfrm>
        </p:spPr>
        <p:txBody>
          <a:bodyPr>
            <a:normAutofit lnSpcReduction="10000"/>
          </a:bodyPr>
          <a:lstStyle/>
          <a:p>
            <a:r>
              <a:rPr lang="en-US" sz="2200" dirty="0"/>
              <a:t>REST WMS (and soon an Esri Feature Server) service </a:t>
            </a:r>
          </a:p>
          <a:p>
            <a:r>
              <a:rPr lang="en-US" sz="2200" dirty="0"/>
              <a:t>All data, whether NHD or 3DHP, provide National coverage</a:t>
            </a:r>
          </a:p>
          <a:p>
            <a:endParaRPr lang="en-US" sz="2200" dirty="0"/>
          </a:p>
        </p:txBody>
      </p:sp>
      <p:pic>
        <p:nvPicPr>
          <p:cNvPr id="8" name="Picture 7">
            <a:extLst>
              <a:ext uri="{FF2B5EF4-FFF2-40B4-BE49-F238E27FC236}">
                <a16:creationId xmlns:a16="http://schemas.microsoft.com/office/drawing/2014/main" id="{75539349-C5D2-D14C-0A13-A0246AEE1B0A}"/>
              </a:ext>
            </a:extLst>
          </p:cNvPr>
          <p:cNvPicPr>
            <a:picLocks noChangeAspect="1"/>
          </p:cNvPicPr>
          <p:nvPr/>
        </p:nvPicPr>
        <p:blipFill>
          <a:blip r:embed="rId3"/>
          <a:stretch>
            <a:fillRect/>
          </a:stretch>
        </p:blipFill>
        <p:spPr>
          <a:xfrm>
            <a:off x="3544578" y="1188122"/>
            <a:ext cx="2601103" cy="4638213"/>
          </a:xfrm>
          <a:prstGeom prst="rect">
            <a:avLst/>
          </a:prstGeom>
          <a:ln>
            <a:solidFill>
              <a:schemeClr val="tx1"/>
            </a:solidFill>
          </a:ln>
          <a:effectLst>
            <a:outerShdw blurRad="50800" dist="38100" dir="2700000" algn="tl" rotWithShape="0">
              <a:prstClr val="black">
                <a:alpha val="40000"/>
              </a:prstClr>
            </a:outerShdw>
          </a:effectLst>
        </p:spPr>
      </p:pic>
      <p:pic>
        <p:nvPicPr>
          <p:cNvPr id="14" name="Picture 13">
            <a:extLst>
              <a:ext uri="{FF2B5EF4-FFF2-40B4-BE49-F238E27FC236}">
                <a16:creationId xmlns:a16="http://schemas.microsoft.com/office/drawing/2014/main" id="{122AD0C0-C8E3-DEBB-3ECE-27315DAE4D8B}"/>
              </a:ext>
            </a:extLst>
          </p:cNvPr>
          <p:cNvPicPr>
            <a:picLocks noChangeAspect="1"/>
          </p:cNvPicPr>
          <p:nvPr/>
        </p:nvPicPr>
        <p:blipFill>
          <a:blip r:embed="rId4"/>
          <a:stretch>
            <a:fillRect/>
          </a:stretch>
        </p:blipFill>
        <p:spPr>
          <a:xfrm>
            <a:off x="5761255" y="3208858"/>
            <a:ext cx="1749272" cy="2229161"/>
          </a:xfrm>
          <a:prstGeom prst="rect">
            <a:avLst/>
          </a:prstGeom>
          <a:ln>
            <a:solidFill>
              <a:schemeClr val="tx1"/>
            </a:solidFill>
          </a:ln>
          <a:effectLst>
            <a:outerShdw blurRad="50800" dist="38100" dir="2700000" algn="tl" rotWithShape="0">
              <a:prstClr val="black">
                <a:alpha val="40000"/>
              </a:prstClr>
            </a:outerShdw>
          </a:effectLst>
        </p:spPr>
      </p:pic>
      <p:pic>
        <p:nvPicPr>
          <p:cNvPr id="16" name="Picture 15">
            <a:extLst>
              <a:ext uri="{FF2B5EF4-FFF2-40B4-BE49-F238E27FC236}">
                <a16:creationId xmlns:a16="http://schemas.microsoft.com/office/drawing/2014/main" id="{2C1A286D-DAF5-B7A6-1A7D-AA9BF256DEFC}"/>
              </a:ext>
            </a:extLst>
          </p:cNvPr>
          <p:cNvPicPr>
            <a:picLocks noChangeAspect="1"/>
          </p:cNvPicPr>
          <p:nvPr/>
        </p:nvPicPr>
        <p:blipFill>
          <a:blip r:embed="rId5"/>
          <a:stretch>
            <a:fillRect/>
          </a:stretch>
        </p:blipFill>
        <p:spPr>
          <a:xfrm>
            <a:off x="7738507" y="1844299"/>
            <a:ext cx="4265849" cy="3734759"/>
          </a:xfrm>
          <a:prstGeom prst="rect">
            <a:avLst/>
          </a:prstGeom>
          <a:ln>
            <a:solidFill>
              <a:schemeClr val="tx1"/>
            </a:solidFill>
          </a:ln>
          <a:effectLst>
            <a:outerShdw blurRad="50800" dist="38100" dir="2700000" algn="tl" rotWithShape="0">
              <a:prstClr val="black">
                <a:alpha val="40000"/>
              </a:prstClr>
            </a:outerShdw>
          </a:effectLst>
        </p:spPr>
      </p:pic>
      <p:pic>
        <p:nvPicPr>
          <p:cNvPr id="9" name="Picture 8" descr="Qr code&#10;&#10;Description automatically generated">
            <a:extLst>
              <a:ext uri="{FF2B5EF4-FFF2-40B4-BE49-F238E27FC236}">
                <a16:creationId xmlns:a16="http://schemas.microsoft.com/office/drawing/2014/main" id="{39A9F16E-3799-983E-1758-A1FCC07B2A2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67073" y="200098"/>
            <a:ext cx="1336603" cy="1336603"/>
          </a:xfrm>
          <a:prstGeom prst="rect">
            <a:avLst/>
          </a:prstGeom>
        </p:spPr>
      </p:pic>
      <p:pic>
        <p:nvPicPr>
          <p:cNvPr id="10" name="Picture 9">
            <a:extLst>
              <a:ext uri="{FF2B5EF4-FFF2-40B4-BE49-F238E27FC236}">
                <a16:creationId xmlns:a16="http://schemas.microsoft.com/office/drawing/2014/main" id="{39D42C4D-6A6C-582D-4097-AB5DA10F3841}"/>
              </a:ext>
            </a:extLst>
          </p:cNvPr>
          <p:cNvPicPr>
            <a:picLocks noChangeAspect="1"/>
          </p:cNvPicPr>
          <p:nvPr/>
        </p:nvPicPr>
        <p:blipFill rotWithShape="1">
          <a:blip r:embed="rId7"/>
          <a:srcRect r="8829"/>
          <a:stretch/>
        </p:blipFill>
        <p:spPr>
          <a:xfrm>
            <a:off x="6023681" y="971344"/>
            <a:ext cx="1936818" cy="2020736"/>
          </a:xfrm>
          <a:prstGeom prst="rect">
            <a:avLst/>
          </a:prstGeom>
          <a:ln>
            <a:solidFill>
              <a:schemeClr val="tx1"/>
            </a:solidFill>
          </a:ln>
          <a:effectLst>
            <a:outerShdw blurRad="50800" dist="38100" dir="2700000" algn="tl" rotWithShape="0">
              <a:prstClr val="black">
                <a:alpha val="40000"/>
              </a:prstClr>
            </a:outerShdw>
          </a:effectLst>
        </p:spPr>
      </p:pic>
      <p:sp>
        <p:nvSpPr>
          <p:cNvPr id="7" name="TextBox 6">
            <a:extLst>
              <a:ext uri="{FF2B5EF4-FFF2-40B4-BE49-F238E27FC236}">
                <a16:creationId xmlns:a16="http://schemas.microsoft.com/office/drawing/2014/main" id="{CB228AD3-A5AD-910F-BC39-00BC3799181A}"/>
              </a:ext>
            </a:extLst>
          </p:cNvPr>
          <p:cNvSpPr txBox="1"/>
          <p:nvPr/>
        </p:nvSpPr>
        <p:spPr>
          <a:xfrm>
            <a:off x="588450" y="5886656"/>
            <a:ext cx="10870461" cy="307777"/>
          </a:xfrm>
          <a:prstGeom prst="rect">
            <a:avLst/>
          </a:prstGeom>
          <a:noFill/>
        </p:spPr>
        <p:txBody>
          <a:bodyPr wrap="square">
            <a:spAutoFit/>
          </a:bodyPr>
          <a:lstStyle/>
          <a:p>
            <a:r>
              <a:rPr lang="en-US" sz="1400" dirty="0">
                <a:hlinkClick r:id="rId8">
                  <a:extLst>
                    <a:ext uri="{A12FA001-AC4F-418D-AE19-62706E023703}">
                      <ahyp:hlinkClr xmlns:ahyp="http://schemas.microsoft.com/office/drawing/2018/hyperlinkcolor" val="tx"/>
                    </a:ext>
                  </a:extLst>
                </a:hlinkClick>
              </a:rPr>
              <a:t>https://support.esri.com/en-us/knowledge-base/faq-what-is-the-difference-between-a-map-service-featur-000027304</a:t>
            </a:r>
            <a:endParaRPr lang="en-US" sz="1400" dirty="0"/>
          </a:p>
        </p:txBody>
      </p:sp>
    </p:spTree>
    <p:extLst>
      <p:ext uri="{BB962C8B-B14F-4D97-AF65-F5344CB8AC3E}">
        <p14:creationId xmlns:p14="http://schemas.microsoft.com/office/powerpoint/2010/main" val="40884569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E36F415-68CF-5C22-929D-323269B94630}"/>
              </a:ext>
            </a:extLst>
          </p:cNvPr>
          <p:cNvSpPr txBox="1">
            <a:spLocks/>
          </p:cNvSpPr>
          <p:nvPr/>
        </p:nvSpPr>
        <p:spPr>
          <a:xfrm>
            <a:off x="579967" y="410915"/>
            <a:ext cx="10075084" cy="588568"/>
          </a:xfrm>
          <a:prstGeom prst="rect">
            <a:avLst/>
          </a:prstGeom>
        </p:spPr>
        <p:txBody>
          <a:bodyPr vert="horz" lIns="91440" tIns="45720" rIns="91440" bIns="45720" rtlCol="0" anchor="b" anchorCtr="0">
            <a:noAutofit/>
          </a:bodyPr>
          <a:lstStyle>
            <a:lvl1pPr algn="l" defTabSz="685800" rtl="0" eaLnBrk="1" latinLnBrk="0" hangingPunct="1">
              <a:spcBef>
                <a:spcPct val="0"/>
              </a:spcBef>
              <a:buNone/>
              <a:defRPr sz="2700" b="0" kern="1200">
                <a:solidFill>
                  <a:srgbClr val="006F4B"/>
                </a:solidFill>
                <a:latin typeface="+mj-lt"/>
                <a:ea typeface="+mj-ea"/>
                <a:cs typeface="+mj-cs"/>
              </a:defRPr>
            </a:lvl1pPr>
          </a:lstStyle>
          <a:p>
            <a:pPr marL="0" marR="0" lvl="0" indent="0" algn="l" defTabSz="685800" rtl="0" eaLnBrk="1" fontAlgn="auto" latinLnBrk="0" hangingPunct="1">
              <a:lnSpc>
                <a:spcPct val="100000"/>
              </a:lnSpc>
              <a:spcBef>
                <a:spcPct val="0"/>
              </a:spcBef>
              <a:spcAft>
                <a:spcPts val="0"/>
              </a:spcAft>
              <a:buClrTx/>
              <a:buSzTx/>
              <a:buFontTx/>
              <a:buNone/>
              <a:tabLst/>
              <a:defRPr/>
            </a:pPr>
            <a:endParaRPr kumimoji="0" lang="en-US" sz="3400" b="0" i="0" u="none" strike="noStrike" kern="1200" cap="none" spc="0" normalizeH="0" baseline="0" noProof="0" dirty="0">
              <a:ln>
                <a:noFill/>
              </a:ln>
              <a:solidFill>
                <a:srgbClr val="006F4B"/>
              </a:solidFill>
              <a:effectLst/>
              <a:uLnTx/>
              <a:uFillTx/>
              <a:latin typeface="Arial"/>
              <a:ea typeface="+mj-ea"/>
              <a:cs typeface="+mj-cs"/>
              <a:sym typeface="Arial"/>
            </a:endParaRPr>
          </a:p>
        </p:txBody>
      </p:sp>
      <p:sp>
        <p:nvSpPr>
          <p:cNvPr id="7" name="Content Placeholder 2">
            <a:extLst>
              <a:ext uri="{FF2B5EF4-FFF2-40B4-BE49-F238E27FC236}">
                <a16:creationId xmlns:a16="http://schemas.microsoft.com/office/drawing/2014/main" id="{2588FD87-4948-EF3D-3705-CD1261E5E4D2}"/>
              </a:ext>
            </a:extLst>
          </p:cNvPr>
          <p:cNvSpPr txBox="1">
            <a:spLocks/>
          </p:cNvSpPr>
          <p:nvPr/>
        </p:nvSpPr>
        <p:spPr>
          <a:xfrm>
            <a:off x="13103439" y="4463452"/>
            <a:ext cx="6379020" cy="2360729"/>
          </a:xfrm>
          <a:prstGeom prst="rect">
            <a:avLst/>
          </a:prstGeom>
        </p:spPr>
        <p:txBody>
          <a:bodyPr vert="horz" lIns="91440" tIns="45720" rIns="91440" bIns="45720" rtlCol="0" anchor="t">
            <a:normAutofit/>
          </a:bodyPr>
          <a:lstStyle>
            <a:lvl1pPr marL="171450" indent="-171450" algn="l" defTabSz="685800" rtl="0" eaLnBrk="1" latinLnBrk="0" hangingPunct="1">
              <a:spcBef>
                <a:spcPts val="1500"/>
              </a:spcBef>
              <a:buClr>
                <a:srgbClr val="493A13"/>
              </a:buClr>
              <a:buSzPct val="75000"/>
              <a:buFont typeface="Wingdings" pitchFamily="2" charset="2"/>
              <a:buChar char="n"/>
              <a:defRPr sz="1500" kern="1200">
                <a:solidFill>
                  <a:schemeClr val="tx1">
                    <a:lumMod val="65000"/>
                    <a:lumOff val="35000"/>
                  </a:schemeClr>
                </a:solidFill>
                <a:latin typeface="+mj-lt"/>
                <a:ea typeface="+mn-ea"/>
                <a:cs typeface="+mn-cs"/>
              </a:defRPr>
            </a:lvl1pPr>
            <a:lvl2pPr marL="342900" indent="-171450" algn="l" defTabSz="685800" rtl="0" eaLnBrk="1" latinLnBrk="0" hangingPunct="1">
              <a:spcBef>
                <a:spcPts val="450"/>
              </a:spcBef>
              <a:buClr>
                <a:schemeClr val="accent4"/>
              </a:buClr>
              <a:buSzPct val="75000"/>
              <a:buFont typeface="Wingdings" pitchFamily="2" charset="2"/>
              <a:buChar char="n"/>
              <a:defRPr sz="1350" kern="1200">
                <a:solidFill>
                  <a:schemeClr val="tx1">
                    <a:lumMod val="65000"/>
                    <a:lumOff val="35000"/>
                  </a:schemeClr>
                </a:solidFill>
                <a:latin typeface="+mj-lt"/>
                <a:ea typeface="+mn-ea"/>
                <a:cs typeface="+mn-cs"/>
              </a:defRPr>
            </a:lvl2pPr>
            <a:lvl3pPr marL="514350" indent="-171450" algn="l" defTabSz="685800" rtl="0" eaLnBrk="1" latinLnBrk="0" hangingPunct="1">
              <a:spcBef>
                <a:spcPts val="450"/>
              </a:spcBef>
              <a:buClr>
                <a:srgbClr val="493A13"/>
              </a:buClr>
              <a:buSzPct val="75000"/>
              <a:buFont typeface="Wingdings" pitchFamily="2" charset="2"/>
              <a:buChar char="n"/>
              <a:defRPr sz="1350" kern="1200">
                <a:solidFill>
                  <a:schemeClr val="tx1">
                    <a:lumMod val="65000"/>
                    <a:lumOff val="35000"/>
                  </a:schemeClr>
                </a:solidFill>
                <a:latin typeface="+mj-lt"/>
                <a:ea typeface="+mn-ea"/>
                <a:cs typeface="+mn-cs"/>
              </a:defRPr>
            </a:lvl3pPr>
            <a:lvl4pPr marL="685800" indent="-171450" algn="l" defTabSz="685800" rtl="0" eaLnBrk="1" latinLnBrk="0" hangingPunct="1">
              <a:spcBef>
                <a:spcPts val="450"/>
              </a:spcBef>
              <a:buClr>
                <a:schemeClr val="accent4"/>
              </a:buClr>
              <a:buSzPct val="75000"/>
              <a:buFont typeface="Wingdings" pitchFamily="2" charset="2"/>
              <a:buChar char="n"/>
              <a:defRPr sz="1350" kern="1200">
                <a:solidFill>
                  <a:schemeClr val="tx1">
                    <a:lumMod val="65000"/>
                    <a:lumOff val="35000"/>
                  </a:schemeClr>
                </a:solidFill>
                <a:latin typeface="+mj-lt"/>
                <a:ea typeface="+mn-ea"/>
                <a:cs typeface="+mn-cs"/>
              </a:defRPr>
            </a:lvl4pPr>
            <a:lvl5pPr marL="857250" indent="-171450" algn="l" defTabSz="685800" rtl="0" eaLnBrk="1" latinLnBrk="0" hangingPunct="1">
              <a:spcBef>
                <a:spcPts val="450"/>
              </a:spcBef>
              <a:buClr>
                <a:srgbClr val="493A13"/>
              </a:buClr>
              <a:buSzPct val="75000"/>
              <a:buFont typeface="Wingdings" pitchFamily="2" charset="2"/>
              <a:buChar char="n"/>
              <a:defRPr sz="1350" kern="1200">
                <a:solidFill>
                  <a:schemeClr val="tx1">
                    <a:lumMod val="65000"/>
                    <a:lumOff val="35000"/>
                  </a:schemeClr>
                </a:solidFill>
                <a:latin typeface="+mj-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623888" marR="0" lvl="0" indent="-282575" algn="l" defTabSz="685800" rtl="0" eaLnBrk="1" fontAlgn="auto" latinLnBrk="0" hangingPunct="1">
              <a:lnSpc>
                <a:spcPct val="114999"/>
              </a:lnSpc>
              <a:spcBef>
                <a:spcPts val="600"/>
              </a:spcBef>
              <a:spcAft>
                <a:spcPts val="0"/>
              </a:spcAft>
              <a:buClr>
                <a:srgbClr val="493A13"/>
              </a:buClr>
              <a:buSzPct val="75000"/>
              <a:buFont typeface="Wingdings" pitchFamily="2" charset="2"/>
              <a:buChar char="n"/>
              <a:tabLst/>
              <a:defRPr/>
            </a:pPr>
            <a:endParaRPr kumimoji="0" lang="en-US" sz="1600" b="0" i="0" u="none" strike="noStrike" kern="1200" cap="none" spc="0" normalizeH="0" baseline="0" noProof="0" dirty="0">
              <a:ln>
                <a:noFill/>
              </a:ln>
              <a:solidFill>
                <a:prstClr val="black">
                  <a:lumMod val="65000"/>
                  <a:lumOff val="35000"/>
                </a:prstClr>
              </a:solidFill>
              <a:effectLst/>
              <a:uLnTx/>
              <a:uFillTx/>
              <a:latin typeface="Arial"/>
              <a:ea typeface="+mn-ea"/>
              <a:cs typeface="Arial"/>
              <a:sym typeface="Arial"/>
            </a:endParaRPr>
          </a:p>
        </p:txBody>
      </p:sp>
      <p:pic>
        <p:nvPicPr>
          <p:cNvPr id="3" name="Picture 2">
            <a:extLst>
              <a:ext uri="{FF2B5EF4-FFF2-40B4-BE49-F238E27FC236}">
                <a16:creationId xmlns:a16="http://schemas.microsoft.com/office/drawing/2014/main" id="{78C60F55-596D-FF7F-165D-E0F7B76B5EB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204709" y="61199"/>
            <a:ext cx="7768629" cy="6003031"/>
          </a:xfrm>
          <a:prstGeom prst="rect">
            <a:avLst/>
          </a:prstGeom>
          <a:noFill/>
          <a:effectLst>
            <a:outerShdw blurRad="292100" dist="139700" dir="2700000" algn="tr" rotWithShape="0">
              <a:prstClr val="black">
                <a:alpha val="65000"/>
              </a:prstClr>
            </a:outerShdw>
          </a:effectLst>
        </p:spPr>
      </p:pic>
    </p:spTree>
    <p:extLst>
      <p:ext uri="{BB962C8B-B14F-4D97-AF65-F5344CB8AC3E}">
        <p14:creationId xmlns:p14="http://schemas.microsoft.com/office/powerpoint/2010/main" val="99967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AB805CA-F176-A331-3F5B-47C9D1EB0E37}"/>
              </a:ext>
            </a:extLst>
          </p:cNvPr>
          <p:cNvSpPr>
            <a:spLocks noGrp="1"/>
          </p:cNvSpPr>
          <p:nvPr>
            <p:ph type="body" sz="quarter" idx="10"/>
          </p:nvPr>
        </p:nvSpPr>
        <p:spPr>
          <a:xfrm>
            <a:off x="101011" y="2320331"/>
            <a:ext cx="11998842" cy="2246350"/>
          </a:xfrm>
        </p:spPr>
        <p:txBody>
          <a:bodyPr/>
          <a:lstStyle/>
          <a:p>
            <a:r>
              <a:rPr lang="en-US" dirty="0"/>
              <a:t>Partnerships for 3DHP</a:t>
            </a:r>
          </a:p>
        </p:txBody>
      </p:sp>
    </p:spTree>
    <p:extLst>
      <p:ext uri="{BB962C8B-B14F-4D97-AF65-F5344CB8AC3E}">
        <p14:creationId xmlns:p14="http://schemas.microsoft.com/office/powerpoint/2010/main" val="39961882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721FCA2-C868-42C8-85ED-BE39B212FB46}"/>
              </a:ext>
            </a:extLst>
          </p:cNvPr>
          <p:cNvSpPr>
            <a:spLocks noGrp="1"/>
          </p:cNvSpPr>
          <p:nvPr>
            <p:ph type="title"/>
          </p:nvPr>
        </p:nvSpPr>
        <p:spPr>
          <a:xfrm>
            <a:off x="838200" y="434109"/>
            <a:ext cx="10924642" cy="895927"/>
          </a:xfrm>
        </p:spPr>
        <p:txBody>
          <a:bodyPr>
            <a:normAutofit/>
          </a:bodyPr>
          <a:lstStyle/>
          <a:p>
            <a:r>
              <a:rPr lang="en-US" sz="4400" dirty="0"/>
              <a:t>What is the DCA?</a:t>
            </a:r>
          </a:p>
        </p:txBody>
      </p:sp>
      <p:sp>
        <p:nvSpPr>
          <p:cNvPr id="3" name="Content Placeholder 2"/>
          <p:cNvSpPr>
            <a:spLocks noGrp="1"/>
          </p:cNvSpPr>
          <p:nvPr>
            <p:ph idx="1"/>
          </p:nvPr>
        </p:nvSpPr>
        <p:spPr>
          <a:xfrm>
            <a:off x="838199" y="1497733"/>
            <a:ext cx="9688774" cy="4617773"/>
          </a:xfrm>
        </p:spPr>
        <p:txBody>
          <a:bodyPr vert="horz" lIns="91440" tIns="45720" rIns="91440" bIns="45720" rtlCol="0" anchor="t">
            <a:normAutofit lnSpcReduction="10000"/>
          </a:bodyPr>
          <a:lstStyle/>
          <a:p>
            <a:pPr marL="457200">
              <a:lnSpc>
                <a:spcPct val="115000"/>
              </a:lnSpc>
              <a:spcBef>
                <a:spcPts val="600"/>
              </a:spcBef>
            </a:pPr>
            <a:r>
              <a:rPr lang="en-US" sz="2800" dirty="0"/>
              <a:t>How non-federal entities partner with USGS and other Federal agencies to acquire 3DHP</a:t>
            </a:r>
          </a:p>
          <a:p>
            <a:pPr marL="457200">
              <a:lnSpc>
                <a:spcPct val="115000"/>
              </a:lnSpc>
              <a:spcBef>
                <a:spcPts val="600"/>
              </a:spcBef>
            </a:pPr>
            <a:r>
              <a:rPr lang="en-US" sz="2800" dirty="0"/>
              <a:t>Open to Federal agencies, State and local governments, Tribes, regional consortia, academic institutions and the private sector </a:t>
            </a:r>
          </a:p>
          <a:p>
            <a:pPr marL="457200">
              <a:lnSpc>
                <a:spcPct val="115000"/>
              </a:lnSpc>
              <a:spcBef>
                <a:spcPts val="600"/>
              </a:spcBef>
            </a:pPr>
            <a:r>
              <a:rPr lang="en-US" sz="2800" dirty="0"/>
              <a:t>Applicants build coalitions to fund 50% or more of costs</a:t>
            </a:r>
          </a:p>
          <a:p>
            <a:pPr marL="457200">
              <a:lnSpc>
                <a:spcPct val="115000"/>
              </a:lnSpc>
              <a:spcBef>
                <a:spcPts val="600"/>
              </a:spcBef>
            </a:pPr>
            <a:r>
              <a:rPr lang="en-US" sz="2800" dirty="0"/>
              <a:t>3DHP funds cover remaining costs – up to 50% </a:t>
            </a:r>
            <a:r>
              <a:rPr lang="en-US" sz="2800" b="1" dirty="0"/>
              <a:t>but this is not a guarantee</a:t>
            </a:r>
          </a:p>
        </p:txBody>
      </p:sp>
    </p:spTree>
    <p:extLst>
      <p:ext uri="{BB962C8B-B14F-4D97-AF65-F5344CB8AC3E}">
        <p14:creationId xmlns:p14="http://schemas.microsoft.com/office/powerpoint/2010/main" val="3467548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BB1BAF0-2731-E2E7-A443-DD5629ABFD6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62961" y="1621214"/>
            <a:ext cx="3435676" cy="3637544"/>
          </a:xfrm>
          <a:prstGeom prst="rect">
            <a:avLst/>
          </a:prstGeom>
        </p:spPr>
      </p:pic>
      <p:sp>
        <p:nvSpPr>
          <p:cNvPr id="7" name="TextBox 6">
            <a:extLst>
              <a:ext uri="{FF2B5EF4-FFF2-40B4-BE49-F238E27FC236}">
                <a16:creationId xmlns:a16="http://schemas.microsoft.com/office/drawing/2014/main" id="{1F4F41F5-58DE-DFA7-4AAD-8C752D60BBB7}"/>
              </a:ext>
            </a:extLst>
          </p:cNvPr>
          <p:cNvSpPr txBox="1"/>
          <p:nvPr/>
        </p:nvSpPr>
        <p:spPr>
          <a:xfrm>
            <a:off x="221511" y="350447"/>
            <a:ext cx="11748977" cy="143116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3000" b="1" i="0" u="none" strike="noStrike" kern="1200" cap="none" spc="0" normalizeH="0" baseline="0" noProof="0" dirty="0">
                <a:ln>
                  <a:noFill/>
                </a:ln>
                <a:solidFill>
                  <a:srgbClr val="0054A6"/>
                </a:solidFill>
                <a:effectLst/>
                <a:uLnTx/>
                <a:uFillTx/>
                <a:ea typeface="+mn-ea"/>
                <a:cs typeface="+mn-cs"/>
              </a:rPr>
              <a:t>High-accuracy elevation data (LiDAR) informs stream mapping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D2C6B"/>
                </a:solidFill>
                <a:effectLst/>
                <a:uLnTx/>
                <a:uFillTx/>
                <a:ea typeface="+mn-ea"/>
                <a:cs typeface="+mn-cs"/>
              </a:rPr>
              <a:t>Topography and water shape each other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D2C6B"/>
              </a:solidFill>
              <a:effectLst/>
              <a:uLnTx/>
              <a:uFillTx/>
              <a:ea typeface="+mn-ea"/>
              <a:cs typeface="+mn-cs"/>
            </a:endParaRPr>
          </a:p>
        </p:txBody>
      </p:sp>
      <p:pic>
        <p:nvPicPr>
          <p:cNvPr id="3" name="Picture 2">
            <a:extLst>
              <a:ext uri="{FF2B5EF4-FFF2-40B4-BE49-F238E27FC236}">
                <a16:creationId xmlns:a16="http://schemas.microsoft.com/office/drawing/2014/main" id="{5CFF03D7-7C5A-3AAD-4318-9EC8CFC132C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54342" y="1621214"/>
            <a:ext cx="3435676" cy="3637544"/>
          </a:xfrm>
          <a:prstGeom prst="rect">
            <a:avLst/>
          </a:prstGeom>
        </p:spPr>
      </p:pic>
      <p:pic>
        <p:nvPicPr>
          <p:cNvPr id="8" name="Picture 7">
            <a:extLst>
              <a:ext uri="{FF2B5EF4-FFF2-40B4-BE49-F238E27FC236}">
                <a16:creationId xmlns:a16="http://schemas.microsoft.com/office/drawing/2014/main" id="{AFDAD2F3-A694-DE53-F4E3-7B03CD438DA7}"/>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8245723" y="1621214"/>
            <a:ext cx="3482688" cy="3637544"/>
          </a:xfrm>
          <a:prstGeom prst="rect">
            <a:avLst/>
          </a:prstGeom>
        </p:spPr>
      </p:pic>
      <p:sp>
        <p:nvSpPr>
          <p:cNvPr id="4" name="TextBox 3">
            <a:extLst>
              <a:ext uri="{FF2B5EF4-FFF2-40B4-BE49-F238E27FC236}">
                <a16:creationId xmlns:a16="http://schemas.microsoft.com/office/drawing/2014/main" id="{89E535C9-81E0-6CDE-9B4F-3CDC5A1C1C22}"/>
              </a:ext>
            </a:extLst>
          </p:cNvPr>
          <p:cNvSpPr txBox="1"/>
          <p:nvPr/>
        </p:nvSpPr>
        <p:spPr>
          <a:xfrm>
            <a:off x="2310573" y="5407444"/>
            <a:ext cx="7523214" cy="400110"/>
          </a:xfrm>
          <a:prstGeom prst="rect">
            <a:avLst/>
          </a:prstGeom>
          <a:noFill/>
        </p:spPr>
        <p:txBody>
          <a:bodyPr wrap="none" rtlCol="0">
            <a:spAutoFit/>
          </a:bodyPr>
          <a:lstStyle/>
          <a:p>
            <a:pPr algn="ctr"/>
            <a:r>
              <a:rPr lang="en-US" sz="2000" dirty="0">
                <a:solidFill>
                  <a:schemeClr val="accent3"/>
                </a:solidFill>
                <a:latin typeface="Public Sans SemiBold" panose="00000700000000000000" pitchFamily="50" charset="0"/>
              </a:rPr>
              <a:t>Water flows downhill &gt; Align hydrography with elevation data</a:t>
            </a:r>
          </a:p>
        </p:txBody>
      </p:sp>
    </p:spTree>
    <p:extLst>
      <p:ext uri="{BB962C8B-B14F-4D97-AF65-F5344CB8AC3E}">
        <p14:creationId xmlns:p14="http://schemas.microsoft.com/office/powerpoint/2010/main" val="9531550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271426-876A-DBF9-B990-A78DB9F4C233}"/>
              </a:ext>
            </a:extLst>
          </p:cNvPr>
          <p:cNvSpPr>
            <a:spLocks noGrp="1"/>
          </p:cNvSpPr>
          <p:nvPr>
            <p:ph type="title"/>
          </p:nvPr>
        </p:nvSpPr>
        <p:spPr>
          <a:xfrm>
            <a:off x="838201" y="434109"/>
            <a:ext cx="6089294" cy="1832840"/>
          </a:xfrm>
        </p:spPr>
        <p:txBody>
          <a:bodyPr>
            <a:noAutofit/>
          </a:bodyPr>
          <a:lstStyle/>
          <a:p>
            <a:r>
              <a:rPr lang="en-US" sz="4000" dirty="0">
                <a:latin typeface="+mn-lt"/>
              </a:rPr>
              <a:t>FY26 3DNTM </a:t>
            </a:r>
            <a:br>
              <a:rPr lang="en-US" sz="4000" dirty="0"/>
            </a:br>
            <a:r>
              <a:rPr lang="en-US" sz="4000" dirty="0"/>
              <a:t>Data Collaboration Announcement</a:t>
            </a:r>
          </a:p>
        </p:txBody>
      </p:sp>
      <p:pic>
        <p:nvPicPr>
          <p:cNvPr id="21" name="Picture 20" descr="Text&#10;&#10;Description automatically generated">
            <a:extLst>
              <a:ext uri="{FF2B5EF4-FFF2-40B4-BE49-F238E27FC236}">
                <a16:creationId xmlns:a16="http://schemas.microsoft.com/office/drawing/2014/main" id="{5400B67D-B98E-78A8-E641-63B4E6DA1CB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191" t="410" r="503" b="12578"/>
          <a:stretch/>
        </p:blipFill>
        <p:spPr>
          <a:xfrm>
            <a:off x="6557640" y="191453"/>
            <a:ext cx="4349116" cy="6475094"/>
          </a:xfrm>
          <a:prstGeom prst="rect">
            <a:avLst/>
          </a:prstGeom>
          <a:ln w="31750">
            <a:solidFill>
              <a:schemeClr val="tx1"/>
            </a:solidFill>
          </a:ln>
          <a:effectLst>
            <a:outerShdw blurRad="50800" dist="38100" dir="2700000" algn="tl" rotWithShape="0">
              <a:prstClr val="black">
                <a:alpha val="40000"/>
              </a:prstClr>
            </a:outerShdw>
          </a:effectLst>
        </p:spPr>
      </p:pic>
      <p:pic>
        <p:nvPicPr>
          <p:cNvPr id="3" name="Picture 2">
            <a:extLst>
              <a:ext uri="{FF2B5EF4-FFF2-40B4-BE49-F238E27FC236}">
                <a16:creationId xmlns:a16="http://schemas.microsoft.com/office/drawing/2014/main" id="{40285D54-D7F4-3FCA-B47B-D98D7CC7CAF2}"/>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808065" y="2732208"/>
            <a:ext cx="1803018" cy="1803018"/>
          </a:xfrm>
          <a:prstGeom prst="rect">
            <a:avLst/>
          </a:prstGeom>
        </p:spPr>
      </p:pic>
      <p:sp>
        <p:nvSpPr>
          <p:cNvPr id="5" name="TextBox 4">
            <a:extLst>
              <a:ext uri="{FF2B5EF4-FFF2-40B4-BE49-F238E27FC236}">
                <a16:creationId xmlns:a16="http://schemas.microsoft.com/office/drawing/2014/main" id="{49BDEE62-87A3-3E08-9C9A-08057E05284E}"/>
              </a:ext>
            </a:extLst>
          </p:cNvPr>
          <p:cNvSpPr txBox="1"/>
          <p:nvPr/>
        </p:nvSpPr>
        <p:spPr>
          <a:xfrm>
            <a:off x="957002" y="4591052"/>
            <a:ext cx="3650358" cy="400110"/>
          </a:xfrm>
          <a:prstGeom prst="rect">
            <a:avLst/>
          </a:prstGeom>
          <a:noFill/>
        </p:spPr>
        <p:txBody>
          <a:bodyPr wrap="none" rtlCol="0">
            <a:spAutoFit/>
          </a:bodyPr>
          <a:lstStyle/>
          <a:p>
            <a:pPr algn="ctr">
              <a:buNone/>
            </a:pPr>
            <a:r>
              <a:rPr lang="en-US" sz="2000" b="1" dirty="0">
                <a:solidFill>
                  <a:srgbClr val="006F4B"/>
                </a:solidFill>
              </a:rPr>
              <a:t>www.usgs.gov/3DNTM/DCA</a:t>
            </a:r>
          </a:p>
        </p:txBody>
      </p:sp>
    </p:spTree>
    <p:extLst>
      <p:ext uri="{BB962C8B-B14F-4D97-AF65-F5344CB8AC3E}">
        <p14:creationId xmlns:p14="http://schemas.microsoft.com/office/powerpoint/2010/main" val="19382098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0B18EFF4-536E-4C09-A0FB-EC416A44F25A}"/>
              </a:ext>
            </a:extLst>
          </p:cNvPr>
          <p:cNvSpPr>
            <a:spLocks noGrp="1"/>
          </p:cNvSpPr>
          <p:nvPr>
            <p:ph type="title"/>
          </p:nvPr>
        </p:nvSpPr>
        <p:spPr/>
        <p:txBody>
          <a:bodyPr/>
          <a:lstStyle/>
          <a:p>
            <a:r>
              <a:rPr lang="en-US" dirty="0"/>
              <a:t>Project </a:t>
            </a:r>
            <a:r>
              <a:rPr lang="en-US"/>
              <a:t>evaluation considerations</a:t>
            </a:r>
            <a:endParaRPr lang="en-US" dirty="0"/>
          </a:p>
        </p:txBody>
      </p:sp>
      <p:sp>
        <p:nvSpPr>
          <p:cNvPr id="14" name="Text Placeholder 3" hidden="1">
            <a:extLst>
              <a:ext uri="{FF2B5EF4-FFF2-40B4-BE49-F238E27FC236}">
                <a16:creationId xmlns:a16="http://schemas.microsoft.com/office/drawing/2014/main" id="{98845184-7FDD-49E8-BDC2-D09315886BC8}"/>
              </a:ext>
            </a:extLst>
          </p:cNvPr>
          <p:cNvSpPr>
            <a:spLocks noGrp="1"/>
          </p:cNvSpPr>
          <p:nvPr>
            <p:ph idx="1"/>
          </p:nvPr>
        </p:nvSpPr>
        <p:spPr/>
        <p:txBody>
          <a:bodyPr/>
          <a:lstStyle/>
          <a:p>
            <a:r>
              <a:rPr lang="en-US"/>
              <a:t>Project evaluation considerations </a:t>
            </a:r>
          </a:p>
        </p:txBody>
      </p:sp>
      <p:sp>
        <p:nvSpPr>
          <p:cNvPr id="2" name="TextBox 1">
            <a:extLst>
              <a:ext uri="{FF2B5EF4-FFF2-40B4-BE49-F238E27FC236}">
                <a16:creationId xmlns:a16="http://schemas.microsoft.com/office/drawing/2014/main" id="{151E57DE-5E2E-5161-A787-365173012418}"/>
              </a:ext>
            </a:extLst>
          </p:cNvPr>
          <p:cNvSpPr txBox="1"/>
          <p:nvPr/>
        </p:nvSpPr>
        <p:spPr>
          <a:xfrm>
            <a:off x="1024023" y="1259955"/>
            <a:ext cx="9835045" cy="4575804"/>
          </a:xfrm>
          <a:prstGeom prst="rect">
            <a:avLst/>
          </a:prstGeom>
          <a:noFill/>
        </p:spPr>
        <p:txBody>
          <a:bodyPr wrap="square" rtlCol="0">
            <a:spAutoFit/>
          </a:bodyPr>
          <a:lstStyle/>
          <a:p>
            <a:pPr marL="171450" indent="-285750">
              <a:lnSpc>
                <a:spcPct val="120000"/>
              </a:lnSpc>
              <a:spcAft>
                <a:spcPts val="600"/>
              </a:spcAft>
              <a:buFont typeface="Wingdings" panose="05000000000000000000" pitchFamily="2" charset="2"/>
              <a:buChar char="§"/>
            </a:pPr>
            <a:r>
              <a:rPr lang="en-US" sz="2400" dirty="0"/>
              <a:t>No existing 3DHP-quality EDH currently exists in the project area </a:t>
            </a:r>
          </a:p>
          <a:p>
            <a:pPr marL="171450" indent="-285750">
              <a:lnSpc>
                <a:spcPct val="120000"/>
              </a:lnSpc>
              <a:spcAft>
                <a:spcPts val="600"/>
              </a:spcAft>
              <a:buFont typeface="Wingdings" panose="05000000000000000000" pitchFamily="2" charset="2"/>
              <a:buChar char="§"/>
            </a:pPr>
            <a:r>
              <a:rPr lang="en-US" sz="2400" dirty="0"/>
              <a:t>Presence of published 3DEP data in the project area</a:t>
            </a:r>
          </a:p>
          <a:p>
            <a:pPr marL="171450" indent="-285750">
              <a:lnSpc>
                <a:spcPct val="120000"/>
              </a:lnSpc>
              <a:spcAft>
                <a:spcPts val="600"/>
              </a:spcAft>
              <a:buFont typeface="Wingdings" panose="05000000000000000000" pitchFamily="2" charset="2"/>
              <a:buChar char="§"/>
            </a:pPr>
            <a:r>
              <a:rPr lang="en-US" sz="2400" dirty="0"/>
              <a:t>Overlap with Federal areas of interest</a:t>
            </a:r>
          </a:p>
          <a:p>
            <a:pPr marL="171450" indent="-285750">
              <a:lnSpc>
                <a:spcPct val="120000"/>
              </a:lnSpc>
              <a:spcAft>
                <a:spcPts val="600"/>
              </a:spcAft>
              <a:buFont typeface="Wingdings" panose="05000000000000000000" pitchFamily="2" charset="2"/>
              <a:buChar char="§"/>
            </a:pPr>
            <a:r>
              <a:rPr lang="en-US" sz="2400" dirty="0"/>
              <a:t>Multi-state stakeholder funding where projects cross state boundaries (3DHP)</a:t>
            </a:r>
          </a:p>
          <a:p>
            <a:pPr marL="171450" indent="-285750">
              <a:lnSpc>
                <a:spcPct val="120000"/>
              </a:lnSpc>
              <a:spcAft>
                <a:spcPts val="600"/>
              </a:spcAft>
              <a:buFont typeface="Wingdings" panose="05000000000000000000" pitchFamily="2" charset="2"/>
              <a:buChar char="§"/>
            </a:pPr>
            <a:r>
              <a:rPr lang="en-US" sz="2400" dirty="0"/>
              <a:t>Cost realism</a:t>
            </a:r>
          </a:p>
          <a:p>
            <a:pPr marL="171450" indent="-285750">
              <a:lnSpc>
                <a:spcPct val="120000"/>
              </a:lnSpc>
              <a:spcAft>
                <a:spcPts val="600"/>
              </a:spcAft>
              <a:buFont typeface="Wingdings" panose="05000000000000000000" pitchFamily="2" charset="2"/>
              <a:buChar char="§"/>
            </a:pPr>
            <a:r>
              <a:rPr lang="en-US" sz="2400" dirty="0"/>
              <a:t>Level of matching funds offered</a:t>
            </a:r>
          </a:p>
          <a:p>
            <a:pPr marL="171450" indent="-285750">
              <a:lnSpc>
                <a:spcPct val="120000"/>
              </a:lnSpc>
              <a:spcAft>
                <a:spcPts val="600"/>
              </a:spcAft>
              <a:buFont typeface="Wingdings" panose="05000000000000000000" pitchFamily="2" charset="2"/>
              <a:buChar char="§"/>
            </a:pPr>
            <a:r>
              <a:rPr lang="en-US" sz="2400" dirty="0"/>
              <a:t>Maturity of the applicant’s project submission</a:t>
            </a:r>
          </a:p>
          <a:p>
            <a:pPr marL="171450" indent="-285750">
              <a:lnSpc>
                <a:spcPct val="120000"/>
              </a:lnSpc>
              <a:spcAft>
                <a:spcPts val="600"/>
              </a:spcAft>
              <a:buFont typeface="Wingdings" panose="05000000000000000000" pitchFamily="2" charset="2"/>
              <a:buChar char="§"/>
            </a:pPr>
            <a:r>
              <a:rPr lang="en-US" sz="2400" dirty="0"/>
              <a:t>Technical approach and past performance as applicable</a:t>
            </a:r>
          </a:p>
        </p:txBody>
      </p:sp>
    </p:spTree>
    <p:extLst>
      <p:ext uri="{BB962C8B-B14F-4D97-AF65-F5344CB8AC3E}">
        <p14:creationId xmlns:p14="http://schemas.microsoft.com/office/powerpoint/2010/main" val="11724921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90137-124A-C07A-0BE6-104FA79871F2}"/>
              </a:ext>
            </a:extLst>
          </p:cNvPr>
          <p:cNvSpPr>
            <a:spLocks noGrp="1"/>
          </p:cNvSpPr>
          <p:nvPr>
            <p:ph type="title"/>
          </p:nvPr>
        </p:nvSpPr>
        <p:spPr/>
        <p:txBody>
          <a:bodyPr>
            <a:normAutofit/>
          </a:bodyPr>
          <a:lstStyle/>
          <a:p>
            <a:r>
              <a:rPr lang="en-US" dirty="0"/>
              <a:t>Potential partners</a:t>
            </a:r>
          </a:p>
        </p:txBody>
      </p:sp>
      <p:sp>
        <p:nvSpPr>
          <p:cNvPr id="3" name="Content Placeholder 2">
            <a:extLst>
              <a:ext uri="{FF2B5EF4-FFF2-40B4-BE49-F238E27FC236}">
                <a16:creationId xmlns:a16="http://schemas.microsoft.com/office/drawing/2014/main" id="{63F81D4A-3B1B-91AF-341A-CA1F3EC61CA2}"/>
              </a:ext>
            </a:extLst>
          </p:cNvPr>
          <p:cNvSpPr>
            <a:spLocks noGrp="1"/>
          </p:cNvSpPr>
          <p:nvPr>
            <p:ph idx="1"/>
          </p:nvPr>
        </p:nvSpPr>
        <p:spPr>
          <a:xfrm>
            <a:off x="838199" y="1497734"/>
            <a:ext cx="10793819" cy="3430458"/>
          </a:xfrm>
        </p:spPr>
        <p:txBody>
          <a:bodyPr numCol="2">
            <a:normAutofit fontScale="92500" lnSpcReduction="10000"/>
          </a:bodyPr>
          <a:lstStyle/>
          <a:p>
            <a:r>
              <a:rPr lang="en-US" dirty="0"/>
              <a:t>City governments</a:t>
            </a:r>
          </a:p>
          <a:p>
            <a:r>
              <a:rPr lang="en-US" dirty="0"/>
              <a:t>County governments</a:t>
            </a:r>
          </a:p>
          <a:p>
            <a:r>
              <a:rPr lang="en-US" dirty="0"/>
              <a:t>Conservation districts</a:t>
            </a:r>
          </a:p>
          <a:p>
            <a:r>
              <a:rPr lang="en-US" dirty="0"/>
              <a:t>Task forces</a:t>
            </a:r>
          </a:p>
          <a:p>
            <a:r>
              <a:rPr lang="en-US" dirty="0"/>
              <a:t>Montana DNRC</a:t>
            </a:r>
          </a:p>
          <a:p>
            <a:r>
              <a:rPr lang="en-US" dirty="0"/>
              <a:t>Montana DEQ</a:t>
            </a:r>
          </a:p>
          <a:p>
            <a:r>
              <a:rPr lang="en-US" dirty="0"/>
              <a:t>Conservation- or water-focused groups</a:t>
            </a:r>
          </a:p>
          <a:p>
            <a:r>
              <a:rPr lang="en-US" dirty="0"/>
              <a:t>Private sector groups/companies</a:t>
            </a:r>
          </a:p>
        </p:txBody>
      </p:sp>
    </p:spTree>
    <p:extLst>
      <p:ext uri="{BB962C8B-B14F-4D97-AF65-F5344CB8AC3E}">
        <p14:creationId xmlns:p14="http://schemas.microsoft.com/office/powerpoint/2010/main" val="40145411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CEE863-D55D-17C9-AE53-C56E06EF32A8}"/>
              </a:ext>
            </a:extLst>
          </p:cNvPr>
          <p:cNvSpPr>
            <a:spLocks noGrp="1"/>
          </p:cNvSpPr>
          <p:nvPr>
            <p:ph type="title"/>
          </p:nvPr>
        </p:nvSpPr>
        <p:spPr/>
        <p:txBody>
          <a:bodyPr/>
          <a:lstStyle/>
          <a:p>
            <a:r>
              <a:rPr lang="en-US" dirty="0"/>
              <a:t>Here’s what you need NOW</a:t>
            </a:r>
          </a:p>
        </p:txBody>
      </p:sp>
      <p:sp>
        <p:nvSpPr>
          <p:cNvPr id="3" name="Content Placeholder 2">
            <a:extLst>
              <a:ext uri="{FF2B5EF4-FFF2-40B4-BE49-F238E27FC236}">
                <a16:creationId xmlns:a16="http://schemas.microsoft.com/office/drawing/2014/main" id="{86B8C225-005B-950E-ECDE-8B6ACE1A1AD3}"/>
              </a:ext>
            </a:extLst>
          </p:cNvPr>
          <p:cNvSpPr>
            <a:spLocks noGrp="1"/>
          </p:cNvSpPr>
          <p:nvPr>
            <p:ph idx="1"/>
          </p:nvPr>
        </p:nvSpPr>
        <p:spPr>
          <a:xfrm>
            <a:off x="838200" y="1497734"/>
            <a:ext cx="10515600" cy="4617316"/>
          </a:xfrm>
        </p:spPr>
        <p:txBody>
          <a:bodyPr>
            <a:normAutofit/>
          </a:bodyPr>
          <a:lstStyle/>
          <a:p>
            <a:r>
              <a:rPr lang="en-US" dirty="0"/>
              <a:t>Know how much money is available</a:t>
            </a:r>
          </a:p>
          <a:p>
            <a:pPr lvl="1"/>
            <a:r>
              <a:rPr lang="en-US" dirty="0"/>
              <a:t>Do not spend money now</a:t>
            </a:r>
          </a:p>
          <a:p>
            <a:r>
              <a:rPr lang="en-US" dirty="0"/>
              <a:t>Watersheds you’re interested in</a:t>
            </a:r>
          </a:p>
          <a:p>
            <a:pPr marL="457200" lvl="1" indent="0">
              <a:buNone/>
            </a:pPr>
            <a:r>
              <a:rPr lang="en-US" dirty="0">
                <a:solidFill>
                  <a:schemeClr val="accent2"/>
                </a:solidFill>
                <a:latin typeface="Public Sans SemiBold" panose="00000700000000000000" pitchFamily="50" charset="0"/>
                <a:hlinkClick r:id="rId3">
                  <a:extLst>
                    <a:ext uri="{A12FA001-AC4F-418D-AE19-62706E023703}">
                      <ahyp:hlinkClr xmlns:ahyp="http://schemas.microsoft.com/office/drawing/2018/hyperlinkcolor" val="tx"/>
                    </a:ext>
                  </a:extLst>
                </a:hlinkClick>
              </a:rPr>
              <a:t>Montana HUs and 3DHP Planning Map</a:t>
            </a:r>
            <a:endParaRPr lang="en-US" dirty="0">
              <a:solidFill>
                <a:schemeClr val="accent2"/>
              </a:solidFill>
              <a:latin typeface="Public Sans SemiBold" panose="00000700000000000000" pitchFamily="50" charset="0"/>
            </a:endParaRPr>
          </a:p>
          <a:p>
            <a:r>
              <a:rPr lang="en-US" dirty="0"/>
              <a:t>Montana State Library will help with application</a:t>
            </a:r>
          </a:p>
          <a:p>
            <a:r>
              <a:rPr lang="en-US" dirty="0"/>
              <a:t>Applications due Sept 13</a:t>
            </a:r>
          </a:p>
        </p:txBody>
      </p:sp>
      <p:pic>
        <p:nvPicPr>
          <p:cNvPr id="6" name="Picture 5" descr="Qr code&#10;&#10;AI-generated content may be incorrect.">
            <a:extLst>
              <a:ext uri="{FF2B5EF4-FFF2-40B4-BE49-F238E27FC236}">
                <a16:creationId xmlns:a16="http://schemas.microsoft.com/office/drawing/2014/main" id="{B2EE4158-404C-5D75-BE01-4E476C214F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24011" y="207056"/>
            <a:ext cx="2673546" cy="2581356"/>
          </a:xfrm>
          <a:prstGeom prst="rect">
            <a:avLst/>
          </a:prstGeom>
        </p:spPr>
      </p:pic>
    </p:spTree>
    <p:extLst>
      <p:ext uri="{BB962C8B-B14F-4D97-AF65-F5344CB8AC3E}">
        <p14:creationId xmlns:p14="http://schemas.microsoft.com/office/powerpoint/2010/main" val="406317129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D088A7-700F-C916-1B6C-913570FCF919}"/>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C779761D-290A-4E9F-1B72-66B76DE51138}"/>
              </a:ext>
            </a:extLst>
          </p:cNvPr>
          <p:cNvSpPr txBox="1"/>
          <p:nvPr/>
        </p:nvSpPr>
        <p:spPr>
          <a:xfrm>
            <a:off x="508596" y="221994"/>
            <a:ext cx="11387657" cy="5855193"/>
          </a:xfrm>
          <a:prstGeom prst="rect">
            <a:avLst/>
          </a:prstGeom>
          <a:noFill/>
        </p:spPr>
        <p:txBody>
          <a:bodyPr wrap="square">
            <a:spAutoFit/>
          </a:bodyPr>
          <a:lstStyle/>
          <a:p>
            <a:pPr algn="l"/>
            <a:r>
              <a:rPr lang="en-US" sz="3600" b="1" i="0" u="none" strike="noStrike" baseline="0" dirty="0">
                <a:latin typeface="+mj-lt"/>
              </a:rPr>
              <a:t>Tentative timeline for </a:t>
            </a:r>
            <a:r>
              <a:rPr lang="en-US" sz="3600" b="1" i="1" u="none" strike="noStrike" baseline="0" dirty="0">
                <a:latin typeface="+mj-lt"/>
              </a:rPr>
              <a:t>first round </a:t>
            </a:r>
            <a:r>
              <a:rPr lang="en-US" sz="3600" b="1" i="0" u="none" strike="noStrike" baseline="0" dirty="0">
                <a:latin typeface="+mj-lt"/>
              </a:rPr>
              <a:t>FY26 DCA</a:t>
            </a:r>
            <a:endParaRPr lang="en-US" sz="2000" b="1" i="1" u="none" strike="noStrike" baseline="0" dirty="0"/>
          </a:p>
          <a:p>
            <a:pPr marL="285750" indent="-285750" algn="l">
              <a:buFont typeface="Wingdings" panose="05000000000000000000" pitchFamily="2" charset="2"/>
              <a:buChar char="v"/>
            </a:pPr>
            <a:endParaRPr lang="en-US" sz="1600" b="1" i="1" u="none" strike="noStrike" baseline="0" dirty="0">
              <a:solidFill>
                <a:schemeClr val="accent1"/>
              </a:solidFill>
            </a:endParaRPr>
          </a:p>
          <a:p>
            <a:pPr marL="342900" marR="0" lvl="0" indent="-342900" algn="l">
              <a:lnSpc>
                <a:spcPct val="115000"/>
              </a:lnSpc>
              <a:spcAft>
                <a:spcPts val="1000"/>
              </a:spcAft>
              <a:buFont typeface="Wingdings" panose="05000000000000000000" pitchFamily="2" charset="2"/>
              <a:buChar char="v"/>
            </a:pPr>
            <a:r>
              <a:rPr lang="en-US" sz="2000" b="1" dirty="0">
                <a:solidFill>
                  <a:schemeClr val="tx1">
                    <a:lumMod val="75000"/>
                  </a:schemeClr>
                </a:solidFill>
                <a:effectLst/>
                <a:ea typeface="Arial" panose="020B0604020202020204" pitchFamily="34" charset="0"/>
              </a:rPr>
              <a:t>Now:  </a:t>
            </a:r>
            <a:r>
              <a:rPr lang="en-US" sz="2000" dirty="0">
                <a:solidFill>
                  <a:schemeClr val="tx1">
                    <a:lumMod val="75000"/>
                  </a:schemeClr>
                </a:solidFill>
                <a:effectLst/>
                <a:ea typeface="Arial" panose="020B0604020202020204" pitchFamily="34" charset="0"/>
              </a:rPr>
              <a:t>Identify priority area of interest: one to several HU-10s or one HU-8.</a:t>
            </a:r>
          </a:p>
          <a:p>
            <a:pPr marL="342900" marR="0" lvl="0" indent="-342900" algn="l">
              <a:lnSpc>
                <a:spcPct val="115000"/>
              </a:lnSpc>
              <a:spcAft>
                <a:spcPts val="1000"/>
              </a:spcAft>
              <a:buFont typeface="Wingdings" panose="05000000000000000000" pitchFamily="2" charset="2"/>
              <a:buChar char="v"/>
            </a:pPr>
            <a:r>
              <a:rPr lang="en-US" sz="2000" b="1" dirty="0">
                <a:solidFill>
                  <a:schemeClr val="tx1">
                    <a:lumMod val="75000"/>
                  </a:schemeClr>
                </a:solidFill>
                <a:ea typeface="Arial" panose="020B0604020202020204" pitchFamily="34" charset="0"/>
              </a:rPr>
              <a:t>Now</a:t>
            </a:r>
            <a:r>
              <a:rPr lang="en-US" sz="2000" b="1" dirty="0">
                <a:solidFill>
                  <a:schemeClr val="tx1">
                    <a:lumMod val="75000"/>
                  </a:schemeClr>
                </a:solidFill>
                <a:effectLst/>
                <a:ea typeface="Arial" panose="020B0604020202020204" pitchFamily="34" charset="0"/>
              </a:rPr>
              <a:t>:  </a:t>
            </a:r>
            <a:r>
              <a:rPr lang="en-US" sz="2000" dirty="0">
                <a:solidFill>
                  <a:schemeClr val="tx1">
                    <a:lumMod val="75000"/>
                  </a:schemeClr>
                </a:solidFill>
                <a:effectLst/>
                <a:ea typeface="Arial" panose="020B0604020202020204" pitchFamily="34" charset="0"/>
              </a:rPr>
              <a:t>Coordinate and identify funding partners, with a </a:t>
            </a:r>
            <a:r>
              <a:rPr lang="en-US" sz="2000" u="sng" dirty="0">
                <a:solidFill>
                  <a:schemeClr val="tx1">
                    <a:lumMod val="75000"/>
                  </a:schemeClr>
                </a:solidFill>
                <a:effectLst/>
                <a:ea typeface="Arial" panose="020B0604020202020204" pitchFamily="34" charset="0"/>
              </a:rPr>
              <a:t>goal</a:t>
            </a:r>
            <a:r>
              <a:rPr lang="en-US" sz="2000" dirty="0">
                <a:solidFill>
                  <a:schemeClr val="tx1">
                    <a:lumMod val="75000"/>
                  </a:schemeClr>
                </a:solidFill>
                <a:effectLst/>
                <a:ea typeface="Arial" panose="020B0604020202020204" pitchFamily="34" charset="0"/>
              </a:rPr>
              <a:t> of at least 50% </a:t>
            </a:r>
            <a:r>
              <a:rPr lang="en-US" sz="2000" dirty="0">
                <a:solidFill>
                  <a:schemeClr val="tx1">
                    <a:lumMod val="75000"/>
                  </a:schemeClr>
                </a:solidFill>
                <a:ea typeface="Arial" panose="020B0604020202020204" pitchFamily="34" charset="0"/>
              </a:rPr>
              <a:t>cost </a:t>
            </a:r>
            <a:r>
              <a:rPr lang="en-US" sz="2000" dirty="0">
                <a:solidFill>
                  <a:schemeClr val="tx1">
                    <a:lumMod val="75000"/>
                  </a:schemeClr>
                </a:solidFill>
                <a:effectLst/>
                <a:ea typeface="Arial" panose="020B0604020202020204" pitchFamily="34" charset="0"/>
              </a:rPr>
              <a:t>in total contributions from Montana partners.  </a:t>
            </a:r>
            <a:r>
              <a:rPr lang="en-US" sz="2000" u="sng" dirty="0">
                <a:solidFill>
                  <a:schemeClr val="tx1">
                    <a:lumMod val="75000"/>
                  </a:schemeClr>
                </a:solidFill>
                <a:effectLst/>
                <a:ea typeface="Arial" panose="020B0604020202020204" pitchFamily="34" charset="0"/>
              </a:rPr>
              <a:t>Partners sign a </a:t>
            </a:r>
            <a:r>
              <a:rPr lang="en-US" sz="2000" i="1" u="sng" dirty="0">
                <a:solidFill>
                  <a:schemeClr val="tx1">
                    <a:lumMod val="75000"/>
                  </a:schemeClr>
                </a:solidFill>
                <a:effectLst/>
                <a:ea typeface="Arial" panose="020B0604020202020204" pitchFamily="34" charset="0"/>
              </a:rPr>
              <a:t>good-faith commitment</a:t>
            </a:r>
            <a:r>
              <a:rPr lang="en-US" sz="2000" dirty="0">
                <a:solidFill>
                  <a:schemeClr val="tx1">
                    <a:lumMod val="75000"/>
                  </a:schemeClr>
                </a:solidFill>
                <a:effectLst/>
                <a:ea typeface="Arial" panose="020B0604020202020204" pitchFamily="34" charset="0"/>
              </a:rPr>
              <a:t>.</a:t>
            </a:r>
          </a:p>
          <a:p>
            <a:pPr marL="342900" marR="0" lvl="0" indent="-342900" algn="l">
              <a:lnSpc>
                <a:spcPct val="115000"/>
              </a:lnSpc>
              <a:spcAft>
                <a:spcPts val="1000"/>
              </a:spcAft>
              <a:buFont typeface="Wingdings" panose="05000000000000000000" pitchFamily="2" charset="2"/>
              <a:buChar char="v"/>
            </a:pPr>
            <a:r>
              <a:rPr lang="en-US" sz="2000" b="1" dirty="0">
                <a:solidFill>
                  <a:schemeClr val="tx1">
                    <a:lumMod val="75000"/>
                  </a:schemeClr>
                </a:solidFill>
                <a:effectLst/>
                <a:ea typeface="Arial" panose="020B0604020202020204" pitchFamily="34" charset="0"/>
              </a:rPr>
              <a:t>By September 12, 2025:  </a:t>
            </a:r>
            <a:r>
              <a:rPr lang="en-US" sz="2000" dirty="0">
                <a:solidFill>
                  <a:schemeClr val="tx1">
                    <a:lumMod val="75000"/>
                  </a:schemeClr>
                </a:solidFill>
                <a:effectLst/>
                <a:ea typeface="Arial" panose="020B0604020202020204" pitchFamily="34" charset="0"/>
              </a:rPr>
              <a:t>Montana State Library submits application to the </a:t>
            </a:r>
            <a:r>
              <a:rPr lang="en-US" sz="2000" i="1" dirty="0">
                <a:solidFill>
                  <a:schemeClr val="tx1">
                    <a:lumMod val="75000"/>
                  </a:schemeClr>
                </a:solidFill>
                <a:effectLst/>
                <a:ea typeface="Arial" panose="020B0604020202020204" pitchFamily="34" charset="0"/>
              </a:rPr>
              <a:t>first round</a:t>
            </a:r>
            <a:r>
              <a:rPr lang="en-US" sz="2000" dirty="0">
                <a:solidFill>
                  <a:schemeClr val="tx1">
                    <a:lumMod val="75000"/>
                  </a:schemeClr>
                </a:solidFill>
                <a:effectLst/>
                <a:ea typeface="Arial" panose="020B0604020202020204" pitchFamily="34" charset="0"/>
              </a:rPr>
              <a:t> FY26 USGS 3DHP Data Collaboration Announcement (DCA)</a:t>
            </a:r>
            <a:endParaRPr lang="en-US" sz="2000" b="1" dirty="0">
              <a:solidFill>
                <a:schemeClr val="tx1">
                  <a:lumMod val="75000"/>
                </a:schemeClr>
              </a:solidFill>
              <a:ea typeface="Arial" panose="020B0604020202020204" pitchFamily="34" charset="0"/>
            </a:endParaRPr>
          </a:p>
          <a:p>
            <a:pPr marL="342900" marR="0" lvl="0" indent="-342900" algn="l">
              <a:lnSpc>
                <a:spcPct val="115000"/>
              </a:lnSpc>
              <a:spcAft>
                <a:spcPts val="1000"/>
              </a:spcAft>
              <a:buFont typeface="Wingdings" panose="05000000000000000000" pitchFamily="2" charset="2"/>
              <a:buChar char="v"/>
            </a:pPr>
            <a:r>
              <a:rPr lang="en-US" sz="2000" b="1" dirty="0">
                <a:solidFill>
                  <a:schemeClr val="tx1">
                    <a:lumMod val="75000"/>
                  </a:schemeClr>
                </a:solidFill>
                <a:ea typeface="Arial" panose="020B0604020202020204" pitchFamily="34" charset="0"/>
              </a:rPr>
              <a:t>December 2025 to early January</a:t>
            </a:r>
            <a:r>
              <a:rPr lang="en-US" sz="2000" b="1" dirty="0">
                <a:solidFill>
                  <a:schemeClr val="tx1">
                    <a:lumMod val="75000"/>
                  </a:schemeClr>
                </a:solidFill>
                <a:effectLst/>
                <a:ea typeface="Arial" panose="020B0604020202020204" pitchFamily="34" charset="0"/>
              </a:rPr>
              <a:t> 2026: </a:t>
            </a:r>
            <a:r>
              <a:rPr lang="en-US" sz="2000" dirty="0">
                <a:solidFill>
                  <a:schemeClr val="tx1">
                    <a:lumMod val="75000"/>
                  </a:schemeClr>
                </a:solidFill>
                <a:effectLst/>
                <a:ea typeface="Arial" panose="020B0604020202020204" pitchFamily="34" charset="0"/>
              </a:rPr>
              <a:t> Acceptance Letter from USGS for </a:t>
            </a:r>
            <a:r>
              <a:rPr lang="en-US" sz="2000" i="1" dirty="0">
                <a:solidFill>
                  <a:schemeClr val="tx1">
                    <a:lumMod val="75000"/>
                  </a:schemeClr>
                </a:solidFill>
                <a:effectLst/>
                <a:ea typeface="Arial" panose="020B0604020202020204" pitchFamily="34" charset="0"/>
              </a:rPr>
              <a:t>first round submissions</a:t>
            </a:r>
            <a:r>
              <a:rPr lang="en-US" sz="2000" dirty="0">
                <a:solidFill>
                  <a:schemeClr val="tx1">
                    <a:lumMod val="75000"/>
                  </a:schemeClr>
                </a:solidFill>
                <a:effectLst/>
                <a:ea typeface="Arial" panose="020B0604020202020204" pitchFamily="34" charset="0"/>
              </a:rPr>
              <a:t>.  </a:t>
            </a:r>
            <a:r>
              <a:rPr lang="en-US" sz="2000" dirty="0">
                <a:solidFill>
                  <a:schemeClr val="tx1">
                    <a:lumMod val="75000"/>
                  </a:schemeClr>
                </a:solidFill>
                <a:ea typeface="Arial" panose="020B0604020202020204" pitchFamily="34" charset="0"/>
              </a:rPr>
              <a:t>Funding agreement(s) and task order development</a:t>
            </a:r>
            <a:r>
              <a:rPr lang="en-US" sz="2000" b="1" dirty="0">
                <a:solidFill>
                  <a:schemeClr val="tx1">
                    <a:lumMod val="75000"/>
                  </a:schemeClr>
                </a:solidFill>
                <a:ea typeface="Arial" panose="020B0604020202020204" pitchFamily="34" charset="0"/>
              </a:rPr>
              <a:t>.  </a:t>
            </a:r>
            <a:r>
              <a:rPr lang="en-US" sz="2000" u="sng" dirty="0">
                <a:solidFill>
                  <a:schemeClr val="tx1">
                    <a:lumMod val="75000"/>
                  </a:schemeClr>
                </a:solidFill>
                <a:ea typeface="Arial" panose="020B0604020202020204" pitchFamily="34" charset="0"/>
              </a:rPr>
              <a:t>Partners need to be ready to review and sign paperwork</a:t>
            </a:r>
            <a:r>
              <a:rPr lang="en-US" sz="2000" dirty="0">
                <a:solidFill>
                  <a:schemeClr val="tx1">
                    <a:lumMod val="75000"/>
                  </a:schemeClr>
                </a:solidFill>
                <a:ea typeface="Arial" panose="020B0604020202020204" pitchFamily="34" charset="0"/>
              </a:rPr>
              <a:t>.  </a:t>
            </a:r>
            <a:r>
              <a:rPr lang="en-US" sz="2000" u="sng" dirty="0">
                <a:solidFill>
                  <a:schemeClr val="tx1">
                    <a:lumMod val="75000"/>
                  </a:schemeClr>
                </a:solidFill>
                <a:ea typeface="Arial" panose="020B0604020202020204" pitchFamily="34" charset="0"/>
              </a:rPr>
              <a:t>Partner funds need to be available</a:t>
            </a:r>
            <a:r>
              <a:rPr lang="en-US" sz="2000" dirty="0">
                <a:solidFill>
                  <a:schemeClr val="tx1">
                    <a:lumMod val="75000"/>
                  </a:schemeClr>
                </a:solidFill>
                <a:ea typeface="Arial" panose="020B0604020202020204" pitchFamily="34" charset="0"/>
              </a:rPr>
              <a:t>.</a:t>
            </a:r>
            <a:endParaRPr lang="en-US" sz="2000" b="1" dirty="0">
              <a:solidFill>
                <a:schemeClr val="tx1">
                  <a:lumMod val="75000"/>
                </a:schemeClr>
              </a:solidFill>
              <a:effectLst/>
              <a:ea typeface="Arial" panose="020B0604020202020204" pitchFamily="34" charset="0"/>
            </a:endParaRPr>
          </a:p>
          <a:p>
            <a:pPr marL="342900" marR="0" lvl="0" indent="-342900" algn="l">
              <a:lnSpc>
                <a:spcPct val="115000"/>
              </a:lnSpc>
              <a:spcAft>
                <a:spcPts val="1000"/>
              </a:spcAft>
              <a:buFont typeface="Wingdings" panose="05000000000000000000" pitchFamily="2" charset="2"/>
              <a:buChar char="v"/>
            </a:pPr>
            <a:r>
              <a:rPr lang="en-US" sz="2000" b="1" dirty="0">
                <a:solidFill>
                  <a:schemeClr val="tx1">
                    <a:lumMod val="75000"/>
                  </a:schemeClr>
                </a:solidFill>
                <a:effectLst/>
                <a:ea typeface="Arial" panose="020B0604020202020204" pitchFamily="34" charset="0"/>
              </a:rPr>
              <a:t>Throughout 2026</a:t>
            </a:r>
            <a:r>
              <a:rPr lang="en-US" sz="2000" dirty="0">
                <a:solidFill>
                  <a:schemeClr val="tx1">
                    <a:lumMod val="75000"/>
                  </a:schemeClr>
                </a:solidFill>
                <a:effectLst/>
                <a:ea typeface="Arial" panose="020B0604020202020204" pitchFamily="34" charset="0"/>
              </a:rPr>
              <a:t> </a:t>
            </a:r>
            <a:r>
              <a:rPr lang="en-US" sz="2000" b="1" dirty="0">
                <a:solidFill>
                  <a:schemeClr val="tx1">
                    <a:lumMod val="75000"/>
                  </a:schemeClr>
                </a:solidFill>
                <a:effectLst/>
                <a:ea typeface="Arial" panose="020B0604020202020204" pitchFamily="34" charset="0"/>
              </a:rPr>
              <a:t>and into 2027: </a:t>
            </a:r>
            <a:r>
              <a:rPr lang="en-US" sz="2000" dirty="0">
                <a:solidFill>
                  <a:schemeClr val="tx1">
                    <a:lumMod val="75000"/>
                  </a:schemeClr>
                </a:solidFill>
                <a:effectLst/>
                <a:ea typeface="Arial" panose="020B0604020202020204" pitchFamily="34" charset="0"/>
              </a:rPr>
              <a:t>3DHP data development by private contractors and data validation by the USGS.  Regular </a:t>
            </a:r>
            <a:r>
              <a:rPr lang="en-US" sz="2000" dirty="0">
                <a:solidFill>
                  <a:schemeClr val="tx1">
                    <a:lumMod val="75000"/>
                  </a:schemeClr>
                </a:solidFill>
                <a:ea typeface="Arial" panose="020B0604020202020204" pitchFamily="34" charset="0"/>
              </a:rPr>
              <a:t>s</a:t>
            </a:r>
            <a:r>
              <a:rPr lang="en-US" sz="2000" dirty="0">
                <a:solidFill>
                  <a:schemeClr val="tx1">
                    <a:lumMod val="75000"/>
                  </a:schemeClr>
                </a:solidFill>
                <a:effectLst/>
                <a:ea typeface="Arial" panose="020B0604020202020204" pitchFamily="34" charset="0"/>
              </a:rPr>
              <a:t>tatus updates provided to partners.</a:t>
            </a:r>
          </a:p>
          <a:p>
            <a:pPr marL="342900" marR="0" lvl="0" indent="-342900" algn="l">
              <a:lnSpc>
                <a:spcPct val="115000"/>
              </a:lnSpc>
              <a:spcAft>
                <a:spcPts val="1000"/>
              </a:spcAft>
              <a:buFont typeface="Wingdings" panose="05000000000000000000" pitchFamily="2" charset="2"/>
              <a:buChar char="v"/>
            </a:pPr>
            <a:r>
              <a:rPr lang="en-US" sz="2000" b="1" dirty="0">
                <a:solidFill>
                  <a:schemeClr val="tx1">
                    <a:lumMod val="75000"/>
                  </a:schemeClr>
                </a:solidFill>
                <a:effectLst/>
                <a:ea typeface="Arial" panose="020B0604020202020204" pitchFamily="34" charset="0"/>
              </a:rPr>
              <a:t>Late 2027–2028:  </a:t>
            </a:r>
            <a:r>
              <a:rPr lang="en-US" sz="2000" dirty="0">
                <a:solidFill>
                  <a:schemeClr val="tx1">
                    <a:lumMod val="75000"/>
                  </a:schemeClr>
                </a:solidFill>
                <a:effectLst/>
                <a:ea typeface="Arial" panose="020B0604020202020204" pitchFamily="34" charset="0"/>
              </a:rPr>
              <a:t>Final data delivery to the Montana State Library and other partners.</a:t>
            </a:r>
          </a:p>
          <a:p>
            <a:pPr marL="0" marR="0" algn="l">
              <a:lnSpc>
                <a:spcPct val="115000"/>
              </a:lnSpc>
              <a:spcAft>
                <a:spcPts val="1000"/>
              </a:spcAft>
            </a:pPr>
            <a:r>
              <a:rPr lang="en-US" i="1" dirty="0">
                <a:solidFill>
                  <a:schemeClr val="accent3"/>
                </a:solidFill>
                <a:effectLst/>
                <a:latin typeface="Public Sans SemiBold" panose="00000700000000000000" pitchFamily="50" charset="0"/>
                <a:ea typeface="Arial" panose="020B0604020202020204" pitchFamily="34" charset="0"/>
              </a:rPr>
              <a:t>* Timeline depends on available USGS funding (amount and cycle).</a:t>
            </a:r>
            <a:endParaRPr lang="en-US" sz="2400" dirty="0">
              <a:solidFill>
                <a:schemeClr val="accent2"/>
              </a:solidFill>
            </a:endParaRPr>
          </a:p>
        </p:txBody>
      </p:sp>
    </p:spTree>
    <p:extLst>
      <p:ext uri="{BB962C8B-B14F-4D97-AF65-F5344CB8AC3E}">
        <p14:creationId xmlns:p14="http://schemas.microsoft.com/office/powerpoint/2010/main" val="37797768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2. Select project management</a:t>
            </a:r>
          </a:p>
        </p:txBody>
      </p:sp>
      <p:sp>
        <p:nvSpPr>
          <p:cNvPr id="7" name="Content Placeholder 6">
            <a:extLst>
              <a:ext uri="{FF2B5EF4-FFF2-40B4-BE49-F238E27FC236}">
                <a16:creationId xmlns:a16="http://schemas.microsoft.com/office/drawing/2014/main" id="{ED6396E2-150E-8915-0B3B-5D5EB90FB700}"/>
              </a:ext>
            </a:extLst>
          </p:cNvPr>
          <p:cNvSpPr>
            <a:spLocks noGrp="1"/>
          </p:cNvSpPr>
          <p:nvPr>
            <p:ph idx="1"/>
          </p:nvPr>
        </p:nvSpPr>
        <p:spPr>
          <a:xfrm>
            <a:off x="585067" y="3789416"/>
            <a:ext cx="11199719" cy="2352264"/>
          </a:xfrm>
        </p:spPr>
        <p:txBody>
          <a:bodyPr>
            <a:noAutofit/>
          </a:bodyPr>
          <a:lstStyle/>
          <a:p>
            <a:pPr marL="182880" indent="-182880">
              <a:spcAft>
                <a:spcPts val="600"/>
              </a:spcAft>
              <a:buClr>
                <a:schemeClr val="tx1"/>
              </a:buClr>
              <a:buFont typeface="Wingdings" panose="05000000000000000000" pitchFamily="2" charset="2"/>
              <a:buChar char="§"/>
            </a:pPr>
            <a:r>
              <a:rPr lang="en-US" sz="2000" dirty="0"/>
              <a:t>GPSC adds </a:t>
            </a:r>
            <a:r>
              <a:rPr lang="en-US" sz="2000" dirty="0">
                <a:solidFill>
                  <a:schemeClr val="accent3"/>
                </a:solidFill>
              </a:rPr>
              <a:t>6% overhead to project cost</a:t>
            </a:r>
          </a:p>
          <a:p>
            <a:pPr marL="182880" indent="-182880">
              <a:spcAft>
                <a:spcPts val="600"/>
              </a:spcAft>
              <a:buClr>
                <a:schemeClr val="tx1"/>
              </a:buClr>
              <a:buFont typeface="Wingdings" panose="05000000000000000000" pitchFamily="2" charset="2"/>
              <a:buChar char="§"/>
            </a:pPr>
            <a:r>
              <a:rPr lang="en-US" sz="2000" dirty="0"/>
              <a:t>Data from all projects must adhere to USGS specs in effect at the time of award</a:t>
            </a:r>
          </a:p>
          <a:p>
            <a:pPr marL="457200" lvl="2" indent="0">
              <a:spcAft>
                <a:spcPts val="600"/>
              </a:spcAft>
              <a:buClr>
                <a:schemeClr val="tx1"/>
              </a:buClr>
              <a:buNone/>
            </a:pPr>
            <a:r>
              <a:rPr lang="en-US" sz="1600" dirty="0">
                <a:solidFill>
                  <a:schemeClr val="accent5"/>
                </a:solidFill>
                <a:hlinkClick r:id="rId3">
                  <a:extLst>
                    <a:ext uri="{A12FA001-AC4F-418D-AE19-62706E023703}">
                      <ahyp:hlinkClr xmlns:ahyp="http://schemas.microsoft.com/office/drawing/2018/hyperlinkcolor" val="tx"/>
                    </a:ext>
                  </a:extLst>
                </a:hlinkClick>
              </a:rPr>
              <a:t>www.usgs.gov/3DHP/HydroProductSpecs</a:t>
            </a:r>
            <a:endParaRPr lang="en-US" sz="1600" dirty="0">
              <a:solidFill>
                <a:schemeClr val="accent5"/>
              </a:solidFill>
            </a:endParaRPr>
          </a:p>
          <a:p>
            <a:pPr marL="182880" indent="-182880">
              <a:spcAft>
                <a:spcPts val="600"/>
              </a:spcAft>
              <a:buClr>
                <a:schemeClr val="tx1"/>
              </a:buClr>
              <a:buFont typeface="Wingdings" panose="05000000000000000000" pitchFamily="2" charset="2"/>
              <a:buChar char="§"/>
            </a:pPr>
            <a:r>
              <a:rPr lang="en-US" sz="2000" dirty="0"/>
              <a:t>USGS is responsible for the final inspection &amp; validation of all data</a:t>
            </a:r>
          </a:p>
          <a:p>
            <a:pPr marL="182880" indent="-182880">
              <a:spcAft>
                <a:spcPts val="600"/>
              </a:spcAft>
              <a:buClr>
                <a:schemeClr val="tx1"/>
              </a:buClr>
              <a:buFont typeface="Wingdings" panose="05000000000000000000" pitchFamily="2" charset="2"/>
              <a:buChar char="§"/>
            </a:pPr>
            <a:r>
              <a:rPr lang="en-US" sz="2000" dirty="0"/>
              <a:t>Data will be shared publicly via The National Map</a:t>
            </a:r>
          </a:p>
        </p:txBody>
      </p:sp>
      <p:graphicFrame>
        <p:nvGraphicFramePr>
          <p:cNvPr id="3" name="Table 3">
            <a:extLst>
              <a:ext uri="{FF2B5EF4-FFF2-40B4-BE49-F238E27FC236}">
                <a16:creationId xmlns:a16="http://schemas.microsoft.com/office/drawing/2014/main" id="{6CDA2677-AE5D-AE0E-11DF-34058FFEBAE1}"/>
              </a:ext>
            </a:extLst>
          </p:cNvPr>
          <p:cNvGraphicFramePr>
            <a:graphicFrameLocks noGrp="1"/>
          </p:cNvGraphicFramePr>
          <p:nvPr>
            <p:extLst>
              <p:ext uri="{D42A27DB-BD31-4B8C-83A1-F6EECF244321}">
                <p14:modId xmlns:p14="http://schemas.microsoft.com/office/powerpoint/2010/main" val="718443171"/>
              </p:ext>
            </p:extLst>
          </p:nvPr>
        </p:nvGraphicFramePr>
        <p:xfrm>
          <a:off x="585068" y="1236208"/>
          <a:ext cx="10639093" cy="2260600"/>
        </p:xfrm>
        <a:graphic>
          <a:graphicData uri="http://schemas.openxmlformats.org/drawingml/2006/table">
            <a:tbl>
              <a:tblPr firstRow="1" bandRow="1">
                <a:effectLst>
                  <a:outerShdw blurRad="50800" dist="38100" dir="2700000" algn="tl" rotWithShape="0">
                    <a:prstClr val="black">
                      <a:alpha val="40000"/>
                    </a:prstClr>
                  </a:outerShdw>
                </a:effectLst>
                <a:tableStyleId>{F5AB1C69-6EDB-4FF4-983F-18BD219EF322}</a:tableStyleId>
              </a:tblPr>
              <a:tblGrid>
                <a:gridCol w="1347046">
                  <a:extLst>
                    <a:ext uri="{9D8B030D-6E8A-4147-A177-3AD203B41FA5}">
                      <a16:colId xmlns:a16="http://schemas.microsoft.com/office/drawing/2014/main" val="389000961"/>
                    </a:ext>
                  </a:extLst>
                </a:gridCol>
                <a:gridCol w="2447109">
                  <a:extLst>
                    <a:ext uri="{9D8B030D-6E8A-4147-A177-3AD203B41FA5}">
                      <a16:colId xmlns:a16="http://schemas.microsoft.com/office/drawing/2014/main" val="3061313646"/>
                    </a:ext>
                  </a:extLst>
                </a:gridCol>
                <a:gridCol w="2873828">
                  <a:extLst>
                    <a:ext uri="{9D8B030D-6E8A-4147-A177-3AD203B41FA5}">
                      <a16:colId xmlns:a16="http://schemas.microsoft.com/office/drawing/2014/main" val="866027756"/>
                    </a:ext>
                  </a:extLst>
                </a:gridCol>
                <a:gridCol w="2481943">
                  <a:extLst>
                    <a:ext uri="{9D8B030D-6E8A-4147-A177-3AD203B41FA5}">
                      <a16:colId xmlns:a16="http://schemas.microsoft.com/office/drawing/2014/main" val="629509948"/>
                    </a:ext>
                  </a:extLst>
                </a:gridCol>
                <a:gridCol w="1489167">
                  <a:extLst>
                    <a:ext uri="{9D8B030D-6E8A-4147-A177-3AD203B41FA5}">
                      <a16:colId xmlns:a16="http://schemas.microsoft.com/office/drawing/2014/main" val="226710245"/>
                    </a:ext>
                  </a:extLst>
                </a:gridCol>
              </a:tblGrid>
              <a:tr h="370840">
                <a:tc>
                  <a:txBody>
                    <a:bodyPr/>
                    <a:lstStyle/>
                    <a:p>
                      <a:pPr algn="ctr"/>
                      <a:r>
                        <a:rPr lang="en-US" sz="1600" dirty="0">
                          <a:latin typeface="+mj-lt"/>
                        </a:rPr>
                        <a:t>Who Manages the Project</a:t>
                      </a:r>
                    </a:p>
                  </a:txBody>
                  <a:tcPr anchor="ctr"/>
                </a:tc>
                <a:tc>
                  <a:txBody>
                    <a:bodyPr/>
                    <a:lstStyle/>
                    <a:p>
                      <a:pPr algn="ctr"/>
                      <a:r>
                        <a:rPr lang="en-US" sz="1600">
                          <a:latin typeface="+mj-lt"/>
                        </a:rPr>
                        <a:t>Approach</a:t>
                      </a:r>
                    </a:p>
                  </a:txBody>
                  <a:tcPr anchor="ctr"/>
                </a:tc>
                <a:tc>
                  <a:txBody>
                    <a:bodyPr/>
                    <a:lstStyle/>
                    <a:p>
                      <a:pPr algn="ctr"/>
                      <a:r>
                        <a:rPr lang="en-US" sz="1600">
                          <a:latin typeface="+mj-lt"/>
                        </a:rPr>
                        <a:t>Agreement Type</a:t>
                      </a:r>
                    </a:p>
                  </a:txBody>
                  <a:tcPr anchor="ctr"/>
                </a:tc>
                <a:tc>
                  <a:txBody>
                    <a:bodyPr/>
                    <a:lstStyle/>
                    <a:p>
                      <a:pPr algn="ctr"/>
                      <a:r>
                        <a:rPr lang="en-US" sz="1600">
                          <a:latin typeface="+mj-lt"/>
                        </a:rPr>
                        <a:t>Funds Flow</a:t>
                      </a:r>
                    </a:p>
                  </a:txBody>
                  <a:tcPr anchor="ctr"/>
                </a:tc>
                <a:tc>
                  <a:txBody>
                    <a:bodyPr/>
                    <a:lstStyle/>
                    <a:p>
                      <a:pPr algn="ctr"/>
                      <a:r>
                        <a:rPr lang="en-US" sz="1600">
                          <a:latin typeface="+mj-lt"/>
                        </a:rPr>
                        <a:t>Anticipated Percent of DCA Selections</a:t>
                      </a:r>
                    </a:p>
                  </a:txBody>
                  <a:tcPr anchor="ctr"/>
                </a:tc>
                <a:extLst>
                  <a:ext uri="{0D108BD9-81ED-4DB2-BD59-A6C34878D82A}">
                    <a16:rowId xmlns:a16="http://schemas.microsoft.com/office/drawing/2014/main" val="3914345325"/>
                  </a:ext>
                </a:extLst>
              </a:tr>
              <a:tr h="370840">
                <a:tc>
                  <a:txBody>
                    <a:bodyPr/>
                    <a:lstStyle/>
                    <a:p>
                      <a:pPr algn="ctr"/>
                      <a:r>
                        <a:rPr lang="en-US" sz="1600">
                          <a:latin typeface="+mj-lt"/>
                        </a:rPr>
                        <a:t>USGS</a:t>
                      </a:r>
                    </a:p>
                  </a:txBody>
                  <a:tcPr anchor="ctr"/>
                </a:tc>
                <a:tc>
                  <a:txBody>
                    <a:bodyPr/>
                    <a:lstStyle/>
                    <a:p>
                      <a:pPr algn="ctr"/>
                      <a:r>
                        <a:rPr lang="en-US" sz="1600">
                          <a:latin typeface="+mj-lt"/>
                        </a:rPr>
                        <a:t>USGS Geospatial Products and Services Contracts</a:t>
                      </a:r>
                    </a:p>
                  </a:txBody>
                  <a:tcPr anchor="ctr"/>
                </a:tc>
                <a:tc>
                  <a:txBody>
                    <a:bodyPr/>
                    <a:lstStyle/>
                    <a:p>
                      <a:pPr algn="ctr"/>
                      <a:r>
                        <a:rPr lang="en-US" sz="1600">
                          <a:latin typeface="+mj-lt"/>
                        </a:rPr>
                        <a:t>Reimbursable Agreement</a:t>
                      </a:r>
                    </a:p>
                  </a:txBody>
                  <a:tcPr anchor="ctr"/>
                </a:tc>
                <a:tc>
                  <a:txBody>
                    <a:bodyPr/>
                    <a:lstStyle/>
                    <a:p>
                      <a:pPr algn="ctr"/>
                      <a:r>
                        <a:rPr lang="en-US" sz="1600">
                          <a:latin typeface="+mj-lt"/>
                        </a:rPr>
                        <a:t>Partner </a:t>
                      </a:r>
                      <a:r>
                        <a:rPr lang="en-US" sz="1600">
                          <a:latin typeface="+mj-lt"/>
                          <a:sym typeface="Wingdings" panose="05000000000000000000" pitchFamily="2" charset="2"/>
                        </a:rPr>
                        <a:t> </a:t>
                      </a:r>
                      <a:r>
                        <a:rPr lang="en-US" sz="1600">
                          <a:latin typeface="+mj-lt"/>
                        </a:rPr>
                        <a:t>USGS</a:t>
                      </a:r>
                    </a:p>
                  </a:txBody>
                  <a:tcPr anchor="ctr"/>
                </a:tc>
                <a:tc>
                  <a:txBody>
                    <a:bodyPr/>
                    <a:lstStyle/>
                    <a:p>
                      <a:pPr algn="ctr"/>
                      <a:r>
                        <a:rPr lang="en-US" sz="1600">
                          <a:latin typeface="+mj-lt"/>
                        </a:rPr>
                        <a:t>80%</a:t>
                      </a:r>
                    </a:p>
                  </a:txBody>
                  <a:tcPr anchor="ctr"/>
                </a:tc>
                <a:extLst>
                  <a:ext uri="{0D108BD9-81ED-4DB2-BD59-A6C34878D82A}">
                    <a16:rowId xmlns:a16="http://schemas.microsoft.com/office/drawing/2014/main" val="3133889975"/>
                  </a:ext>
                </a:extLst>
              </a:tr>
              <a:tr h="370840">
                <a:tc>
                  <a:txBody>
                    <a:bodyPr/>
                    <a:lstStyle/>
                    <a:p>
                      <a:pPr algn="ctr"/>
                      <a:r>
                        <a:rPr lang="en-US" sz="1600">
                          <a:latin typeface="+mj-lt"/>
                        </a:rPr>
                        <a:t>Partner</a:t>
                      </a:r>
                    </a:p>
                  </a:txBody>
                  <a:tcPr anchor="ctr"/>
                </a:tc>
                <a:tc>
                  <a:txBody>
                    <a:bodyPr/>
                    <a:lstStyle/>
                    <a:p>
                      <a:pPr algn="ctr"/>
                      <a:r>
                        <a:rPr lang="en-US" sz="1600">
                          <a:latin typeface="+mj-lt"/>
                        </a:rPr>
                        <a:t>Partner Contract</a:t>
                      </a:r>
                    </a:p>
                  </a:txBody>
                  <a:tcPr anchor="ctr"/>
                </a:tc>
                <a:tc>
                  <a:txBody>
                    <a:bodyPr/>
                    <a:lstStyle/>
                    <a:p>
                      <a:pPr algn="ctr"/>
                      <a:r>
                        <a:rPr lang="en-US" sz="1600">
                          <a:latin typeface="+mj-lt"/>
                        </a:rPr>
                        <a:t>Cooperative Agreement</a:t>
                      </a:r>
                    </a:p>
                  </a:txBody>
                  <a:tcPr anchor="ctr"/>
                </a:tc>
                <a:tc>
                  <a:txBody>
                    <a:bodyPr/>
                    <a:lstStyle/>
                    <a:p>
                      <a:pPr algn="ctr"/>
                      <a:r>
                        <a:rPr lang="en-US" sz="1600">
                          <a:latin typeface="+mj-lt"/>
                        </a:rPr>
                        <a:t>USGS </a:t>
                      </a:r>
                      <a:r>
                        <a:rPr lang="en-US" sz="1600">
                          <a:latin typeface="+mj-lt"/>
                          <a:sym typeface="Wingdings" panose="05000000000000000000" pitchFamily="2" charset="2"/>
                        </a:rPr>
                        <a:t> </a:t>
                      </a:r>
                      <a:r>
                        <a:rPr lang="en-US" sz="1600">
                          <a:latin typeface="+mj-lt"/>
                        </a:rPr>
                        <a:t>Partner</a:t>
                      </a:r>
                    </a:p>
                  </a:txBody>
                  <a:tcPr anchor="ctr"/>
                </a:tc>
                <a:tc>
                  <a:txBody>
                    <a:bodyPr/>
                    <a:lstStyle/>
                    <a:p>
                      <a:pPr algn="ctr"/>
                      <a:r>
                        <a:rPr lang="en-US" sz="1600" dirty="0">
                          <a:latin typeface="+mj-lt"/>
                        </a:rPr>
                        <a:t>20%</a:t>
                      </a:r>
                    </a:p>
                  </a:txBody>
                  <a:tcPr anchor="ctr"/>
                </a:tc>
                <a:extLst>
                  <a:ext uri="{0D108BD9-81ED-4DB2-BD59-A6C34878D82A}">
                    <a16:rowId xmlns:a16="http://schemas.microsoft.com/office/drawing/2014/main" val="2334539523"/>
                  </a:ext>
                </a:extLst>
              </a:tr>
            </a:tbl>
          </a:graphicData>
        </a:graphic>
      </p:graphicFrame>
    </p:spTree>
    <p:extLst>
      <p:ext uri="{BB962C8B-B14F-4D97-AF65-F5344CB8AC3E}">
        <p14:creationId xmlns:p14="http://schemas.microsoft.com/office/powerpoint/2010/main" val="34601183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0B18EFF4-536E-4C09-A0FB-EC416A44F25A}"/>
              </a:ext>
            </a:extLst>
          </p:cNvPr>
          <p:cNvSpPr>
            <a:spLocks noGrp="1"/>
          </p:cNvSpPr>
          <p:nvPr>
            <p:ph type="title"/>
          </p:nvPr>
        </p:nvSpPr>
        <p:spPr/>
        <p:txBody>
          <a:bodyPr>
            <a:noAutofit/>
          </a:bodyPr>
          <a:lstStyle/>
          <a:p>
            <a:r>
              <a:rPr lang="en-US" dirty="0"/>
              <a:t>Step 4. Submit forms and GIS files</a:t>
            </a:r>
          </a:p>
        </p:txBody>
      </p:sp>
      <p:pic>
        <p:nvPicPr>
          <p:cNvPr id="3" name="Picture 2" descr="Text&#10;&#10;Description automatically generated">
            <a:extLst>
              <a:ext uri="{FF2B5EF4-FFF2-40B4-BE49-F238E27FC236}">
                <a16:creationId xmlns:a16="http://schemas.microsoft.com/office/drawing/2014/main" id="{5A119FAF-95F8-21B9-A8E5-9CE01850E698}"/>
              </a:ext>
            </a:extLst>
          </p:cNvPr>
          <p:cNvPicPr>
            <a:picLocks noChangeAspect="1"/>
          </p:cNvPicPr>
          <p:nvPr/>
        </p:nvPicPr>
        <p:blipFill rotWithShape="1">
          <a:blip r:embed="rId3">
            <a:extLst>
              <a:ext uri="{28A0092B-C50C-407E-A947-70E740481C1C}">
                <a14:useLocalDpi xmlns:a14="http://schemas.microsoft.com/office/drawing/2010/main" val="0"/>
              </a:ext>
            </a:extLst>
          </a:blip>
          <a:srcRect l="3866" t="72953" r="4642" b="16983"/>
          <a:stretch/>
        </p:blipFill>
        <p:spPr>
          <a:xfrm>
            <a:off x="1661104" y="1845600"/>
            <a:ext cx="8082144" cy="1495425"/>
          </a:xfrm>
          <a:prstGeom prst="rect">
            <a:avLst/>
          </a:prstGeom>
        </p:spPr>
      </p:pic>
      <p:sp>
        <p:nvSpPr>
          <p:cNvPr id="4" name="TextBox 3">
            <a:extLst>
              <a:ext uri="{FF2B5EF4-FFF2-40B4-BE49-F238E27FC236}">
                <a16:creationId xmlns:a16="http://schemas.microsoft.com/office/drawing/2014/main" id="{45B42C63-4797-AA59-62D3-5B2645AAC75B}"/>
              </a:ext>
            </a:extLst>
          </p:cNvPr>
          <p:cNvSpPr txBox="1"/>
          <p:nvPr/>
        </p:nvSpPr>
        <p:spPr>
          <a:xfrm>
            <a:off x="3482673" y="4836778"/>
            <a:ext cx="4761551" cy="461665"/>
          </a:xfrm>
          <a:prstGeom prst="rect">
            <a:avLst/>
          </a:prstGeom>
          <a:noFill/>
        </p:spPr>
        <p:txBody>
          <a:bodyPr wrap="square" rtlCol="0">
            <a:spAutoFit/>
          </a:bodyPr>
          <a:lstStyle/>
          <a:p>
            <a:pPr algn="ctr">
              <a:buNone/>
            </a:pPr>
            <a:r>
              <a:rPr lang="en-US" sz="2400" b="1" dirty="0">
                <a:solidFill>
                  <a:srgbClr val="006F4B"/>
                </a:solidFill>
                <a:latin typeface="+mj-lt"/>
              </a:rPr>
              <a:t>www.usgs.gov/3DNTM/DCA</a:t>
            </a:r>
          </a:p>
        </p:txBody>
      </p:sp>
      <p:sp>
        <p:nvSpPr>
          <p:cNvPr id="2" name="TextBox 1">
            <a:extLst>
              <a:ext uri="{FF2B5EF4-FFF2-40B4-BE49-F238E27FC236}">
                <a16:creationId xmlns:a16="http://schemas.microsoft.com/office/drawing/2014/main" id="{C0E0C728-634C-DD9E-E5B2-5968FA8562FA}"/>
              </a:ext>
            </a:extLst>
          </p:cNvPr>
          <p:cNvSpPr txBox="1"/>
          <p:nvPr/>
        </p:nvSpPr>
        <p:spPr>
          <a:xfrm>
            <a:off x="1116980" y="3673403"/>
            <a:ext cx="10075084" cy="830997"/>
          </a:xfrm>
          <a:prstGeom prst="rect">
            <a:avLst/>
          </a:prstGeom>
          <a:noFill/>
        </p:spPr>
        <p:txBody>
          <a:bodyPr wrap="square" rtlCol="0">
            <a:spAutoFit/>
          </a:bodyPr>
          <a:lstStyle/>
          <a:p>
            <a:pPr>
              <a:buNone/>
            </a:pPr>
            <a:r>
              <a:rPr lang="en-US" sz="2400" b="1" dirty="0"/>
              <a:t>Both GPSC- and partner-managed project submissions will need to email required materials</a:t>
            </a:r>
          </a:p>
        </p:txBody>
      </p:sp>
    </p:spTree>
    <p:extLst>
      <p:ext uri="{BB962C8B-B14F-4D97-AF65-F5344CB8AC3E}">
        <p14:creationId xmlns:p14="http://schemas.microsoft.com/office/powerpoint/2010/main" val="223617552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 name="Rectangle 142">
            <a:extLst>
              <a:ext uri="{FF2B5EF4-FFF2-40B4-BE49-F238E27FC236}">
                <a16:creationId xmlns:a16="http://schemas.microsoft.com/office/drawing/2014/main" id="{07DA9FFE-00FB-C52E-587E-334A3F109A36}"/>
              </a:ext>
            </a:extLst>
          </p:cNvPr>
          <p:cNvSpPr/>
          <p:nvPr/>
        </p:nvSpPr>
        <p:spPr>
          <a:xfrm>
            <a:off x="10695074" y="1144727"/>
            <a:ext cx="1037244" cy="116977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B9DB1390-0D5C-4C9C-BA1C-0C38F8C3FB12}"/>
              </a:ext>
            </a:extLst>
          </p:cNvPr>
          <p:cNvSpPr>
            <a:spLocks noGrp="1"/>
          </p:cNvSpPr>
          <p:nvPr>
            <p:ph type="title"/>
          </p:nvPr>
        </p:nvSpPr>
        <p:spPr/>
        <p:txBody>
          <a:bodyPr>
            <a:normAutofit/>
          </a:bodyPr>
          <a:lstStyle/>
          <a:p>
            <a:pPr fontAlgn="auto"/>
            <a:r>
              <a:rPr lang="en-US" kern="0" dirty="0"/>
              <a:t>FY25 3DNTM DCA timeline</a:t>
            </a:r>
            <a:endParaRPr lang="en-US" dirty="0"/>
          </a:p>
        </p:txBody>
      </p:sp>
      <p:sp>
        <p:nvSpPr>
          <p:cNvPr id="84" name="Freeform: Shape 83">
            <a:extLst>
              <a:ext uri="{FF2B5EF4-FFF2-40B4-BE49-F238E27FC236}">
                <a16:creationId xmlns:a16="http://schemas.microsoft.com/office/drawing/2014/main" id="{26A04BF3-F3DA-B79F-CAA1-916296FED01E}"/>
              </a:ext>
            </a:extLst>
          </p:cNvPr>
          <p:cNvSpPr/>
          <p:nvPr/>
        </p:nvSpPr>
        <p:spPr>
          <a:xfrm>
            <a:off x="297526" y="1203984"/>
            <a:ext cx="1559319" cy="399571"/>
          </a:xfrm>
          <a:custGeom>
            <a:avLst/>
            <a:gdLst>
              <a:gd name="connsiteX0" fmla="*/ 0 w 4567192"/>
              <a:gd name="connsiteY0" fmla="*/ 0 h 399571"/>
              <a:gd name="connsiteX1" fmla="*/ 4367407 w 4567192"/>
              <a:gd name="connsiteY1" fmla="*/ 0 h 399571"/>
              <a:gd name="connsiteX2" fmla="*/ 4567192 w 4567192"/>
              <a:gd name="connsiteY2" fmla="*/ 199786 h 399571"/>
              <a:gd name="connsiteX3" fmla="*/ 4367407 w 4567192"/>
              <a:gd name="connsiteY3" fmla="*/ 399571 h 399571"/>
              <a:gd name="connsiteX4" fmla="*/ 0 w 4567192"/>
              <a:gd name="connsiteY4" fmla="*/ 399571 h 399571"/>
              <a:gd name="connsiteX5" fmla="*/ 0 w 4567192"/>
              <a:gd name="connsiteY5" fmla="*/ 0 h 399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67192" h="399571">
                <a:moveTo>
                  <a:pt x="0" y="0"/>
                </a:moveTo>
                <a:lnTo>
                  <a:pt x="4367407" y="0"/>
                </a:lnTo>
                <a:lnTo>
                  <a:pt x="4567192" y="199786"/>
                </a:lnTo>
                <a:lnTo>
                  <a:pt x="4367407" y="399571"/>
                </a:lnTo>
                <a:lnTo>
                  <a:pt x="0" y="399571"/>
                </a:lnTo>
                <a:lnTo>
                  <a:pt x="0" y="0"/>
                </a:lnTo>
                <a:close/>
              </a:path>
            </a:pathLst>
          </a:cu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txBody>
          <a:bodyPr spcFirstLastPara="0" vert="horz" wrap="square" lIns="112014" tIns="56007" rIns="127897" bIns="56007" numCol="1" spcCol="1270" anchor="ctr" anchorCtr="0">
            <a:noAutofit/>
          </a:bodyPr>
          <a:lstStyle/>
          <a:p>
            <a:pPr defTabSz="933450" fontAlgn="auto">
              <a:lnSpc>
                <a:spcPct val="90000"/>
              </a:lnSpc>
              <a:spcBef>
                <a:spcPct val="0"/>
              </a:spcBef>
              <a:spcAft>
                <a:spcPct val="35000"/>
              </a:spcAft>
              <a:buClrTx/>
              <a:buSzTx/>
              <a:buNone/>
              <a:defRPr/>
            </a:pPr>
            <a:r>
              <a:rPr lang="en-US" sz="2100" kern="0" dirty="0">
                <a:solidFill>
                  <a:prstClr val="white"/>
                </a:solidFill>
                <a:cs typeface="Arial"/>
              </a:rPr>
              <a:t>   FY24</a:t>
            </a:r>
            <a:endParaRPr kumimoji="0" lang="en-US" sz="2100" b="0" i="0" u="none" strike="noStrike" kern="0" cap="none" spc="0" normalizeH="0" baseline="0" noProof="0" dirty="0">
              <a:ln>
                <a:noFill/>
              </a:ln>
              <a:solidFill>
                <a:prstClr val="white"/>
              </a:solidFill>
              <a:effectLst/>
              <a:uLnTx/>
              <a:uFillTx/>
              <a:cs typeface="Arial"/>
            </a:endParaRPr>
          </a:p>
        </p:txBody>
      </p:sp>
      <p:sp>
        <p:nvSpPr>
          <p:cNvPr id="86" name="Freeform: Shape 85">
            <a:extLst>
              <a:ext uri="{FF2B5EF4-FFF2-40B4-BE49-F238E27FC236}">
                <a16:creationId xmlns:a16="http://schemas.microsoft.com/office/drawing/2014/main" id="{006EE6F0-CF54-3961-FC67-BED23E5129CA}"/>
              </a:ext>
            </a:extLst>
          </p:cNvPr>
          <p:cNvSpPr/>
          <p:nvPr/>
        </p:nvSpPr>
        <p:spPr>
          <a:xfrm>
            <a:off x="8088535" y="1203508"/>
            <a:ext cx="3985184" cy="399571"/>
          </a:xfrm>
          <a:custGeom>
            <a:avLst/>
            <a:gdLst>
              <a:gd name="connsiteX0" fmla="*/ 0 w 4144796"/>
              <a:gd name="connsiteY0" fmla="*/ 0 h 399571"/>
              <a:gd name="connsiteX1" fmla="*/ 3945011 w 4144796"/>
              <a:gd name="connsiteY1" fmla="*/ 0 h 399571"/>
              <a:gd name="connsiteX2" fmla="*/ 4144796 w 4144796"/>
              <a:gd name="connsiteY2" fmla="*/ 199786 h 399571"/>
              <a:gd name="connsiteX3" fmla="*/ 3945011 w 4144796"/>
              <a:gd name="connsiteY3" fmla="*/ 399571 h 399571"/>
              <a:gd name="connsiteX4" fmla="*/ 0 w 4144796"/>
              <a:gd name="connsiteY4" fmla="*/ 399571 h 399571"/>
              <a:gd name="connsiteX5" fmla="*/ 199786 w 4144796"/>
              <a:gd name="connsiteY5" fmla="*/ 199786 h 399571"/>
              <a:gd name="connsiteX6" fmla="*/ 0 w 4144796"/>
              <a:gd name="connsiteY6" fmla="*/ 0 h 399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44796" h="399571">
                <a:moveTo>
                  <a:pt x="0" y="0"/>
                </a:moveTo>
                <a:lnTo>
                  <a:pt x="3945011" y="0"/>
                </a:lnTo>
                <a:lnTo>
                  <a:pt x="4144796" y="199786"/>
                </a:lnTo>
                <a:lnTo>
                  <a:pt x="3945011" y="399571"/>
                </a:lnTo>
                <a:lnTo>
                  <a:pt x="0" y="399571"/>
                </a:lnTo>
                <a:lnTo>
                  <a:pt x="199786" y="199786"/>
                </a:lnTo>
                <a:lnTo>
                  <a:pt x="0" y="0"/>
                </a:lnTo>
                <a:close/>
              </a:path>
            </a:pathLst>
          </a:custGeom>
          <a:solidFill>
            <a:srgbClr val="2C6EAA"/>
          </a:solidFill>
          <a:ln w="12700" cap="flat" cmpd="sng" algn="ctr">
            <a:solidFill>
              <a:sysClr val="window" lastClr="FFFFFF">
                <a:hueOff val="0"/>
                <a:satOff val="0"/>
                <a:lumOff val="0"/>
                <a:alphaOff val="0"/>
              </a:sysClr>
            </a:solidFill>
            <a:prstDash val="solid"/>
            <a:miter lim="800000"/>
          </a:ln>
          <a:effectLst/>
        </p:spPr>
        <p:txBody>
          <a:bodyPr spcFirstLastPara="0" vert="horz" wrap="square" lIns="283797" tIns="56007" rIns="227789" bIns="56007" numCol="1" spcCol="1270" anchor="ctr" anchorCtr="0">
            <a:noAutofit/>
          </a:bodyPr>
          <a:lstStyle/>
          <a:p>
            <a:pPr algn="ctr" defTabSz="933450" fontAlgn="auto">
              <a:lnSpc>
                <a:spcPct val="90000"/>
              </a:lnSpc>
              <a:spcBef>
                <a:spcPct val="0"/>
              </a:spcBef>
              <a:spcAft>
                <a:spcPct val="35000"/>
              </a:spcAft>
              <a:buClrTx/>
              <a:buSzTx/>
              <a:buNone/>
              <a:defRPr/>
            </a:pPr>
            <a:r>
              <a:rPr lang="en-US" sz="2100" kern="0">
                <a:solidFill>
                  <a:prstClr val="white"/>
                </a:solidFill>
                <a:cs typeface="Arial"/>
              </a:rPr>
              <a:t>                        FY26    </a:t>
            </a:r>
            <a:endParaRPr kumimoji="0" lang="en-US" sz="2100" b="0" i="0" u="none" strike="noStrike" kern="0" cap="none" spc="0" normalizeH="0" baseline="0" noProof="0">
              <a:ln>
                <a:noFill/>
              </a:ln>
              <a:solidFill>
                <a:prstClr val="white"/>
              </a:solidFill>
              <a:effectLst/>
              <a:uLnTx/>
              <a:uFillTx/>
              <a:cs typeface="Arial"/>
            </a:endParaRPr>
          </a:p>
        </p:txBody>
      </p:sp>
      <p:sp>
        <p:nvSpPr>
          <p:cNvPr id="87" name="TextBox 86">
            <a:extLst>
              <a:ext uri="{FF2B5EF4-FFF2-40B4-BE49-F238E27FC236}">
                <a16:creationId xmlns:a16="http://schemas.microsoft.com/office/drawing/2014/main" id="{DE8B24C0-6E9F-06D3-DF88-896598CC57DF}"/>
              </a:ext>
            </a:extLst>
          </p:cNvPr>
          <p:cNvSpPr txBox="1"/>
          <p:nvPr/>
        </p:nvSpPr>
        <p:spPr>
          <a:xfrm>
            <a:off x="109681" y="3439996"/>
            <a:ext cx="1000517" cy="276999"/>
          </a:xfrm>
          <a:prstGeom prst="rect">
            <a:avLst/>
          </a:prstGeom>
          <a:noFill/>
        </p:spPr>
        <p:txBody>
          <a:bodyPr wrap="square" rtlCol="0">
            <a:spAutoFit/>
          </a:bodyPr>
          <a:lstStyle/>
          <a:p>
            <a:pPr algn="ctr" fontAlgn="auto">
              <a:spcBef>
                <a:spcPts val="0"/>
              </a:spcBef>
              <a:spcAft>
                <a:spcPts val="0"/>
              </a:spcAft>
              <a:buClrTx/>
              <a:buSzTx/>
              <a:buFontTx/>
              <a:buNone/>
            </a:pPr>
            <a:r>
              <a:rPr lang="en-US" sz="1200">
                <a:solidFill>
                  <a:prstClr val="black"/>
                </a:solidFill>
                <a:cs typeface="Arial" panose="020B0604020202020204" pitchFamily="34" charset="0"/>
              </a:rPr>
              <a:t>August</a:t>
            </a:r>
            <a:endParaRPr lang="en-US" sz="1200" i="1">
              <a:solidFill>
                <a:prstClr val="black"/>
              </a:solidFill>
              <a:cs typeface="Arial" panose="020B0604020202020204" pitchFamily="34" charset="0"/>
            </a:endParaRPr>
          </a:p>
        </p:txBody>
      </p:sp>
      <p:pic>
        <p:nvPicPr>
          <p:cNvPr id="88" name="Graphic 87" descr="Rocket with solid fill">
            <a:extLst>
              <a:ext uri="{FF2B5EF4-FFF2-40B4-BE49-F238E27FC236}">
                <a16:creationId xmlns:a16="http://schemas.microsoft.com/office/drawing/2014/main" id="{EB77C84C-ED3B-7B09-8C8E-7CCEC2B17B7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50399" y="2830790"/>
            <a:ext cx="519083" cy="519083"/>
          </a:xfrm>
          <a:prstGeom prst="rect">
            <a:avLst/>
          </a:prstGeom>
        </p:spPr>
      </p:pic>
      <p:cxnSp>
        <p:nvCxnSpPr>
          <p:cNvPr id="89" name="Straight Arrow Connector 88">
            <a:extLst>
              <a:ext uri="{FF2B5EF4-FFF2-40B4-BE49-F238E27FC236}">
                <a16:creationId xmlns:a16="http://schemas.microsoft.com/office/drawing/2014/main" id="{8B307875-742D-25A7-CB24-8D8A986384D8}"/>
              </a:ext>
            </a:extLst>
          </p:cNvPr>
          <p:cNvCxnSpPr>
            <a:cxnSpLocks/>
            <a:stCxn id="90" idx="1"/>
            <a:endCxn id="90" idx="3"/>
          </p:cNvCxnSpPr>
          <p:nvPr/>
        </p:nvCxnSpPr>
        <p:spPr>
          <a:xfrm>
            <a:off x="916590" y="3086786"/>
            <a:ext cx="772864" cy="0"/>
          </a:xfrm>
          <a:prstGeom prst="straightConnector1">
            <a:avLst/>
          </a:prstGeom>
          <a:noFill/>
          <a:ln w="69850" cap="flat" cmpd="sng" algn="ctr">
            <a:solidFill>
              <a:sysClr val="windowText" lastClr="000000"/>
            </a:solidFill>
            <a:prstDash val="solid"/>
            <a:miter lim="800000"/>
            <a:headEnd type="none" w="sm" len="sm"/>
            <a:tailEnd type="stealth" w="sm" len="sm"/>
          </a:ln>
          <a:effectLst/>
        </p:spPr>
      </p:cxnSp>
      <p:sp>
        <p:nvSpPr>
          <p:cNvPr id="90" name="TextBox 89">
            <a:extLst>
              <a:ext uri="{FF2B5EF4-FFF2-40B4-BE49-F238E27FC236}">
                <a16:creationId xmlns:a16="http://schemas.microsoft.com/office/drawing/2014/main" id="{6B4ABF8A-455B-E918-758E-D676EAA237AB}"/>
              </a:ext>
            </a:extLst>
          </p:cNvPr>
          <p:cNvSpPr txBox="1"/>
          <p:nvPr/>
        </p:nvSpPr>
        <p:spPr>
          <a:xfrm>
            <a:off x="916590" y="2763620"/>
            <a:ext cx="772864" cy="646331"/>
          </a:xfrm>
          <a:prstGeom prst="rect">
            <a:avLst/>
          </a:prstGeom>
          <a:noFill/>
        </p:spPr>
        <p:txBody>
          <a:bodyPr wrap="square" rtlCol="0">
            <a:spAutoFit/>
          </a:bodyPr>
          <a:lstStyle/>
          <a:p>
            <a:pPr algn="ctr" fontAlgn="auto">
              <a:spcBef>
                <a:spcPts val="0"/>
              </a:spcBef>
              <a:spcAft>
                <a:spcPts val="0"/>
              </a:spcAft>
              <a:buClrTx/>
              <a:buSzTx/>
              <a:buFontTx/>
              <a:buNone/>
            </a:pPr>
            <a:r>
              <a:rPr lang="en-US" sz="1200">
                <a:solidFill>
                  <a:prstClr val="black"/>
                </a:solidFill>
                <a:cs typeface="Arial" panose="020B0604020202020204" pitchFamily="34" charset="0"/>
              </a:rPr>
              <a:t>DCA</a:t>
            </a:r>
          </a:p>
          <a:p>
            <a:pPr algn="ctr" fontAlgn="auto">
              <a:spcBef>
                <a:spcPts val="0"/>
              </a:spcBef>
              <a:spcAft>
                <a:spcPts val="0"/>
              </a:spcAft>
              <a:buClrTx/>
              <a:buSzTx/>
              <a:buFontTx/>
              <a:buNone/>
            </a:pPr>
            <a:endParaRPr lang="en-US" sz="1200">
              <a:solidFill>
                <a:prstClr val="black"/>
              </a:solidFill>
              <a:cs typeface="Arial" panose="020B0604020202020204" pitchFamily="34" charset="0"/>
            </a:endParaRPr>
          </a:p>
          <a:p>
            <a:pPr algn="ctr" fontAlgn="auto">
              <a:spcBef>
                <a:spcPts val="0"/>
              </a:spcBef>
              <a:spcAft>
                <a:spcPts val="0"/>
              </a:spcAft>
              <a:buClrTx/>
              <a:buSzTx/>
              <a:buFontTx/>
              <a:buNone/>
            </a:pPr>
            <a:r>
              <a:rPr lang="en-US" sz="1200">
                <a:solidFill>
                  <a:prstClr val="black"/>
                </a:solidFill>
                <a:cs typeface="Arial" panose="020B0604020202020204" pitchFamily="34" charset="0"/>
              </a:rPr>
              <a:t>Open</a:t>
            </a:r>
            <a:endParaRPr lang="en-US" sz="1200" i="1">
              <a:solidFill>
                <a:prstClr val="black"/>
              </a:solidFill>
              <a:cs typeface="Arial" panose="020B0604020202020204" pitchFamily="34" charset="0"/>
            </a:endParaRPr>
          </a:p>
        </p:txBody>
      </p:sp>
      <p:sp>
        <p:nvSpPr>
          <p:cNvPr id="91" name="TextBox 90">
            <a:extLst>
              <a:ext uri="{FF2B5EF4-FFF2-40B4-BE49-F238E27FC236}">
                <a16:creationId xmlns:a16="http://schemas.microsoft.com/office/drawing/2014/main" id="{511D8368-5466-FDD0-BC57-FAD2EF0F88A0}"/>
              </a:ext>
            </a:extLst>
          </p:cNvPr>
          <p:cNvSpPr txBox="1"/>
          <p:nvPr/>
        </p:nvSpPr>
        <p:spPr>
          <a:xfrm>
            <a:off x="1451851" y="3362699"/>
            <a:ext cx="973242" cy="461665"/>
          </a:xfrm>
          <a:prstGeom prst="rect">
            <a:avLst/>
          </a:prstGeom>
          <a:noFill/>
        </p:spPr>
        <p:txBody>
          <a:bodyPr wrap="square" rtlCol="0">
            <a:spAutoFit/>
          </a:bodyPr>
          <a:lstStyle/>
          <a:p>
            <a:pPr algn="ctr" fontAlgn="auto">
              <a:spcBef>
                <a:spcPts val="0"/>
              </a:spcBef>
              <a:spcAft>
                <a:spcPts val="0"/>
              </a:spcAft>
              <a:buClrTx/>
              <a:buSzTx/>
              <a:buFontTx/>
              <a:buNone/>
            </a:pPr>
            <a:r>
              <a:rPr lang="en-US" sz="1200">
                <a:solidFill>
                  <a:prstClr val="black"/>
                </a:solidFill>
                <a:cs typeface="Arial" panose="020B0604020202020204" pitchFamily="34" charset="0"/>
              </a:rPr>
              <a:t>Due September</a:t>
            </a:r>
            <a:endParaRPr lang="en-US" sz="1200" i="1">
              <a:solidFill>
                <a:prstClr val="black"/>
              </a:solidFill>
              <a:cs typeface="Arial" panose="020B0604020202020204" pitchFamily="34" charset="0"/>
            </a:endParaRPr>
          </a:p>
        </p:txBody>
      </p:sp>
      <p:cxnSp>
        <p:nvCxnSpPr>
          <p:cNvPr id="92" name="Straight Arrow Connector 91">
            <a:extLst>
              <a:ext uri="{FF2B5EF4-FFF2-40B4-BE49-F238E27FC236}">
                <a16:creationId xmlns:a16="http://schemas.microsoft.com/office/drawing/2014/main" id="{7ADBF16F-E3AC-AAF1-6238-39596CB01696}"/>
              </a:ext>
            </a:extLst>
          </p:cNvPr>
          <p:cNvCxnSpPr>
            <a:cxnSpLocks/>
          </p:cNvCxnSpPr>
          <p:nvPr/>
        </p:nvCxnSpPr>
        <p:spPr>
          <a:xfrm>
            <a:off x="2265864" y="3086169"/>
            <a:ext cx="6575125" cy="0"/>
          </a:xfrm>
          <a:prstGeom prst="straightConnector1">
            <a:avLst/>
          </a:prstGeom>
          <a:noFill/>
          <a:ln w="69850" cap="flat" cmpd="sng" algn="ctr">
            <a:solidFill>
              <a:sysClr val="windowText" lastClr="000000"/>
            </a:solidFill>
            <a:prstDash val="solid"/>
            <a:miter lim="800000"/>
            <a:headEnd type="none" w="sm" len="sm"/>
            <a:tailEnd type="stealth" w="sm" len="sm"/>
          </a:ln>
          <a:effectLst/>
        </p:spPr>
      </p:cxnSp>
      <p:sp>
        <p:nvSpPr>
          <p:cNvPr id="93" name="TextBox 92">
            <a:extLst>
              <a:ext uri="{FF2B5EF4-FFF2-40B4-BE49-F238E27FC236}">
                <a16:creationId xmlns:a16="http://schemas.microsoft.com/office/drawing/2014/main" id="{FD91752C-5154-41D4-DD4D-43378C166A10}"/>
              </a:ext>
            </a:extLst>
          </p:cNvPr>
          <p:cNvSpPr txBox="1"/>
          <p:nvPr/>
        </p:nvSpPr>
        <p:spPr>
          <a:xfrm>
            <a:off x="2182860" y="2759571"/>
            <a:ext cx="1347523" cy="276999"/>
          </a:xfrm>
          <a:prstGeom prst="rect">
            <a:avLst/>
          </a:prstGeom>
          <a:noFill/>
        </p:spPr>
        <p:txBody>
          <a:bodyPr wrap="square" rtlCol="0">
            <a:spAutoFit/>
          </a:bodyPr>
          <a:lstStyle/>
          <a:p>
            <a:pPr algn="ctr" fontAlgn="auto">
              <a:spcBef>
                <a:spcPts val="0"/>
              </a:spcBef>
              <a:spcAft>
                <a:spcPts val="0"/>
              </a:spcAft>
              <a:buClrTx/>
              <a:buSzTx/>
              <a:buFontTx/>
              <a:buNone/>
            </a:pPr>
            <a:r>
              <a:rPr lang="en-US" sz="1200">
                <a:solidFill>
                  <a:prstClr val="black"/>
                </a:solidFill>
                <a:cs typeface="Arial" panose="020B0604020202020204" pitchFamily="34" charset="0"/>
              </a:rPr>
              <a:t>DCA Decisions</a:t>
            </a:r>
            <a:endParaRPr lang="en-US" sz="1200" i="1">
              <a:solidFill>
                <a:prstClr val="black"/>
              </a:solidFill>
              <a:cs typeface="Arial" panose="020B0604020202020204" pitchFamily="34" charset="0"/>
            </a:endParaRPr>
          </a:p>
        </p:txBody>
      </p:sp>
      <p:sp>
        <p:nvSpPr>
          <p:cNvPr id="94" name="TextBox 93">
            <a:extLst>
              <a:ext uri="{FF2B5EF4-FFF2-40B4-BE49-F238E27FC236}">
                <a16:creationId xmlns:a16="http://schemas.microsoft.com/office/drawing/2014/main" id="{E7A31F83-19B2-8635-B77E-B5AF1F82D12A}"/>
              </a:ext>
            </a:extLst>
          </p:cNvPr>
          <p:cNvSpPr txBox="1"/>
          <p:nvPr/>
        </p:nvSpPr>
        <p:spPr>
          <a:xfrm>
            <a:off x="2891939" y="4516065"/>
            <a:ext cx="1128545" cy="646331"/>
          </a:xfrm>
          <a:prstGeom prst="rect">
            <a:avLst/>
          </a:prstGeom>
          <a:noFill/>
        </p:spPr>
        <p:txBody>
          <a:bodyPr wrap="square" rtlCol="0">
            <a:spAutoFit/>
          </a:bodyPr>
          <a:lstStyle/>
          <a:p>
            <a:pPr algn="ctr" fontAlgn="auto">
              <a:spcBef>
                <a:spcPts val="0"/>
              </a:spcBef>
              <a:spcAft>
                <a:spcPts val="0"/>
              </a:spcAft>
              <a:buClrTx/>
              <a:buSzTx/>
              <a:buFontTx/>
              <a:buNone/>
            </a:pPr>
            <a:r>
              <a:rPr lang="en-US" sz="1200">
                <a:solidFill>
                  <a:prstClr val="black"/>
                </a:solidFill>
                <a:cs typeface="Arial" panose="020B0604020202020204" pitchFamily="34" charset="0"/>
              </a:rPr>
              <a:t>DCA Selection Notifications</a:t>
            </a:r>
            <a:endParaRPr lang="en-US" sz="1200" i="1">
              <a:solidFill>
                <a:prstClr val="black"/>
              </a:solidFill>
              <a:cs typeface="Arial" panose="020B0604020202020204" pitchFamily="34" charset="0"/>
            </a:endParaRPr>
          </a:p>
        </p:txBody>
      </p:sp>
      <p:pic>
        <p:nvPicPr>
          <p:cNvPr id="95" name="Graphic 94" descr="Megaphone with solid fill">
            <a:extLst>
              <a:ext uri="{FF2B5EF4-FFF2-40B4-BE49-F238E27FC236}">
                <a16:creationId xmlns:a16="http://schemas.microsoft.com/office/drawing/2014/main" id="{C007923D-AA64-4B62-363F-E718F3987D4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3196671" y="4011692"/>
            <a:ext cx="519083" cy="519083"/>
          </a:xfrm>
          <a:prstGeom prst="rect">
            <a:avLst/>
          </a:prstGeom>
        </p:spPr>
      </p:pic>
      <p:sp>
        <p:nvSpPr>
          <p:cNvPr id="96" name="TextBox 95">
            <a:extLst>
              <a:ext uri="{FF2B5EF4-FFF2-40B4-BE49-F238E27FC236}">
                <a16:creationId xmlns:a16="http://schemas.microsoft.com/office/drawing/2014/main" id="{837182D4-302E-390A-FBEE-8447B812E2C1}"/>
              </a:ext>
            </a:extLst>
          </p:cNvPr>
          <p:cNvSpPr txBox="1"/>
          <p:nvPr/>
        </p:nvSpPr>
        <p:spPr>
          <a:xfrm>
            <a:off x="4606877" y="4330544"/>
            <a:ext cx="2002391" cy="276999"/>
          </a:xfrm>
          <a:prstGeom prst="rect">
            <a:avLst/>
          </a:prstGeom>
          <a:noFill/>
        </p:spPr>
        <p:txBody>
          <a:bodyPr wrap="square" lIns="91440" tIns="45720" rIns="91440" bIns="45720" rtlCol="0" anchor="t">
            <a:spAutoFit/>
          </a:bodyPr>
          <a:lstStyle/>
          <a:p>
            <a:pPr fontAlgn="auto">
              <a:spcBef>
                <a:spcPts val="0"/>
              </a:spcBef>
              <a:spcAft>
                <a:spcPts val="0"/>
              </a:spcAft>
              <a:buClrTx/>
              <a:buSzTx/>
              <a:buFontTx/>
              <a:buNone/>
            </a:pPr>
            <a:r>
              <a:rPr lang="en-US" sz="1200" dirty="0">
                <a:cs typeface="Arial"/>
              </a:rPr>
              <a:t>Partner Agreement(s)</a:t>
            </a:r>
            <a:endParaRPr lang="en-US" sz="1200" i="1" dirty="0">
              <a:cs typeface="Arial"/>
            </a:endParaRPr>
          </a:p>
        </p:txBody>
      </p:sp>
      <p:sp>
        <p:nvSpPr>
          <p:cNvPr id="105" name="TextBox 104">
            <a:extLst>
              <a:ext uri="{FF2B5EF4-FFF2-40B4-BE49-F238E27FC236}">
                <a16:creationId xmlns:a16="http://schemas.microsoft.com/office/drawing/2014/main" id="{41C81CF7-ED44-DDB5-1D30-EFFBEBFEF24A}"/>
              </a:ext>
            </a:extLst>
          </p:cNvPr>
          <p:cNvSpPr txBox="1"/>
          <p:nvPr/>
        </p:nvSpPr>
        <p:spPr>
          <a:xfrm>
            <a:off x="180951" y="2354994"/>
            <a:ext cx="1000517" cy="461665"/>
          </a:xfrm>
          <a:prstGeom prst="rect">
            <a:avLst/>
          </a:prstGeom>
          <a:noFill/>
        </p:spPr>
        <p:txBody>
          <a:bodyPr wrap="square" rtlCol="0">
            <a:spAutoFit/>
          </a:bodyPr>
          <a:lstStyle/>
          <a:p>
            <a:pPr algn="ctr" fontAlgn="auto">
              <a:spcBef>
                <a:spcPts val="0"/>
              </a:spcBef>
              <a:spcAft>
                <a:spcPts val="0"/>
              </a:spcAft>
              <a:buClrTx/>
              <a:buSzTx/>
              <a:buFontTx/>
              <a:buNone/>
            </a:pPr>
            <a:r>
              <a:rPr lang="en-US" sz="1200" dirty="0">
                <a:solidFill>
                  <a:prstClr val="black"/>
                </a:solidFill>
                <a:cs typeface="Arial" panose="020B0604020202020204" pitchFamily="34" charset="0"/>
              </a:rPr>
              <a:t>DCA Released</a:t>
            </a:r>
            <a:endParaRPr lang="en-US" sz="1200" i="1" dirty="0">
              <a:solidFill>
                <a:prstClr val="black"/>
              </a:solidFill>
              <a:cs typeface="Arial" panose="020B0604020202020204" pitchFamily="34" charset="0"/>
            </a:endParaRPr>
          </a:p>
        </p:txBody>
      </p:sp>
      <p:grpSp>
        <p:nvGrpSpPr>
          <p:cNvPr id="106" name="Group 105">
            <a:extLst>
              <a:ext uri="{FF2B5EF4-FFF2-40B4-BE49-F238E27FC236}">
                <a16:creationId xmlns:a16="http://schemas.microsoft.com/office/drawing/2014/main" id="{AEDDBD99-16C9-51BE-3854-AFABBC214006}"/>
              </a:ext>
            </a:extLst>
          </p:cNvPr>
          <p:cNvGrpSpPr/>
          <p:nvPr/>
        </p:nvGrpSpPr>
        <p:grpSpPr>
          <a:xfrm>
            <a:off x="1653756" y="2682279"/>
            <a:ext cx="605461" cy="708582"/>
            <a:chOff x="1660333" y="2769738"/>
            <a:chExt cx="519083" cy="599079"/>
          </a:xfrm>
        </p:grpSpPr>
        <p:pic>
          <p:nvPicPr>
            <p:cNvPr id="107" name="Graphic 106" descr="Flip calendar with solid fill">
              <a:extLst>
                <a:ext uri="{FF2B5EF4-FFF2-40B4-BE49-F238E27FC236}">
                  <a16:creationId xmlns:a16="http://schemas.microsoft.com/office/drawing/2014/main" id="{DC12D35E-3A64-8710-6FDE-21F3AD1AAB9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1660333" y="2769738"/>
              <a:ext cx="519083" cy="599079"/>
            </a:xfrm>
            <a:prstGeom prst="rect">
              <a:avLst/>
            </a:prstGeom>
          </p:spPr>
        </p:pic>
        <p:sp>
          <p:nvSpPr>
            <p:cNvPr id="108" name="TextBox 107">
              <a:extLst>
                <a:ext uri="{FF2B5EF4-FFF2-40B4-BE49-F238E27FC236}">
                  <a16:creationId xmlns:a16="http://schemas.microsoft.com/office/drawing/2014/main" id="{6E8C3ADA-A8D7-E498-8D51-FBAB0C5D7232}"/>
                </a:ext>
              </a:extLst>
            </p:cNvPr>
            <p:cNvSpPr txBox="1"/>
            <p:nvPr/>
          </p:nvSpPr>
          <p:spPr>
            <a:xfrm>
              <a:off x="1737376" y="3005224"/>
              <a:ext cx="364383" cy="276999"/>
            </a:xfrm>
            <a:prstGeom prst="rect">
              <a:avLst/>
            </a:prstGeom>
            <a:noFill/>
          </p:spPr>
          <p:txBody>
            <a:bodyPr wrap="square" lIns="91440" tIns="45720" rIns="91440" bIns="45720" rtlCol="0" anchor="t">
              <a:spAutoFit/>
            </a:bodyPr>
            <a:lstStyle/>
            <a:p>
              <a:pPr algn="ctr" fontAlgn="auto">
                <a:spcBef>
                  <a:spcPts val="0"/>
                </a:spcBef>
                <a:spcAft>
                  <a:spcPts val="0"/>
                </a:spcAft>
                <a:buClrTx/>
                <a:buSzTx/>
                <a:buFontTx/>
                <a:buNone/>
              </a:pPr>
              <a:endParaRPr lang="en-US" sz="1200" b="1">
                <a:latin typeface="Arial" panose="020B0604020202020204" pitchFamily="34" charset="0"/>
                <a:cs typeface="Arial" panose="020B0604020202020204" pitchFamily="34" charset="0"/>
              </a:endParaRPr>
            </a:p>
          </p:txBody>
        </p:sp>
      </p:grpSp>
      <p:sp>
        <p:nvSpPr>
          <p:cNvPr id="109" name="TextBox 108">
            <a:extLst>
              <a:ext uri="{FF2B5EF4-FFF2-40B4-BE49-F238E27FC236}">
                <a16:creationId xmlns:a16="http://schemas.microsoft.com/office/drawing/2014/main" id="{09FD3636-855B-7744-FAB6-60F7B753F98F}"/>
              </a:ext>
            </a:extLst>
          </p:cNvPr>
          <p:cNvSpPr txBox="1"/>
          <p:nvPr/>
        </p:nvSpPr>
        <p:spPr>
          <a:xfrm>
            <a:off x="3253832" y="2766017"/>
            <a:ext cx="3172862" cy="261610"/>
          </a:xfrm>
          <a:prstGeom prst="rect">
            <a:avLst/>
          </a:prstGeom>
          <a:noFill/>
        </p:spPr>
        <p:txBody>
          <a:bodyPr wrap="square" rtlCol="0">
            <a:spAutoFit/>
          </a:bodyPr>
          <a:lstStyle/>
          <a:p>
            <a:pPr algn="ctr" fontAlgn="auto">
              <a:spcBef>
                <a:spcPts val="0"/>
              </a:spcBef>
              <a:spcAft>
                <a:spcPts val="0"/>
              </a:spcAft>
              <a:buClrTx/>
              <a:buSzTx/>
              <a:buFontTx/>
              <a:buNone/>
            </a:pPr>
            <a:r>
              <a:rPr lang="en-US" sz="1100" i="1" spc="200" dirty="0">
                <a:solidFill>
                  <a:prstClr val="black"/>
                </a:solidFill>
                <a:cs typeface="Arial" panose="020B0604020202020204" pitchFamily="34" charset="0"/>
              </a:rPr>
              <a:t>(based on funding availability)</a:t>
            </a:r>
            <a:endParaRPr lang="en-US" sz="1200" i="1" spc="200" dirty="0">
              <a:solidFill>
                <a:prstClr val="black"/>
              </a:solidFill>
              <a:cs typeface="Arial" panose="020B0604020202020204" pitchFamily="34" charset="0"/>
            </a:endParaRPr>
          </a:p>
        </p:txBody>
      </p:sp>
      <p:sp>
        <p:nvSpPr>
          <p:cNvPr id="110" name="TextBox 109">
            <a:extLst>
              <a:ext uri="{FF2B5EF4-FFF2-40B4-BE49-F238E27FC236}">
                <a16:creationId xmlns:a16="http://schemas.microsoft.com/office/drawing/2014/main" id="{88FBB4C9-82FE-BA42-176F-FF615BEF3215}"/>
              </a:ext>
            </a:extLst>
          </p:cNvPr>
          <p:cNvSpPr txBox="1"/>
          <p:nvPr/>
        </p:nvSpPr>
        <p:spPr>
          <a:xfrm>
            <a:off x="1369401" y="2258087"/>
            <a:ext cx="1128545" cy="461665"/>
          </a:xfrm>
          <a:prstGeom prst="rect">
            <a:avLst/>
          </a:prstGeom>
          <a:noFill/>
        </p:spPr>
        <p:txBody>
          <a:bodyPr wrap="square" rtlCol="0">
            <a:spAutoFit/>
          </a:bodyPr>
          <a:lstStyle/>
          <a:p>
            <a:pPr algn="ctr" fontAlgn="auto">
              <a:spcBef>
                <a:spcPts val="0"/>
              </a:spcBef>
              <a:spcAft>
                <a:spcPts val="0"/>
              </a:spcAft>
              <a:buClrTx/>
              <a:buSzTx/>
              <a:buFontTx/>
              <a:buNone/>
            </a:pPr>
            <a:r>
              <a:rPr lang="en-US" sz="1200">
                <a:solidFill>
                  <a:prstClr val="black"/>
                </a:solidFill>
                <a:cs typeface="Arial" panose="020B0604020202020204" pitchFamily="34" charset="0"/>
              </a:rPr>
              <a:t>DCA Submissions</a:t>
            </a:r>
            <a:endParaRPr lang="en-US" sz="1200" i="1">
              <a:solidFill>
                <a:prstClr val="black"/>
              </a:solidFill>
              <a:cs typeface="Arial" panose="020B0604020202020204" pitchFamily="34" charset="0"/>
            </a:endParaRPr>
          </a:p>
        </p:txBody>
      </p:sp>
      <p:sp>
        <p:nvSpPr>
          <p:cNvPr id="111" name="TextBox 110">
            <a:extLst>
              <a:ext uri="{FF2B5EF4-FFF2-40B4-BE49-F238E27FC236}">
                <a16:creationId xmlns:a16="http://schemas.microsoft.com/office/drawing/2014/main" id="{C063C01B-0E09-DB7D-C001-4FA5AFF4D977}"/>
              </a:ext>
            </a:extLst>
          </p:cNvPr>
          <p:cNvSpPr txBox="1"/>
          <p:nvPr/>
        </p:nvSpPr>
        <p:spPr>
          <a:xfrm>
            <a:off x="6228355" y="6150126"/>
            <a:ext cx="2995564" cy="461665"/>
          </a:xfrm>
          <a:prstGeom prst="rect">
            <a:avLst/>
          </a:prstGeom>
          <a:noFill/>
        </p:spPr>
        <p:txBody>
          <a:bodyPr wrap="square" lIns="91440" tIns="45720" rIns="91440" bIns="45720" anchor="t">
            <a:spAutoFit/>
          </a:bodyPr>
          <a:lstStyle/>
          <a:p>
            <a:pPr fontAlgn="auto">
              <a:spcBef>
                <a:spcPts val="0"/>
              </a:spcBef>
              <a:spcAft>
                <a:spcPts val="0"/>
              </a:spcAft>
              <a:buClrTx/>
              <a:buSzTx/>
              <a:buNone/>
            </a:pPr>
            <a:r>
              <a:rPr lang="en-US" sz="1200" dirty="0">
                <a:cs typeface="Arial"/>
              </a:rPr>
              <a:t>All agreements must be in place 60 days prior to desired project start</a:t>
            </a:r>
            <a:endParaRPr lang="en-US" sz="1200" dirty="0">
              <a:solidFill>
                <a:prstClr val="black"/>
              </a:solidFill>
              <a:cs typeface="Arial"/>
            </a:endParaRPr>
          </a:p>
        </p:txBody>
      </p:sp>
      <p:sp>
        <p:nvSpPr>
          <p:cNvPr id="112" name="TextBox 111">
            <a:extLst>
              <a:ext uri="{FF2B5EF4-FFF2-40B4-BE49-F238E27FC236}">
                <a16:creationId xmlns:a16="http://schemas.microsoft.com/office/drawing/2014/main" id="{AFA72317-D0DF-1173-8C62-A8302B893287}"/>
              </a:ext>
            </a:extLst>
          </p:cNvPr>
          <p:cNvSpPr txBox="1"/>
          <p:nvPr/>
        </p:nvSpPr>
        <p:spPr>
          <a:xfrm>
            <a:off x="7917308" y="3773920"/>
            <a:ext cx="1711798" cy="461665"/>
          </a:xfrm>
          <a:prstGeom prst="rect">
            <a:avLst/>
          </a:prstGeom>
          <a:noFill/>
        </p:spPr>
        <p:txBody>
          <a:bodyPr wrap="square">
            <a:spAutoFit/>
          </a:bodyPr>
          <a:lstStyle>
            <a:defPPr>
              <a:defRPr lang="en-US"/>
            </a:defPPr>
            <a:lvl1pPr>
              <a:defRPr sz="1400">
                <a:latin typeface="Arial"/>
                <a:cs typeface="Arial"/>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mn-lt"/>
                <a:cs typeface="Arial"/>
              </a:rPr>
              <a:t>Agreement Deadline for all GPSC Projects </a:t>
            </a:r>
          </a:p>
        </p:txBody>
      </p:sp>
      <p:cxnSp>
        <p:nvCxnSpPr>
          <p:cNvPr id="125" name="Straight Arrow Connector 124">
            <a:extLst>
              <a:ext uri="{FF2B5EF4-FFF2-40B4-BE49-F238E27FC236}">
                <a16:creationId xmlns:a16="http://schemas.microsoft.com/office/drawing/2014/main" id="{04B91892-7D41-E3D6-2917-E6C0AE2A6B7E}"/>
              </a:ext>
            </a:extLst>
          </p:cNvPr>
          <p:cNvCxnSpPr>
            <a:cxnSpLocks/>
          </p:cNvCxnSpPr>
          <p:nvPr/>
        </p:nvCxnSpPr>
        <p:spPr>
          <a:xfrm>
            <a:off x="3824337" y="4680376"/>
            <a:ext cx="4501477" cy="0"/>
          </a:xfrm>
          <a:prstGeom prst="straightConnector1">
            <a:avLst/>
          </a:prstGeom>
          <a:noFill/>
          <a:ln w="69850" cap="flat" cmpd="sng" algn="ctr">
            <a:solidFill>
              <a:sysClr val="windowText" lastClr="000000"/>
            </a:solidFill>
            <a:prstDash val="solid"/>
            <a:miter lim="800000"/>
            <a:headEnd type="none" w="sm" len="sm"/>
            <a:tailEnd type="stealth" w="sm" len="sm"/>
          </a:ln>
          <a:effectLst/>
        </p:spPr>
      </p:cxnSp>
      <p:pic>
        <p:nvPicPr>
          <p:cNvPr id="126" name="Graphic 48" descr="Checkbox Checked with solid fill">
            <a:extLst>
              <a:ext uri="{FF2B5EF4-FFF2-40B4-BE49-F238E27FC236}">
                <a16:creationId xmlns:a16="http://schemas.microsoft.com/office/drawing/2014/main" id="{461933C7-1913-0828-4741-99EF2B0F86C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793314" y="2833209"/>
            <a:ext cx="582706" cy="573742"/>
          </a:xfrm>
          <a:prstGeom prst="rect">
            <a:avLst/>
          </a:prstGeom>
        </p:spPr>
      </p:pic>
      <p:sp>
        <p:nvSpPr>
          <p:cNvPr id="128" name="TextBox 127">
            <a:extLst>
              <a:ext uri="{FF2B5EF4-FFF2-40B4-BE49-F238E27FC236}">
                <a16:creationId xmlns:a16="http://schemas.microsoft.com/office/drawing/2014/main" id="{01EF3207-A561-5C5C-CDCB-0B99B74E807C}"/>
              </a:ext>
            </a:extLst>
          </p:cNvPr>
          <p:cNvSpPr txBox="1"/>
          <p:nvPr/>
        </p:nvSpPr>
        <p:spPr>
          <a:xfrm>
            <a:off x="8664774" y="2332121"/>
            <a:ext cx="810263" cy="769441"/>
          </a:xfrm>
          <a:prstGeom prst="rect">
            <a:avLst/>
          </a:prstGeom>
          <a:noFill/>
        </p:spPr>
        <p:txBody>
          <a:bodyPr wrap="square" lIns="91440" tIns="45720" rIns="91440" bIns="45720" rtlCol="0" anchor="t">
            <a:spAutoFit/>
          </a:bodyPr>
          <a:lstStyle>
            <a:defPPr>
              <a:defRPr lang="en-US"/>
            </a:defPPr>
            <a:lvl1pPr algn="ctr">
              <a:defRPr sz="1200">
                <a:latin typeface="Arial" panose="020B0604020202020204" pitchFamily="34" charset="0"/>
                <a:cs typeface="Arial" panose="020B0604020202020204" pitchFamily="34" charset="0"/>
              </a:defRPr>
            </a:lvl1pPr>
          </a:lstStyle>
          <a:p>
            <a:pPr fontAlgn="auto">
              <a:spcBef>
                <a:spcPts val="0"/>
              </a:spcBef>
              <a:spcAft>
                <a:spcPts val="0"/>
              </a:spcAft>
              <a:buClrTx/>
              <a:buSzTx/>
              <a:buNone/>
              <a:defRPr/>
            </a:pPr>
            <a:r>
              <a:rPr kumimoji="0" lang="en-US" sz="1100" b="0" i="0" u="none" strike="noStrike" kern="0" cap="none" spc="0" normalizeH="0" baseline="0" noProof="0" dirty="0">
                <a:ln>
                  <a:noFill/>
                </a:ln>
                <a:solidFill>
                  <a:prstClr val="black"/>
                </a:solidFill>
                <a:effectLst/>
                <a:uLnTx/>
                <a:uFillTx/>
                <a:latin typeface="+mn-lt"/>
                <a:cs typeface="Arial"/>
              </a:rPr>
              <a:t>All </a:t>
            </a:r>
            <a:r>
              <a:rPr lang="en-US" sz="1100" kern="0" dirty="0">
                <a:solidFill>
                  <a:prstClr val="black"/>
                </a:solidFill>
                <a:latin typeface="+mn-lt"/>
                <a:cs typeface="Arial"/>
              </a:rPr>
              <a:t>FY25</a:t>
            </a:r>
            <a:r>
              <a:rPr kumimoji="0" lang="en-US" sz="1100" b="0" i="0" u="none" strike="noStrike" kern="0" cap="none" spc="0" normalizeH="0" baseline="0" noProof="0" dirty="0">
                <a:ln>
                  <a:noFill/>
                </a:ln>
                <a:solidFill>
                  <a:prstClr val="black"/>
                </a:solidFill>
                <a:effectLst/>
                <a:uLnTx/>
                <a:uFillTx/>
                <a:latin typeface="+mn-lt"/>
                <a:cs typeface="Arial"/>
              </a:rPr>
              <a:t> Projects Awarded</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black"/>
              </a:solidFill>
              <a:effectLst/>
              <a:uLnTx/>
              <a:uFillTx/>
              <a:latin typeface="+mn-lt"/>
            </a:endParaRPr>
          </a:p>
        </p:txBody>
      </p:sp>
      <p:grpSp>
        <p:nvGrpSpPr>
          <p:cNvPr id="131" name="Group 130">
            <a:extLst>
              <a:ext uri="{FF2B5EF4-FFF2-40B4-BE49-F238E27FC236}">
                <a16:creationId xmlns:a16="http://schemas.microsoft.com/office/drawing/2014/main" id="{8B29C1CE-9E53-F630-7DD5-3E2AC52DD54E}"/>
              </a:ext>
            </a:extLst>
          </p:cNvPr>
          <p:cNvGrpSpPr/>
          <p:nvPr/>
        </p:nvGrpSpPr>
        <p:grpSpPr>
          <a:xfrm>
            <a:off x="3868242" y="5245601"/>
            <a:ext cx="6468012" cy="365760"/>
            <a:chOff x="1161639" y="4322621"/>
            <a:chExt cx="10834143" cy="365760"/>
          </a:xfrm>
        </p:grpSpPr>
        <p:sp>
          <p:nvSpPr>
            <p:cNvPr id="132" name="Arrow: Right 131">
              <a:extLst>
                <a:ext uri="{FF2B5EF4-FFF2-40B4-BE49-F238E27FC236}">
                  <a16:creationId xmlns:a16="http://schemas.microsoft.com/office/drawing/2014/main" id="{04B5A868-D590-302B-565F-13EE17D10811}"/>
                </a:ext>
              </a:extLst>
            </p:cNvPr>
            <p:cNvSpPr/>
            <p:nvPr/>
          </p:nvSpPr>
          <p:spPr>
            <a:xfrm>
              <a:off x="1161639" y="4322621"/>
              <a:ext cx="10834143" cy="365760"/>
            </a:xfrm>
            <a:prstGeom prst="rightArrow">
              <a:avLst>
                <a:gd name="adj1" fmla="val 72368"/>
                <a:gd name="adj2" fmla="val 110526"/>
              </a:avLst>
            </a:prstGeom>
            <a:gradFill flip="none" rotWithShape="1">
              <a:gsLst>
                <a:gs pos="95000">
                  <a:schemeClr val="bg1">
                    <a:alpha val="71000"/>
                  </a:schemeClr>
                </a:gs>
                <a:gs pos="84000">
                  <a:srgbClr val="70AD47">
                    <a:alpha val="61000"/>
                  </a:srgbClr>
                </a:gs>
                <a:gs pos="0">
                  <a:srgbClr val="70AD47">
                    <a:lumMod val="50000"/>
                  </a:srgbClr>
                </a:gs>
                <a:gs pos="46000">
                  <a:srgbClr val="70AD47">
                    <a:lumMod val="75000"/>
                  </a:srgbClr>
                </a:gs>
                <a:gs pos="66000">
                  <a:srgbClr val="70AD47"/>
                </a:gs>
              </a:gsLst>
              <a:lin ang="108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33" name="TextBox 132">
              <a:extLst>
                <a:ext uri="{FF2B5EF4-FFF2-40B4-BE49-F238E27FC236}">
                  <a16:creationId xmlns:a16="http://schemas.microsoft.com/office/drawing/2014/main" id="{55047E03-CAF0-6420-B981-FE1BBA919047}"/>
                </a:ext>
              </a:extLst>
            </p:cNvPr>
            <p:cNvSpPr txBox="1"/>
            <p:nvPr/>
          </p:nvSpPr>
          <p:spPr>
            <a:xfrm>
              <a:off x="2256636" y="4340664"/>
              <a:ext cx="9175150" cy="338554"/>
            </a:xfrm>
            <a:prstGeom prst="rect">
              <a:avLst/>
            </a:prstGeom>
            <a:noFill/>
          </p:spPr>
          <p:txBody>
            <a:bodyPr wrap="square" lIns="91440" tIns="45720" rIns="91440" bIns="45720" rtlCol="0" anchor="t">
              <a:spAutoFit/>
            </a:bodyPr>
            <a:lstStyle>
              <a:defPPr>
                <a:defRPr lang="en-US"/>
              </a:defPPr>
              <a:lvl1pPr algn="ctr">
                <a:defRPr sz="1400" b="1">
                  <a:solidFill>
                    <a:schemeClr val="bg1"/>
                  </a:solidFill>
                  <a:effectLst>
                    <a:outerShdw blurRad="38100" dist="38100" dir="2700000" algn="tl">
                      <a:srgbClr val="000000">
                        <a:alpha val="43137"/>
                      </a:srgbClr>
                    </a:outerShdw>
                  </a:effectLst>
                </a:defRPr>
              </a:lvl1pPr>
            </a:lstStyle>
            <a:p>
              <a:pPr algn="l" fontAlgn="auto">
                <a:spcBef>
                  <a:spcPts val="0"/>
                </a:spcBef>
                <a:spcAft>
                  <a:spcPts val="0"/>
                </a:spcAft>
                <a:buClrTx/>
                <a:buSzTx/>
                <a:buNone/>
                <a:defRPr/>
              </a:pPr>
              <a:r>
                <a:rPr lang="en-US" sz="1600" kern="0" dirty="0"/>
                <a:t>Work can begin when project is officially awarded</a:t>
              </a:r>
              <a:endParaRPr lang="en-US" sz="1600" kern="0" dirty="0">
                <a:cs typeface="Calibri"/>
              </a:endParaRPr>
            </a:p>
          </p:txBody>
        </p:sp>
      </p:grpSp>
      <p:pic>
        <p:nvPicPr>
          <p:cNvPr id="142" name="Graphic 141" descr="Signature with solid fill">
            <a:extLst>
              <a:ext uri="{FF2B5EF4-FFF2-40B4-BE49-F238E27FC236}">
                <a16:creationId xmlns:a16="http://schemas.microsoft.com/office/drawing/2014/main" id="{1AAE738C-E149-9D2D-8FB0-13858D063DDB}"/>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144357" y="4157875"/>
            <a:ext cx="454968" cy="454968"/>
          </a:xfrm>
          <a:prstGeom prst="rect">
            <a:avLst/>
          </a:prstGeom>
        </p:spPr>
      </p:pic>
      <p:pic>
        <p:nvPicPr>
          <p:cNvPr id="4" name="Graphic 3" descr="Alarm clock with solid fill">
            <a:extLst>
              <a:ext uri="{FF2B5EF4-FFF2-40B4-BE49-F238E27FC236}">
                <a16:creationId xmlns:a16="http://schemas.microsoft.com/office/drawing/2014/main" id="{C5564194-2AB6-773C-3EBC-78E29B599F74}"/>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5875853" y="6163625"/>
            <a:ext cx="414340" cy="414340"/>
          </a:xfrm>
          <a:prstGeom prst="rect">
            <a:avLst/>
          </a:prstGeom>
        </p:spPr>
      </p:pic>
      <p:sp>
        <p:nvSpPr>
          <p:cNvPr id="2" name="Freeform: Shape 1">
            <a:extLst>
              <a:ext uri="{FF2B5EF4-FFF2-40B4-BE49-F238E27FC236}">
                <a16:creationId xmlns:a16="http://schemas.microsoft.com/office/drawing/2014/main" id="{DFA9D851-6302-90D8-BCC3-CC0EEC49F72C}"/>
              </a:ext>
            </a:extLst>
          </p:cNvPr>
          <p:cNvSpPr/>
          <p:nvPr/>
        </p:nvSpPr>
        <p:spPr>
          <a:xfrm>
            <a:off x="302061" y="1644957"/>
            <a:ext cx="1559319" cy="247501"/>
          </a:xfrm>
          <a:custGeom>
            <a:avLst/>
            <a:gdLst>
              <a:gd name="connsiteX0" fmla="*/ 0 w 1572066"/>
              <a:gd name="connsiteY0" fmla="*/ 0 h 261518"/>
              <a:gd name="connsiteX1" fmla="*/ 1441307 w 1572066"/>
              <a:gd name="connsiteY1" fmla="*/ 0 h 261518"/>
              <a:gd name="connsiteX2" fmla="*/ 1572066 w 1572066"/>
              <a:gd name="connsiteY2" fmla="*/ 130759 h 261518"/>
              <a:gd name="connsiteX3" fmla="*/ 1441307 w 1572066"/>
              <a:gd name="connsiteY3" fmla="*/ 261518 h 261518"/>
              <a:gd name="connsiteX4" fmla="*/ 0 w 1572066"/>
              <a:gd name="connsiteY4" fmla="*/ 261518 h 261518"/>
              <a:gd name="connsiteX5" fmla="*/ 0 w 1572066"/>
              <a:gd name="connsiteY5" fmla="*/ 0 h 261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72066" h="261518">
                <a:moveTo>
                  <a:pt x="0" y="0"/>
                </a:moveTo>
                <a:lnTo>
                  <a:pt x="1441307" y="0"/>
                </a:lnTo>
                <a:lnTo>
                  <a:pt x="1572066" y="130759"/>
                </a:lnTo>
                <a:lnTo>
                  <a:pt x="1441307" y="261518"/>
                </a:lnTo>
                <a:lnTo>
                  <a:pt x="0" y="261518"/>
                </a:lnTo>
                <a:lnTo>
                  <a:pt x="0" y="0"/>
                </a:lnTo>
                <a:close/>
              </a:path>
            </a:pathLst>
          </a:cu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txBody>
          <a:bodyPr spcFirstLastPara="0" vert="horz" wrap="square" lIns="69342" tIns="34671" rIns="82715" bIns="34671" numCol="1" spcCol="1270" anchor="ctr" anchorCtr="0">
            <a:noAutofit/>
          </a:bodyPr>
          <a:lstStyle/>
          <a:p>
            <a:pPr marL="0" marR="0" lvl="0" indent="0" defTabSz="577850" eaLnBrk="1" fontAlgn="auto" latinLnBrk="0" hangingPunct="1">
              <a:lnSpc>
                <a:spcPct val="90000"/>
              </a:lnSpc>
              <a:spcBef>
                <a:spcPct val="0"/>
              </a:spcBef>
              <a:spcAft>
                <a:spcPct val="35000"/>
              </a:spcAft>
              <a:buClrTx/>
              <a:buSzTx/>
              <a:buFontTx/>
              <a:buNone/>
              <a:tabLst/>
              <a:defRPr/>
            </a:pPr>
            <a:r>
              <a:rPr kumimoji="0" lang="en-US" sz="1300" b="0" i="0" u="none" strike="noStrike" kern="0" cap="none" spc="0" normalizeH="0" baseline="0" noProof="0" dirty="0">
                <a:ln>
                  <a:noFill/>
                </a:ln>
                <a:solidFill>
                  <a:prstClr val="white"/>
                </a:solidFill>
                <a:effectLst/>
                <a:uLnTx/>
                <a:uFillTx/>
                <a:ea typeface="+mn-ea"/>
                <a:cs typeface="Arial"/>
              </a:rPr>
              <a:t>      Summer</a:t>
            </a:r>
          </a:p>
        </p:txBody>
      </p:sp>
      <p:grpSp>
        <p:nvGrpSpPr>
          <p:cNvPr id="7" name="Group 6">
            <a:extLst>
              <a:ext uri="{FF2B5EF4-FFF2-40B4-BE49-F238E27FC236}">
                <a16:creationId xmlns:a16="http://schemas.microsoft.com/office/drawing/2014/main" id="{CDB603ED-461B-4243-CA43-8F16825FFCDA}"/>
              </a:ext>
            </a:extLst>
          </p:cNvPr>
          <p:cNvGrpSpPr/>
          <p:nvPr/>
        </p:nvGrpSpPr>
        <p:grpSpPr>
          <a:xfrm>
            <a:off x="1570615" y="1644956"/>
            <a:ext cx="8523442" cy="248249"/>
            <a:chOff x="3071926" y="559107"/>
            <a:chExt cx="5849004" cy="211891"/>
          </a:xfrm>
        </p:grpSpPr>
        <p:sp>
          <p:nvSpPr>
            <p:cNvPr id="8" name="Freeform: Shape 7">
              <a:extLst>
                <a:ext uri="{FF2B5EF4-FFF2-40B4-BE49-F238E27FC236}">
                  <a16:creationId xmlns:a16="http://schemas.microsoft.com/office/drawing/2014/main" id="{7BAE6811-40FC-ED1B-BEDC-87164BFD700C}"/>
                </a:ext>
              </a:extLst>
            </p:cNvPr>
            <p:cNvSpPr/>
            <p:nvPr/>
          </p:nvSpPr>
          <p:spPr>
            <a:xfrm>
              <a:off x="3071926" y="559107"/>
              <a:ext cx="1720294" cy="211891"/>
            </a:xfrm>
            <a:custGeom>
              <a:avLst/>
              <a:gdLst>
                <a:gd name="connsiteX0" fmla="*/ 0 w 1572066"/>
                <a:gd name="connsiteY0" fmla="*/ 0 h 261518"/>
                <a:gd name="connsiteX1" fmla="*/ 1441307 w 1572066"/>
                <a:gd name="connsiteY1" fmla="*/ 0 h 261518"/>
                <a:gd name="connsiteX2" fmla="*/ 1572066 w 1572066"/>
                <a:gd name="connsiteY2" fmla="*/ 130759 h 261518"/>
                <a:gd name="connsiteX3" fmla="*/ 1441307 w 1572066"/>
                <a:gd name="connsiteY3" fmla="*/ 261518 h 261518"/>
                <a:gd name="connsiteX4" fmla="*/ 0 w 1572066"/>
                <a:gd name="connsiteY4" fmla="*/ 261518 h 261518"/>
                <a:gd name="connsiteX5" fmla="*/ 130759 w 1572066"/>
                <a:gd name="connsiteY5" fmla="*/ 130759 h 261518"/>
                <a:gd name="connsiteX6" fmla="*/ 0 w 1572066"/>
                <a:gd name="connsiteY6" fmla="*/ 0 h 261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2066" h="261518">
                  <a:moveTo>
                    <a:pt x="0" y="0"/>
                  </a:moveTo>
                  <a:lnTo>
                    <a:pt x="1441307" y="0"/>
                  </a:lnTo>
                  <a:lnTo>
                    <a:pt x="1572066" y="130759"/>
                  </a:lnTo>
                  <a:lnTo>
                    <a:pt x="1441307" y="261518"/>
                  </a:lnTo>
                  <a:lnTo>
                    <a:pt x="0" y="261518"/>
                  </a:lnTo>
                  <a:lnTo>
                    <a:pt x="130759" y="130759"/>
                  </a:lnTo>
                  <a:lnTo>
                    <a:pt x="0" y="0"/>
                  </a:lnTo>
                  <a:close/>
                </a:path>
              </a:pathLst>
            </a:custGeom>
            <a:solidFill>
              <a:srgbClr val="3483CA"/>
            </a:solidFill>
            <a:ln w="12700" cap="flat" cmpd="sng" algn="ctr">
              <a:solidFill>
                <a:sysClr val="window" lastClr="FFFFFF">
                  <a:hueOff val="0"/>
                  <a:satOff val="0"/>
                  <a:lumOff val="0"/>
                  <a:alphaOff val="0"/>
                </a:sysClr>
              </a:solidFill>
              <a:prstDash val="solid"/>
              <a:miter lim="800000"/>
            </a:ln>
            <a:effectLst/>
          </p:spPr>
          <p:txBody>
            <a:bodyPr spcFirstLastPara="0" vert="horz" wrap="square" lIns="182766" tIns="34671" rIns="148095" bIns="34671" numCol="1" spcCol="1270" anchor="ctr" anchorCtr="0">
              <a:noAutofit/>
            </a:bodyPr>
            <a:lstStyle/>
            <a:p>
              <a:pPr marL="0" marR="0" lvl="0" indent="0" algn="ctr" defTabSz="577850" eaLnBrk="1" fontAlgn="auto" latinLnBrk="0" hangingPunct="1">
                <a:lnSpc>
                  <a:spcPct val="90000"/>
                </a:lnSpc>
                <a:spcBef>
                  <a:spcPct val="0"/>
                </a:spcBef>
                <a:spcAft>
                  <a:spcPct val="35000"/>
                </a:spcAft>
                <a:buClrTx/>
                <a:buSzTx/>
                <a:buFontTx/>
                <a:buNone/>
                <a:tabLst/>
                <a:defRPr/>
              </a:pPr>
              <a:r>
                <a:rPr kumimoji="0" lang="en-US" sz="1300" b="0" i="0" u="none" strike="noStrike" kern="0" cap="none" spc="0" normalizeH="0" baseline="0" noProof="0">
                  <a:ln>
                    <a:noFill/>
                  </a:ln>
                  <a:solidFill>
                    <a:prstClr val="white"/>
                  </a:solidFill>
                  <a:effectLst/>
                  <a:uLnTx/>
                  <a:uFillTx/>
                  <a:ea typeface="+mn-ea"/>
                  <a:cs typeface="Arial" panose="020B0604020202020204" pitchFamily="34" charset="0"/>
                </a:rPr>
                <a:t>Fall</a:t>
              </a:r>
            </a:p>
          </p:txBody>
        </p:sp>
        <p:sp>
          <p:nvSpPr>
            <p:cNvPr id="9" name="Freeform: Shape 8">
              <a:extLst>
                <a:ext uri="{FF2B5EF4-FFF2-40B4-BE49-F238E27FC236}">
                  <a16:creationId xmlns:a16="http://schemas.microsoft.com/office/drawing/2014/main" id="{213A778F-536E-3F9C-188C-EC68F33AC78B}"/>
                </a:ext>
              </a:extLst>
            </p:cNvPr>
            <p:cNvSpPr/>
            <p:nvPr/>
          </p:nvSpPr>
          <p:spPr>
            <a:xfrm>
              <a:off x="4448162" y="559107"/>
              <a:ext cx="1720294" cy="211891"/>
            </a:xfrm>
            <a:custGeom>
              <a:avLst/>
              <a:gdLst>
                <a:gd name="connsiteX0" fmla="*/ 0 w 1572066"/>
                <a:gd name="connsiteY0" fmla="*/ 0 h 261518"/>
                <a:gd name="connsiteX1" fmla="*/ 1441307 w 1572066"/>
                <a:gd name="connsiteY1" fmla="*/ 0 h 261518"/>
                <a:gd name="connsiteX2" fmla="*/ 1572066 w 1572066"/>
                <a:gd name="connsiteY2" fmla="*/ 130759 h 261518"/>
                <a:gd name="connsiteX3" fmla="*/ 1441307 w 1572066"/>
                <a:gd name="connsiteY3" fmla="*/ 261518 h 261518"/>
                <a:gd name="connsiteX4" fmla="*/ 0 w 1572066"/>
                <a:gd name="connsiteY4" fmla="*/ 261518 h 261518"/>
                <a:gd name="connsiteX5" fmla="*/ 130759 w 1572066"/>
                <a:gd name="connsiteY5" fmla="*/ 130759 h 261518"/>
                <a:gd name="connsiteX6" fmla="*/ 0 w 1572066"/>
                <a:gd name="connsiteY6" fmla="*/ 0 h 261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2066" h="261518">
                  <a:moveTo>
                    <a:pt x="0" y="0"/>
                  </a:moveTo>
                  <a:lnTo>
                    <a:pt x="1441307" y="0"/>
                  </a:lnTo>
                  <a:lnTo>
                    <a:pt x="1572066" y="130759"/>
                  </a:lnTo>
                  <a:lnTo>
                    <a:pt x="1441307" y="261518"/>
                  </a:lnTo>
                  <a:lnTo>
                    <a:pt x="0" y="261518"/>
                  </a:lnTo>
                  <a:lnTo>
                    <a:pt x="130759" y="130759"/>
                  </a:lnTo>
                  <a:lnTo>
                    <a:pt x="0" y="0"/>
                  </a:lnTo>
                  <a:close/>
                </a:path>
              </a:pathLst>
            </a:custGeom>
            <a:solidFill>
              <a:srgbClr val="3483CA"/>
            </a:solidFill>
            <a:ln w="12700" cap="flat" cmpd="sng" algn="ctr">
              <a:solidFill>
                <a:sysClr val="window" lastClr="FFFFFF">
                  <a:hueOff val="0"/>
                  <a:satOff val="0"/>
                  <a:lumOff val="0"/>
                  <a:alphaOff val="0"/>
                </a:sysClr>
              </a:solidFill>
              <a:prstDash val="solid"/>
              <a:miter lim="800000"/>
            </a:ln>
            <a:effectLst/>
          </p:spPr>
          <p:txBody>
            <a:bodyPr spcFirstLastPara="0" vert="horz" wrap="square" lIns="182766" tIns="34671" rIns="148095" bIns="34671" numCol="1" spcCol="1270" anchor="ctr" anchorCtr="0">
              <a:noAutofit/>
            </a:bodyPr>
            <a:lstStyle/>
            <a:p>
              <a:pPr marL="0" marR="0" lvl="0" indent="0" algn="ctr" defTabSz="577850" eaLnBrk="1" fontAlgn="auto" latinLnBrk="0" hangingPunct="1">
                <a:lnSpc>
                  <a:spcPct val="90000"/>
                </a:lnSpc>
                <a:spcBef>
                  <a:spcPct val="0"/>
                </a:spcBef>
                <a:spcAft>
                  <a:spcPct val="35000"/>
                </a:spcAft>
                <a:buClrTx/>
                <a:buSzTx/>
                <a:buFontTx/>
                <a:buNone/>
                <a:tabLst/>
                <a:defRPr/>
              </a:pPr>
              <a:r>
                <a:rPr kumimoji="0" lang="en-US" sz="1300" b="0" i="0" u="none" strike="noStrike" kern="0" cap="none" spc="0" normalizeH="0" baseline="0" noProof="0">
                  <a:ln>
                    <a:noFill/>
                  </a:ln>
                  <a:solidFill>
                    <a:prstClr val="white"/>
                  </a:solidFill>
                  <a:effectLst/>
                  <a:uLnTx/>
                  <a:uFillTx/>
                  <a:ea typeface="+mn-ea"/>
                  <a:cs typeface="Arial" panose="020B0604020202020204" pitchFamily="34" charset="0"/>
                </a:rPr>
                <a:t>Winter</a:t>
              </a:r>
            </a:p>
          </p:txBody>
        </p:sp>
        <p:sp>
          <p:nvSpPr>
            <p:cNvPr id="10" name="Freeform: Shape 9">
              <a:extLst>
                <a:ext uri="{FF2B5EF4-FFF2-40B4-BE49-F238E27FC236}">
                  <a16:creationId xmlns:a16="http://schemas.microsoft.com/office/drawing/2014/main" id="{BC49CD6B-16A1-21E1-AC80-0C51627A2C7C}"/>
                </a:ext>
              </a:extLst>
            </p:cNvPr>
            <p:cNvSpPr/>
            <p:nvPr/>
          </p:nvSpPr>
          <p:spPr>
            <a:xfrm>
              <a:off x="5824395" y="559107"/>
              <a:ext cx="1720294" cy="211891"/>
            </a:xfrm>
            <a:custGeom>
              <a:avLst/>
              <a:gdLst>
                <a:gd name="connsiteX0" fmla="*/ 0 w 1572066"/>
                <a:gd name="connsiteY0" fmla="*/ 0 h 261518"/>
                <a:gd name="connsiteX1" fmla="*/ 1441307 w 1572066"/>
                <a:gd name="connsiteY1" fmla="*/ 0 h 261518"/>
                <a:gd name="connsiteX2" fmla="*/ 1572066 w 1572066"/>
                <a:gd name="connsiteY2" fmla="*/ 130759 h 261518"/>
                <a:gd name="connsiteX3" fmla="*/ 1441307 w 1572066"/>
                <a:gd name="connsiteY3" fmla="*/ 261518 h 261518"/>
                <a:gd name="connsiteX4" fmla="*/ 0 w 1572066"/>
                <a:gd name="connsiteY4" fmla="*/ 261518 h 261518"/>
                <a:gd name="connsiteX5" fmla="*/ 130759 w 1572066"/>
                <a:gd name="connsiteY5" fmla="*/ 130759 h 261518"/>
                <a:gd name="connsiteX6" fmla="*/ 0 w 1572066"/>
                <a:gd name="connsiteY6" fmla="*/ 0 h 261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2066" h="261518">
                  <a:moveTo>
                    <a:pt x="0" y="0"/>
                  </a:moveTo>
                  <a:lnTo>
                    <a:pt x="1441307" y="0"/>
                  </a:lnTo>
                  <a:lnTo>
                    <a:pt x="1572066" y="130759"/>
                  </a:lnTo>
                  <a:lnTo>
                    <a:pt x="1441307" y="261518"/>
                  </a:lnTo>
                  <a:lnTo>
                    <a:pt x="0" y="261518"/>
                  </a:lnTo>
                  <a:lnTo>
                    <a:pt x="130759" y="130759"/>
                  </a:lnTo>
                  <a:lnTo>
                    <a:pt x="0" y="0"/>
                  </a:lnTo>
                  <a:close/>
                </a:path>
              </a:pathLst>
            </a:custGeom>
            <a:solidFill>
              <a:srgbClr val="3483CA"/>
            </a:solidFill>
            <a:ln w="12700" cap="flat" cmpd="sng" algn="ctr">
              <a:solidFill>
                <a:sysClr val="window" lastClr="FFFFFF">
                  <a:hueOff val="0"/>
                  <a:satOff val="0"/>
                  <a:lumOff val="0"/>
                  <a:alphaOff val="0"/>
                </a:sysClr>
              </a:solidFill>
              <a:prstDash val="solid"/>
              <a:miter lim="800000"/>
            </a:ln>
            <a:effectLst/>
          </p:spPr>
          <p:txBody>
            <a:bodyPr spcFirstLastPara="0" vert="horz" wrap="square" lIns="182766" tIns="34671" rIns="148095" bIns="34671" numCol="1" spcCol="1270" anchor="ctr" anchorCtr="0">
              <a:noAutofit/>
            </a:bodyPr>
            <a:lstStyle/>
            <a:p>
              <a:pPr marL="0" marR="0" lvl="0" indent="0" algn="ctr" defTabSz="577850" eaLnBrk="1" fontAlgn="auto" latinLnBrk="0" hangingPunct="1">
                <a:lnSpc>
                  <a:spcPct val="90000"/>
                </a:lnSpc>
                <a:spcBef>
                  <a:spcPct val="0"/>
                </a:spcBef>
                <a:spcAft>
                  <a:spcPct val="35000"/>
                </a:spcAft>
                <a:buClrTx/>
                <a:buSzTx/>
                <a:buFontTx/>
                <a:buNone/>
                <a:tabLst/>
                <a:defRPr/>
              </a:pPr>
              <a:r>
                <a:rPr kumimoji="0" lang="en-US" sz="1300" b="0" i="0" u="none" strike="noStrike" kern="0" cap="none" spc="0" normalizeH="0" baseline="0" noProof="0">
                  <a:ln>
                    <a:noFill/>
                  </a:ln>
                  <a:solidFill>
                    <a:prstClr val="white"/>
                  </a:solidFill>
                  <a:effectLst/>
                  <a:uLnTx/>
                  <a:uFillTx/>
                  <a:ea typeface="+mn-ea"/>
                  <a:cs typeface="Arial" panose="020B0604020202020204" pitchFamily="34" charset="0"/>
                </a:rPr>
                <a:t>Spring</a:t>
              </a:r>
            </a:p>
          </p:txBody>
        </p:sp>
        <p:sp>
          <p:nvSpPr>
            <p:cNvPr id="11" name="Freeform: Shape 10">
              <a:extLst>
                <a:ext uri="{FF2B5EF4-FFF2-40B4-BE49-F238E27FC236}">
                  <a16:creationId xmlns:a16="http://schemas.microsoft.com/office/drawing/2014/main" id="{A92E93B1-FF30-04CB-E3E8-6434D5740939}"/>
                </a:ext>
              </a:extLst>
            </p:cNvPr>
            <p:cNvSpPr/>
            <p:nvPr/>
          </p:nvSpPr>
          <p:spPr>
            <a:xfrm>
              <a:off x="7200636" y="559107"/>
              <a:ext cx="1720294" cy="211891"/>
            </a:xfrm>
            <a:custGeom>
              <a:avLst/>
              <a:gdLst>
                <a:gd name="connsiteX0" fmla="*/ 0 w 1572066"/>
                <a:gd name="connsiteY0" fmla="*/ 0 h 261518"/>
                <a:gd name="connsiteX1" fmla="*/ 1441307 w 1572066"/>
                <a:gd name="connsiteY1" fmla="*/ 0 h 261518"/>
                <a:gd name="connsiteX2" fmla="*/ 1572066 w 1572066"/>
                <a:gd name="connsiteY2" fmla="*/ 130759 h 261518"/>
                <a:gd name="connsiteX3" fmla="*/ 1441307 w 1572066"/>
                <a:gd name="connsiteY3" fmla="*/ 261518 h 261518"/>
                <a:gd name="connsiteX4" fmla="*/ 0 w 1572066"/>
                <a:gd name="connsiteY4" fmla="*/ 261518 h 261518"/>
                <a:gd name="connsiteX5" fmla="*/ 130759 w 1572066"/>
                <a:gd name="connsiteY5" fmla="*/ 130759 h 261518"/>
                <a:gd name="connsiteX6" fmla="*/ 0 w 1572066"/>
                <a:gd name="connsiteY6" fmla="*/ 0 h 261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2066" h="261518">
                  <a:moveTo>
                    <a:pt x="0" y="0"/>
                  </a:moveTo>
                  <a:lnTo>
                    <a:pt x="1441307" y="0"/>
                  </a:lnTo>
                  <a:lnTo>
                    <a:pt x="1572066" y="130759"/>
                  </a:lnTo>
                  <a:lnTo>
                    <a:pt x="1441307" y="261518"/>
                  </a:lnTo>
                  <a:lnTo>
                    <a:pt x="0" y="261518"/>
                  </a:lnTo>
                  <a:lnTo>
                    <a:pt x="130759" y="130759"/>
                  </a:lnTo>
                  <a:lnTo>
                    <a:pt x="0" y="0"/>
                  </a:lnTo>
                  <a:close/>
                </a:path>
              </a:pathLst>
            </a:custGeom>
            <a:solidFill>
              <a:srgbClr val="3483CA"/>
            </a:solidFill>
            <a:ln w="12700" cap="flat" cmpd="sng" algn="ctr">
              <a:solidFill>
                <a:sysClr val="window" lastClr="FFFFFF">
                  <a:hueOff val="0"/>
                  <a:satOff val="0"/>
                  <a:lumOff val="0"/>
                  <a:alphaOff val="0"/>
                </a:sysClr>
              </a:solidFill>
              <a:prstDash val="solid"/>
              <a:miter lim="800000"/>
            </a:ln>
            <a:effectLst/>
          </p:spPr>
          <p:txBody>
            <a:bodyPr spcFirstLastPara="0" vert="horz" wrap="square" lIns="182766" tIns="34671" rIns="148095" bIns="34671" numCol="1" spcCol="1270" anchor="ctr" anchorCtr="0">
              <a:noAutofit/>
            </a:bodyPr>
            <a:lstStyle/>
            <a:p>
              <a:pPr marL="0" marR="0" lvl="0" indent="0" algn="ctr" defTabSz="577850" eaLnBrk="1" fontAlgn="auto" latinLnBrk="0" hangingPunct="1">
                <a:lnSpc>
                  <a:spcPct val="90000"/>
                </a:lnSpc>
                <a:spcBef>
                  <a:spcPct val="0"/>
                </a:spcBef>
                <a:spcAft>
                  <a:spcPct val="35000"/>
                </a:spcAft>
                <a:buClrTx/>
                <a:buSzTx/>
                <a:buFontTx/>
                <a:buNone/>
                <a:tabLst/>
                <a:defRPr/>
              </a:pPr>
              <a:r>
                <a:rPr kumimoji="0" lang="en-US" sz="1300" b="0" i="0" u="none" strike="noStrike" kern="0" cap="none" spc="0" normalizeH="0" baseline="0" noProof="0">
                  <a:ln>
                    <a:noFill/>
                  </a:ln>
                  <a:solidFill>
                    <a:prstClr val="white"/>
                  </a:solidFill>
                  <a:effectLst/>
                  <a:uLnTx/>
                  <a:uFillTx/>
                  <a:ea typeface="+mn-ea"/>
                  <a:cs typeface="Arial" panose="020B0604020202020204" pitchFamily="34" charset="0"/>
                </a:rPr>
                <a:t>Summer</a:t>
              </a:r>
            </a:p>
          </p:txBody>
        </p:sp>
      </p:grpSp>
      <p:sp>
        <p:nvSpPr>
          <p:cNvPr id="12" name="Freeform: Shape 11">
            <a:extLst>
              <a:ext uri="{FF2B5EF4-FFF2-40B4-BE49-F238E27FC236}">
                <a16:creationId xmlns:a16="http://schemas.microsoft.com/office/drawing/2014/main" id="{E2680DA3-0761-A66C-D9AA-521238A4DE64}"/>
              </a:ext>
            </a:extLst>
          </p:cNvPr>
          <p:cNvSpPr/>
          <p:nvPr/>
        </p:nvSpPr>
        <p:spPr>
          <a:xfrm>
            <a:off x="9873275" y="1645190"/>
            <a:ext cx="2176378" cy="247267"/>
          </a:xfrm>
          <a:custGeom>
            <a:avLst/>
            <a:gdLst>
              <a:gd name="connsiteX0" fmla="*/ 0 w 1572066"/>
              <a:gd name="connsiteY0" fmla="*/ 0 h 261518"/>
              <a:gd name="connsiteX1" fmla="*/ 1441307 w 1572066"/>
              <a:gd name="connsiteY1" fmla="*/ 0 h 261518"/>
              <a:gd name="connsiteX2" fmla="*/ 1572066 w 1572066"/>
              <a:gd name="connsiteY2" fmla="*/ 130759 h 261518"/>
              <a:gd name="connsiteX3" fmla="*/ 1441307 w 1572066"/>
              <a:gd name="connsiteY3" fmla="*/ 261518 h 261518"/>
              <a:gd name="connsiteX4" fmla="*/ 0 w 1572066"/>
              <a:gd name="connsiteY4" fmla="*/ 261518 h 261518"/>
              <a:gd name="connsiteX5" fmla="*/ 130759 w 1572066"/>
              <a:gd name="connsiteY5" fmla="*/ 130759 h 261518"/>
              <a:gd name="connsiteX6" fmla="*/ 0 w 1572066"/>
              <a:gd name="connsiteY6" fmla="*/ 0 h 261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2066" h="261518">
                <a:moveTo>
                  <a:pt x="0" y="0"/>
                </a:moveTo>
                <a:lnTo>
                  <a:pt x="1441307" y="0"/>
                </a:lnTo>
                <a:lnTo>
                  <a:pt x="1572066" y="130759"/>
                </a:lnTo>
                <a:lnTo>
                  <a:pt x="1441307" y="261518"/>
                </a:lnTo>
                <a:lnTo>
                  <a:pt x="0" y="261518"/>
                </a:lnTo>
                <a:lnTo>
                  <a:pt x="130759" y="130759"/>
                </a:lnTo>
                <a:lnTo>
                  <a:pt x="0" y="0"/>
                </a:lnTo>
                <a:close/>
              </a:path>
            </a:pathLst>
          </a:custGeom>
          <a:solidFill>
            <a:srgbClr val="2C6EAA"/>
          </a:solidFill>
          <a:ln w="12700" cap="flat" cmpd="sng" algn="ctr">
            <a:solidFill>
              <a:sysClr val="window" lastClr="FFFFFF">
                <a:hueOff val="0"/>
                <a:satOff val="0"/>
                <a:lumOff val="0"/>
                <a:alphaOff val="0"/>
              </a:sysClr>
            </a:solidFill>
            <a:prstDash val="solid"/>
            <a:miter lim="800000"/>
          </a:ln>
          <a:effectLst/>
        </p:spPr>
        <p:txBody>
          <a:bodyPr spcFirstLastPara="0" vert="horz" wrap="square" lIns="182766" tIns="34671" rIns="148095" bIns="34671" numCol="1" spcCol="1270" anchor="ctr" anchorCtr="0">
            <a:noAutofit/>
          </a:bodyPr>
          <a:lstStyle/>
          <a:p>
            <a:pPr marL="0" marR="0" lvl="0" indent="0" algn="ctr" defTabSz="577850" eaLnBrk="1" fontAlgn="auto" latinLnBrk="0" hangingPunct="1">
              <a:lnSpc>
                <a:spcPct val="90000"/>
              </a:lnSpc>
              <a:spcBef>
                <a:spcPct val="0"/>
              </a:spcBef>
              <a:spcAft>
                <a:spcPct val="35000"/>
              </a:spcAft>
              <a:buClrTx/>
              <a:buSzTx/>
              <a:buFontTx/>
              <a:buNone/>
              <a:tabLst/>
              <a:defRPr/>
            </a:pPr>
            <a:r>
              <a:rPr kumimoji="0" lang="en-US" sz="1300" b="0" i="0" u="none" strike="noStrike" kern="0" cap="none" spc="0" normalizeH="0" baseline="0" noProof="0">
                <a:ln>
                  <a:noFill/>
                </a:ln>
                <a:solidFill>
                  <a:prstClr val="white"/>
                </a:solidFill>
                <a:effectLst/>
                <a:uLnTx/>
                <a:uFillTx/>
                <a:ea typeface="+mn-ea"/>
                <a:cs typeface="Arial" panose="020B0604020202020204" pitchFamily="34" charset="0"/>
              </a:rPr>
              <a:t>Fall</a:t>
            </a:r>
          </a:p>
        </p:txBody>
      </p:sp>
      <p:sp>
        <p:nvSpPr>
          <p:cNvPr id="85" name="Freeform: Shape 84">
            <a:extLst>
              <a:ext uri="{FF2B5EF4-FFF2-40B4-BE49-F238E27FC236}">
                <a16:creationId xmlns:a16="http://schemas.microsoft.com/office/drawing/2014/main" id="{815BE4FE-93A0-41E8-35A3-85C369238A3E}"/>
              </a:ext>
            </a:extLst>
          </p:cNvPr>
          <p:cNvSpPr/>
          <p:nvPr/>
        </p:nvSpPr>
        <p:spPr>
          <a:xfrm>
            <a:off x="1408487" y="1203984"/>
            <a:ext cx="8819698" cy="399571"/>
          </a:xfrm>
          <a:custGeom>
            <a:avLst/>
            <a:gdLst>
              <a:gd name="connsiteX0" fmla="*/ 0 w 4588289"/>
              <a:gd name="connsiteY0" fmla="*/ 0 h 399571"/>
              <a:gd name="connsiteX1" fmla="*/ 4388504 w 4588289"/>
              <a:gd name="connsiteY1" fmla="*/ 0 h 399571"/>
              <a:gd name="connsiteX2" fmla="*/ 4588289 w 4588289"/>
              <a:gd name="connsiteY2" fmla="*/ 199786 h 399571"/>
              <a:gd name="connsiteX3" fmla="*/ 4388504 w 4588289"/>
              <a:gd name="connsiteY3" fmla="*/ 399571 h 399571"/>
              <a:gd name="connsiteX4" fmla="*/ 0 w 4588289"/>
              <a:gd name="connsiteY4" fmla="*/ 399571 h 399571"/>
              <a:gd name="connsiteX5" fmla="*/ 199786 w 4588289"/>
              <a:gd name="connsiteY5" fmla="*/ 199786 h 399571"/>
              <a:gd name="connsiteX6" fmla="*/ 0 w 4588289"/>
              <a:gd name="connsiteY6" fmla="*/ 0 h 399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88289" h="399571">
                <a:moveTo>
                  <a:pt x="0" y="0"/>
                </a:moveTo>
                <a:lnTo>
                  <a:pt x="4388504" y="0"/>
                </a:lnTo>
                <a:lnTo>
                  <a:pt x="4588289" y="199786"/>
                </a:lnTo>
                <a:lnTo>
                  <a:pt x="4388504" y="399571"/>
                </a:lnTo>
                <a:lnTo>
                  <a:pt x="0" y="399571"/>
                </a:lnTo>
                <a:lnTo>
                  <a:pt x="199786" y="199786"/>
                </a:lnTo>
                <a:lnTo>
                  <a:pt x="0" y="0"/>
                </a:lnTo>
                <a:close/>
              </a:path>
            </a:pathLst>
          </a:custGeom>
          <a:solidFill>
            <a:srgbClr val="3483CA"/>
          </a:solidFill>
          <a:ln w="12700" cap="flat" cmpd="sng" algn="ctr">
            <a:solidFill>
              <a:sysClr val="window" lastClr="FFFFFF">
                <a:hueOff val="0"/>
                <a:satOff val="0"/>
                <a:lumOff val="0"/>
                <a:alphaOff val="0"/>
              </a:sysClr>
            </a:solidFill>
            <a:prstDash val="solid"/>
            <a:miter lim="800000"/>
          </a:ln>
          <a:effectLst/>
        </p:spPr>
        <p:txBody>
          <a:bodyPr spcFirstLastPara="0" vert="horz" wrap="square" lIns="283797" tIns="56007" rIns="227789" bIns="56007" numCol="1" spcCol="1270" anchor="ctr" anchorCtr="0">
            <a:noAutofit/>
          </a:bodyPr>
          <a:lstStyle/>
          <a:p>
            <a:pPr marL="0" marR="0" lvl="0" indent="0" algn="ctr" defTabSz="933450" eaLnBrk="1" fontAlgn="auto" latinLnBrk="0" hangingPunct="1">
              <a:lnSpc>
                <a:spcPct val="90000"/>
              </a:lnSpc>
              <a:spcBef>
                <a:spcPct val="0"/>
              </a:spcBef>
              <a:spcAft>
                <a:spcPct val="35000"/>
              </a:spcAft>
              <a:buClrTx/>
              <a:buSzTx/>
              <a:buFontTx/>
              <a:buNone/>
              <a:tabLst/>
              <a:defRPr/>
            </a:pPr>
            <a:r>
              <a:rPr lang="en-US" sz="2100" kern="0">
                <a:solidFill>
                  <a:prstClr val="white"/>
                </a:solidFill>
                <a:cs typeface="Arial"/>
              </a:rPr>
              <a:t>FY25</a:t>
            </a:r>
            <a:endParaRPr kumimoji="0" lang="en-US" sz="2100" b="0" i="0" u="none" strike="noStrike" kern="0" cap="none" spc="0" normalizeH="0" baseline="0" noProof="0">
              <a:ln>
                <a:noFill/>
              </a:ln>
              <a:solidFill>
                <a:prstClr val="white"/>
              </a:solidFill>
              <a:effectLst/>
              <a:uLnTx/>
              <a:uFillTx/>
              <a:cs typeface="Arial"/>
            </a:endParaRPr>
          </a:p>
        </p:txBody>
      </p:sp>
      <p:pic>
        <p:nvPicPr>
          <p:cNvPr id="31" name="Graphic 30" descr="Playbook with solid fill">
            <a:extLst>
              <a:ext uri="{FF2B5EF4-FFF2-40B4-BE49-F238E27FC236}">
                <a16:creationId xmlns:a16="http://schemas.microsoft.com/office/drawing/2014/main" id="{BBCD2C23-89C7-9BCC-8DEC-0617BD7A51F5}"/>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4118199" y="4683187"/>
            <a:ext cx="457200" cy="457200"/>
          </a:xfrm>
          <a:prstGeom prst="rect">
            <a:avLst/>
          </a:prstGeom>
        </p:spPr>
      </p:pic>
      <p:sp>
        <p:nvSpPr>
          <p:cNvPr id="64" name="TextBox 63">
            <a:extLst>
              <a:ext uri="{FF2B5EF4-FFF2-40B4-BE49-F238E27FC236}">
                <a16:creationId xmlns:a16="http://schemas.microsoft.com/office/drawing/2014/main" id="{E0F5BD2B-8F74-66B9-D0DF-1358320EE153}"/>
              </a:ext>
            </a:extLst>
          </p:cNvPr>
          <p:cNvSpPr txBox="1"/>
          <p:nvPr/>
        </p:nvSpPr>
        <p:spPr>
          <a:xfrm>
            <a:off x="4606878" y="4759556"/>
            <a:ext cx="1660621" cy="276999"/>
          </a:xfrm>
          <a:prstGeom prst="rect">
            <a:avLst/>
          </a:prstGeom>
          <a:noFill/>
        </p:spPr>
        <p:txBody>
          <a:bodyPr wrap="square" rtlCol="0">
            <a:spAutoFit/>
          </a:bodyPr>
          <a:lstStyle/>
          <a:p>
            <a:pPr fontAlgn="auto">
              <a:spcBef>
                <a:spcPts val="0"/>
              </a:spcBef>
              <a:spcAft>
                <a:spcPts val="0"/>
              </a:spcAft>
              <a:buClrTx/>
              <a:buSzTx/>
              <a:buFontTx/>
              <a:buNone/>
            </a:pPr>
            <a:r>
              <a:rPr lang="en-US" sz="1200" dirty="0">
                <a:solidFill>
                  <a:prstClr val="black"/>
                </a:solidFill>
                <a:cs typeface="Arial" panose="020B0604020202020204" pitchFamily="34" charset="0"/>
              </a:rPr>
              <a:t>SOW Development</a:t>
            </a:r>
            <a:endParaRPr lang="en-US" sz="1200" i="1" dirty="0">
              <a:solidFill>
                <a:prstClr val="black"/>
              </a:solidFill>
              <a:cs typeface="Arial" panose="020B0604020202020204" pitchFamily="34" charset="0"/>
            </a:endParaRPr>
          </a:p>
        </p:txBody>
      </p:sp>
      <p:sp>
        <p:nvSpPr>
          <p:cNvPr id="5" name="TextBox 4">
            <a:extLst>
              <a:ext uri="{FF2B5EF4-FFF2-40B4-BE49-F238E27FC236}">
                <a16:creationId xmlns:a16="http://schemas.microsoft.com/office/drawing/2014/main" id="{EB7B81BA-8972-F760-3DA4-A37879EFDE01}"/>
              </a:ext>
            </a:extLst>
          </p:cNvPr>
          <p:cNvSpPr txBox="1"/>
          <p:nvPr/>
        </p:nvSpPr>
        <p:spPr>
          <a:xfrm>
            <a:off x="9025439" y="669946"/>
            <a:ext cx="2731838" cy="338554"/>
          </a:xfrm>
          <a:prstGeom prst="rect">
            <a:avLst/>
          </a:prstGeom>
          <a:noFill/>
        </p:spPr>
        <p:txBody>
          <a:bodyPr wrap="none" lIns="91440" tIns="45720" rIns="91440" bIns="45720" rtlCol="0" anchor="t">
            <a:spAutoFit/>
          </a:bodyPr>
          <a:lstStyle/>
          <a:p>
            <a:pPr algn="ctr">
              <a:buNone/>
            </a:pPr>
            <a:r>
              <a:rPr lang="en-US" sz="1600" dirty="0">
                <a:solidFill>
                  <a:srgbClr val="006F4B"/>
                </a:solidFill>
              </a:rPr>
              <a:t>Deadlines are approximate</a:t>
            </a:r>
            <a:endParaRPr lang="en-US" sz="1600" b="1" dirty="0">
              <a:solidFill>
                <a:srgbClr val="006F4B"/>
              </a:solidFill>
            </a:endParaRPr>
          </a:p>
        </p:txBody>
      </p:sp>
      <p:grpSp>
        <p:nvGrpSpPr>
          <p:cNvPr id="30" name="Group 29">
            <a:extLst>
              <a:ext uri="{FF2B5EF4-FFF2-40B4-BE49-F238E27FC236}">
                <a16:creationId xmlns:a16="http://schemas.microsoft.com/office/drawing/2014/main" id="{B07D6275-68DC-C967-A8BC-7319EAB960D0}"/>
              </a:ext>
            </a:extLst>
          </p:cNvPr>
          <p:cNvGrpSpPr/>
          <p:nvPr/>
        </p:nvGrpSpPr>
        <p:grpSpPr>
          <a:xfrm>
            <a:off x="9415285" y="2410988"/>
            <a:ext cx="2851019" cy="1024455"/>
            <a:chOff x="9362586" y="3860987"/>
            <a:chExt cx="2851019" cy="1024455"/>
          </a:xfrm>
        </p:grpSpPr>
        <p:cxnSp>
          <p:nvCxnSpPr>
            <p:cNvPr id="20" name="Straight Arrow Connector 19">
              <a:extLst>
                <a:ext uri="{FF2B5EF4-FFF2-40B4-BE49-F238E27FC236}">
                  <a16:creationId xmlns:a16="http://schemas.microsoft.com/office/drawing/2014/main" id="{22C2B42E-9FB5-AA99-5D33-571ED4901307}"/>
                </a:ext>
              </a:extLst>
            </p:cNvPr>
            <p:cNvCxnSpPr>
              <a:cxnSpLocks/>
            </p:cNvCxnSpPr>
            <p:nvPr/>
          </p:nvCxnSpPr>
          <p:spPr>
            <a:xfrm flipV="1">
              <a:off x="11686982" y="4622508"/>
              <a:ext cx="180512" cy="2959"/>
            </a:xfrm>
            <a:prstGeom prst="straightConnector1">
              <a:avLst/>
            </a:prstGeom>
            <a:noFill/>
            <a:ln w="12700" cap="flat" cmpd="sng" algn="ctr">
              <a:solidFill>
                <a:srgbClr val="2C6EAA">
                  <a:alpha val="52000"/>
                </a:srgbClr>
              </a:solidFill>
              <a:prstDash val="sysDot"/>
              <a:miter lim="800000"/>
              <a:headEnd type="none" w="sm" len="sm"/>
              <a:tailEnd type="stealth" w="sm" len="sm"/>
            </a:ln>
            <a:effectLst/>
          </p:spPr>
        </p:cxnSp>
        <p:sp>
          <p:nvSpPr>
            <p:cNvPr id="74" name="TextBox 73">
              <a:extLst>
                <a:ext uri="{FF2B5EF4-FFF2-40B4-BE49-F238E27FC236}">
                  <a16:creationId xmlns:a16="http://schemas.microsoft.com/office/drawing/2014/main" id="{15385429-0F5D-9D29-8822-56023A9BB922}"/>
                </a:ext>
              </a:extLst>
            </p:cNvPr>
            <p:cNvSpPr txBox="1"/>
            <p:nvPr/>
          </p:nvSpPr>
          <p:spPr>
            <a:xfrm>
              <a:off x="10098225" y="4273287"/>
              <a:ext cx="772864" cy="612155"/>
            </a:xfrm>
            <a:prstGeom prst="rect">
              <a:avLst/>
            </a:prstGeom>
            <a:noFill/>
          </p:spPr>
          <p:txBody>
            <a:bodyPr wrap="square" lIns="91440" tIns="45720" rIns="91440" bIns="45720" rtlCol="0" anchor="t">
              <a:spAutoFit/>
            </a:bodyPr>
            <a:lstStyle/>
            <a:p>
              <a:pPr algn="ctr" fontAlgn="auto">
                <a:lnSpc>
                  <a:spcPct val="150000"/>
                </a:lnSpc>
                <a:spcBef>
                  <a:spcPts val="0"/>
                </a:spcBef>
                <a:spcAft>
                  <a:spcPts val="0"/>
                </a:spcAft>
                <a:buClrTx/>
                <a:buSzTx/>
                <a:buFontTx/>
                <a:buNone/>
              </a:pPr>
              <a:r>
                <a:rPr lang="en-US" sz="1200" dirty="0">
                  <a:solidFill>
                    <a:srgbClr val="2C6EAA"/>
                  </a:solidFill>
                  <a:cs typeface="Arial"/>
                </a:rPr>
                <a:t>DCA</a:t>
              </a:r>
              <a:endParaRPr lang="en-US" dirty="0">
                <a:cs typeface="Arial"/>
              </a:endParaRPr>
            </a:p>
            <a:p>
              <a:pPr algn="ctr" fontAlgn="auto">
                <a:lnSpc>
                  <a:spcPct val="150000"/>
                </a:lnSpc>
                <a:spcBef>
                  <a:spcPts val="0"/>
                </a:spcBef>
                <a:spcAft>
                  <a:spcPts val="0"/>
                </a:spcAft>
                <a:buClrTx/>
                <a:buSzTx/>
                <a:buFontTx/>
                <a:buNone/>
              </a:pPr>
              <a:r>
                <a:rPr lang="en-US" sz="1200" dirty="0">
                  <a:solidFill>
                    <a:srgbClr val="2C6EAA"/>
                  </a:solidFill>
                  <a:cs typeface="Arial"/>
                </a:rPr>
                <a:t>Open</a:t>
              </a:r>
              <a:endParaRPr lang="en-US" sz="1200" i="1" dirty="0">
                <a:solidFill>
                  <a:srgbClr val="2C6EAA"/>
                </a:solidFill>
                <a:cs typeface="Arial"/>
              </a:endParaRPr>
            </a:p>
          </p:txBody>
        </p:sp>
        <p:cxnSp>
          <p:nvCxnSpPr>
            <p:cNvPr id="135" name="Straight Arrow Connector 134">
              <a:extLst>
                <a:ext uri="{FF2B5EF4-FFF2-40B4-BE49-F238E27FC236}">
                  <a16:creationId xmlns:a16="http://schemas.microsoft.com/office/drawing/2014/main" id="{E3DDB8D3-43EA-0D20-16F8-75CD5694EA3D}"/>
                </a:ext>
              </a:extLst>
            </p:cNvPr>
            <p:cNvCxnSpPr>
              <a:cxnSpLocks/>
            </p:cNvCxnSpPr>
            <p:nvPr/>
          </p:nvCxnSpPr>
          <p:spPr>
            <a:xfrm>
              <a:off x="10098225" y="4624188"/>
              <a:ext cx="772864" cy="0"/>
            </a:xfrm>
            <a:prstGeom prst="straightConnector1">
              <a:avLst/>
            </a:prstGeom>
            <a:noFill/>
            <a:ln w="12700" cap="flat" cmpd="sng" algn="ctr">
              <a:solidFill>
                <a:srgbClr val="2C6EAA"/>
              </a:solidFill>
              <a:prstDash val="solid"/>
              <a:miter lim="800000"/>
              <a:headEnd type="none" w="sm" len="sm"/>
              <a:tailEnd type="stealth" w="sm" len="sm"/>
            </a:ln>
            <a:effectLst/>
          </p:spPr>
        </p:cxnSp>
        <p:cxnSp>
          <p:nvCxnSpPr>
            <p:cNvPr id="136" name="Straight Arrow Connector 135">
              <a:extLst>
                <a:ext uri="{FF2B5EF4-FFF2-40B4-BE49-F238E27FC236}">
                  <a16:creationId xmlns:a16="http://schemas.microsoft.com/office/drawing/2014/main" id="{42C62839-25D2-B6B4-E089-0ACE9C14139B}"/>
                </a:ext>
              </a:extLst>
            </p:cNvPr>
            <p:cNvCxnSpPr>
              <a:cxnSpLocks/>
            </p:cNvCxnSpPr>
            <p:nvPr/>
          </p:nvCxnSpPr>
          <p:spPr>
            <a:xfrm>
              <a:off x="11421992" y="4626892"/>
              <a:ext cx="687148" cy="0"/>
            </a:xfrm>
            <a:prstGeom prst="straightConnector1">
              <a:avLst/>
            </a:prstGeom>
            <a:noFill/>
            <a:ln w="12700" cap="flat" cmpd="sng" algn="ctr">
              <a:solidFill>
                <a:srgbClr val="2C6EAA"/>
              </a:solidFill>
              <a:prstDash val="solid"/>
              <a:miter lim="800000"/>
              <a:headEnd type="none" w="sm" len="sm"/>
              <a:tailEnd type="stealth" w="sm" len="sm"/>
            </a:ln>
            <a:effectLst/>
          </p:spPr>
        </p:cxnSp>
        <p:sp>
          <p:nvSpPr>
            <p:cNvPr id="137" name="TextBox 136">
              <a:extLst>
                <a:ext uri="{FF2B5EF4-FFF2-40B4-BE49-F238E27FC236}">
                  <a16:creationId xmlns:a16="http://schemas.microsoft.com/office/drawing/2014/main" id="{87A969B4-2797-D5B9-BDFE-EF1B0E79C317}"/>
                </a:ext>
              </a:extLst>
            </p:cNvPr>
            <p:cNvSpPr txBox="1"/>
            <p:nvPr/>
          </p:nvSpPr>
          <p:spPr>
            <a:xfrm>
              <a:off x="11340870" y="4347652"/>
              <a:ext cx="872735" cy="276999"/>
            </a:xfrm>
            <a:prstGeom prst="rect">
              <a:avLst/>
            </a:prstGeom>
            <a:noFill/>
          </p:spPr>
          <p:txBody>
            <a:bodyPr wrap="square" rtlCol="0">
              <a:spAutoFit/>
            </a:bodyPr>
            <a:lstStyle/>
            <a:p>
              <a:pPr algn="ctr" fontAlgn="auto">
                <a:spcBef>
                  <a:spcPts val="0"/>
                </a:spcBef>
                <a:spcAft>
                  <a:spcPts val="0"/>
                </a:spcAft>
                <a:buClrTx/>
                <a:buSzTx/>
                <a:buFontTx/>
                <a:buNone/>
              </a:pPr>
              <a:r>
                <a:rPr lang="en-US" sz="1200" dirty="0">
                  <a:solidFill>
                    <a:srgbClr val="2C6EAA"/>
                  </a:solidFill>
                  <a:cs typeface="Arial" panose="020B0604020202020204" pitchFamily="34" charset="0"/>
                </a:rPr>
                <a:t>Decisions</a:t>
              </a:r>
              <a:endParaRPr lang="en-US" sz="1200" i="1" dirty="0">
                <a:solidFill>
                  <a:srgbClr val="2C6EAA"/>
                </a:solidFill>
                <a:cs typeface="Arial" panose="020B0604020202020204" pitchFamily="34" charset="0"/>
              </a:endParaRPr>
            </a:p>
          </p:txBody>
        </p:sp>
        <p:sp>
          <p:nvSpPr>
            <p:cNvPr id="138" name="TextBox 137">
              <a:extLst>
                <a:ext uri="{FF2B5EF4-FFF2-40B4-BE49-F238E27FC236}">
                  <a16:creationId xmlns:a16="http://schemas.microsoft.com/office/drawing/2014/main" id="{441126A1-B3B6-3D7E-E883-7E6F5C729655}"/>
                </a:ext>
              </a:extLst>
            </p:cNvPr>
            <p:cNvSpPr txBox="1"/>
            <p:nvPr/>
          </p:nvSpPr>
          <p:spPr>
            <a:xfrm>
              <a:off x="9362586" y="3891555"/>
              <a:ext cx="1000517" cy="461665"/>
            </a:xfrm>
            <a:prstGeom prst="rect">
              <a:avLst/>
            </a:prstGeom>
            <a:noFill/>
          </p:spPr>
          <p:txBody>
            <a:bodyPr wrap="square" lIns="91440" tIns="45720" rIns="91440" bIns="45720" rtlCol="0" anchor="t">
              <a:spAutoFit/>
            </a:bodyPr>
            <a:lstStyle/>
            <a:p>
              <a:pPr algn="ctr" fontAlgn="auto">
                <a:spcBef>
                  <a:spcPts val="0"/>
                </a:spcBef>
                <a:spcAft>
                  <a:spcPts val="0"/>
                </a:spcAft>
                <a:buClrTx/>
                <a:buSzTx/>
                <a:buFontTx/>
                <a:buNone/>
              </a:pPr>
              <a:r>
                <a:rPr lang="en-US" sz="1200" dirty="0">
                  <a:solidFill>
                    <a:srgbClr val="2C6EAA"/>
                  </a:solidFill>
                  <a:cs typeface="Arial"/>
                </a:rPr>
                <a:t>FY26 DCA Released</a:t>
              </a:r>
              <a:endParaRPr lang="en-US" sz="1200" i="1" dirty="0">
                <a:solidFill>
                  <a:srgbClr val="2C6EAA"/>
                </a:solidFill>
                <a:cs typeface="Arial"/>
              </a:endParaRPr>
            </a:p>
          </p:txBody>
        </p:sp>
        <p:sp>
          <p:nvSpPr>
            <p:cNvPr id="140" name="TextBox 139">
              <a:extLst>
                <a:ext uri="{FF2B5EF4-FFF2-40B4-BE49-F238E27FC236}">
                  <a16:creationId xmlns:a16="http://schemas.microsoft.com/office/drawing/2014/main" id="{2BE02D33-AC87-FD7F-9A9A-5C7318FEDE8C}"/>
                </a:ext>
              </a:extLst>
            </p:cNvPr>
            <p:cNvSpPr txBox="1"/>
            <p:nvPr/>
          </p:nvSpPr>
          <p:spPr>
            <a:xfrm>
              <a:off x="10551025" y="3860987"/>
              <a:ext cx="1128545" cy="461665"/>
            </a:xfrm>
            <a:prstGeom prst="rect">
              <a:avLst/>
            </a:prstGeom>
            <a:noFill/>
          </p:spPr>
          <p:txBody>
            <a:bodyPr wrap="square" lIns="91440" tIns="45720" rIns="91440" bIns="45720" rtlCol="0" anchor="t">
              <a:spAutoFit/>
            </a:bodyPr>
            <a:lstStyle/>
            <a:p>
              <a:pPr algn="ctr" fontAlgn="auto">
                <a:spcBef>
                  <a:spcPts val="0"/>
                </a:spcBef>
                <a:spcAft>
                  <a:spcPts val="0"/>
                </a:spcAft>
                <a:buClrTx/>
                <a:buSzTx/>
                <a:buFontTx/>
                <a:buNone/>
              </a:pPr>
              <a:r>
                <a:rPr lang="en-US" sz="1200" dirty="0">
                  <a:solidFill>
                    <a:srgbClr val="2C6EAA"/>
                  </a:solidFill>
                  <a:cs typeface="Arial"/>
                </a:rPr>
                <a:t>FY26 DCA Submissions</a:t>
              </a:r>
              <a:endParaRPr lang="en-US" sz="1200" i="1" dirty="0">
                <a:solidFill>
                  <a:srgbClr val="2C6EAA"/>
                </a:solidFill>
                <a:cs typeface="Arial"/>
              </a:endParaRPr>
            </a:p>
          </p:txBody>
        </p:sp>
        <p:pic>
          <p:nvPicPr>
            <p:cNvPr id="14" name="Graphic 14" descr="Rocket outline">
              <a:extLst>
                <a:ext uri="{FF2B5EF4-FFF2-40B4-BE49-F238E27FC236}">
                  <a16:creationId xmlns:a16="http://schemas.microsoft.com/office/drawing/2014/main" id="{A0EA26AC-77A6-EB1B-7F84-E899DBF78D2F}"/>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9576407" y="4354790"/>
              <a:ext cx="481915" cy="512806"/>
            </a:xfrm>
            <a:prstGeom prst="rect">
              <a:avLst/>
            </a:prstGeom>
          </p:spPr>
        </p:pic>
        <p:pic>
          <p:nvPicPr>
            <p:cNvPr id="15" name="Graphic 15" descr="Flip calendar outline">
              <a:extLst>
                <a:ext uri="{FF2B5EF4-FFF2-40B4-BE49-F238E27FC236}">
                  <a16:creationId xmlns:a16="http://schemas.microsoft.com/office/drawing/2014/main" id="{495054C7-148F-8308-BAF9-5521B08E44A0}"/>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10869803" y="4347026"/>
              <a:ext cx="523104" cy="492212"/>
            </a:xfrm>
            <a:prstGeom prst="rect">
              <a:avLst/>
            </a:prstGeom>
          </p:spPr>
        </p:pic>
      </p:grpSp>
      <p:grpSp>
        <p:nvGrpSpPr>
          <p:cNvPr id="17" name="Group 16">
            <a:extLst>
              <a:ext uri="{FF2B5EF4-FFF2-40B4-BE49-F238E27FC236}">
                <a16:creationId xmlns:a16="http://schemas.microsoft.com/office/drawing/2014/main" id="{2C9D6659-7FE7-3057-FEE5-A14F883DFE90}"/>
              </a:ext>
            </a:extLst>
          </p:cNvPr>
          <p:cNvGrpSpPr/>
          <p:nvPr/>
        </p:nvGrpSpPr>
        <p:grpSpPr>
          <a:xfrm>
            <a:off x="8301369" y="4121889"/>
            <a:ext cx="869190" cy="875831"/>
            <a:chOff x="6020621" y="4543182"/>
            <a:chExt cx="519083" cy="599079"/>
          </a:xfrm>
        </p:grpSpPr>
        <p:pic>
          <p:nvPicPr>
            <p:cNvPr id="23" name="Graphic 22" descr="Flip calendar with solid fill">
              <a:extLst>
                <a:ext uri="{FF2B5EF4-FFF2-40B4-BE49-F238E27FC236}">
                  <a16:creationId xmlns:a16="http://schemas.microsoft.com/office/drawing/2014/main" id="{857BE0ED-B7B2-7E42-BE4F-2F6519EA64B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6020621" y="4543182"/>
              <a:ext cx="519083" cy="599079"/>
            </a:xfrm>
            <a:prstGeom prst="rect">
              <a:avLst/>
            </a:prstGeom>
          </p:spPr>
        </p:pic>
        <p:sp>
          <p:nvSpPr>
            <p:cNvPr id="24" name="TextBox 23">
              <a:extLst>
                <a:ext uri="{FF2B5EF4-FFF2-40B4-BE49-F238E27FC236}">
                  <a16:creationId xmlns:a16="http://schemas.microsoft.com/office/drawing/2014/main" id="{F3A29C98-E112-DC5B-5ED1-938BBF7B184C}"/>
                </a:ext>
              </a:extLst>
            </p:cNvPr>
            <p:cNvSpPr txBox="1"/>
            <p:nvPr/>
          </p:nvSpPr>
          <p:spPr>
            <a:xfrm>
              <a:off x="6094805" y="4771551"/>
              <a:ext cx="358233" cy="294732"/>
            </a:xfrm>
            <a:prstGeom prst="rect">
              <a:avLst/>
            </a:prstGeom>
            <a:noFill/>
          </p:spPr>
          <p:txBody>
            <a:bodyPr wrap="square" lIns="91440" tIns="45720" rIns="91440" bIns="45720" rtlCol="0" anchor="t">
              <a:spAutoFit/>
            </a:bodyPr>
            <a:lstStyle/>
            <a:p>
              <a:pPr algn="ctr" fontAlgn="auto">
                <a:spcBef>
                  <a:spcPts val="0"/>
                </a:spcBef>
                <a:spcAft>
                  <a:spcPts val="0"/>
                </a:spcAft>
                <a:buClrTx/>
                <a:buSzTx/>
                <a:buNone/>
              </a:pPr>
              <a:r>
                <a:rPr lang="en-US" sz="1050" b="1" dirty="0">
                  <a:cs typeface="Arial"/>
                </a:rPr>
                <a:t>Mid July</a:t>
              </a:r>
              <a:endParaRPr lang="en-US" sz="1050" b="1" i="1" dirty="0">
                <a:cs typeface="Arial" panose="020B0604020202020204" pitchFamily="34" charset="0"/>
              </a:endParaRPr>
            </a:p>
          </p:txBody>
        </p:sp>
      </p:grpSp>
      <p:grpSp>
        <p:nvGrpSpPr>
          <p:cNvPr id="67" name="Group 66" hidden="1">
            <a:extLst>
              <a:ext uri="{FF2B5EF4-FFF2-40B4-BE49-F238E27FC236}">
                <a16:creationId xmlns:a16="http://schemas.microsoft.com/office/drawing/2014/main" id="{3C4F26F6-C565-F2ED-96F8-76001D4B5789}"/>
              </a:ext>
            </a:extLst>
          </p:cNvPr>
          <p:cNvGrpSpPr/>
          <p:nvPr/>
        </p:nvGrpSpPr>
        <p:grpSpPr>
          <a:xfrm>
            <a:off x="3824337" y="2314048"/>
            <a:ext cx="1000516" cy="979837"/>
            <a:chOff x="3824337" y="2314048"/>
            <a:chExt cx="1000516" cy="979837"/>
          </a:xfrm>
        </p:grpSpPr>
        <p:sp>
          <p:nvSpPr>
            <p:cNvPr id="103" name="TextBox 102">
              <a:extLst>
                <a:ext uri="{FF2B5EF4-FFF2-40B4-BE49-F238E27FC236}">
                  <a16:creationId xmlns:a16="http://schemas.microsoft.com/office/drawing/2014/main" id="{1E2FED88-8881-3087-FD43-B54834DDFBEF}"/>
                </a:ext>
              </a:extLst>
            </p:cNvPr>
            <p:cNvSpPr txBox="1"/>
            <p:nvPr/>
          </p:nvSpPr>
          <p:spPr>
            <a:xfrm>
              <a:off x="3824337" y="2645743"/>
              <a:ext cx="1000516" cy="646331"/>
            </a:xfrm>
            <a:prstGeom prst="rect">
              <a:avLst/>
            </a:prstGeom>
            <a:noFill/>
          </p:spPr>
          <p:txBody>
            <a:bodyPr wrap="square" lIns="91440" tIns="45720" rIns="91440" bIns="4572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effectLst/>
                  <a:uLnTx/>
                  <a:uFillTx/>
                  <a:latin typeface="Arial"/>
                  <a:cs typeface="Arial"/>
                </a:rPr>
                <a:t>Manages</a:t>
              </a:r>
              <a:endParaRPr lang="en-US"/>
            </a:p>
            <a:p>
              <a:pPr fontAlgn="auto">
                <a:spcBef>
                  <a:spcPts val="0"/>
                </a:spcBef>
                <a:spcAft>
                  <a:spcPts val="0"/>
                </a:spcAft>
                <a:buClrTx/>
                <a:buSzTx/>
                <a:buNone/>
                <a:defRPr/>
              </a:pPr>
              <a:r>
                <a:rPr kumimoji="0" lang="en-US" sz="1200" b="0" i="0" u="none" strike="noStrike" kern="0" cap="none" spc="0" normalizeH="0" baseline="0" noProof="0">
                  <a:ln>
                    <a:noFill/>
                  </a:ln>
                  <a:effectLst/>
                  <a:uLnTx/>
                  <a:uFillTx/>
                  <a:latin typeface="Arial"/>
                  <a:cs typeface="Arial"/>
                </a:rPr>
                <a:t>Project</a:t>
              </a:r>
              <a:r>
                <a:rPr lang="en-US" sz="1200" kern="0">
                  <a:latin typeface="Arial"/>
                  <a:cs typeface="Arial"/>
                </a:rPr>
                <a:t> via GPSC</a:t>
              </a:r>
              <a:endParaRPr kumimoji="0" lang="en-US" sz="1200" b="0" i="0" u="none" strike="noStrike" kern="0" cap="none" spc="0" normalizeH="0" baseline="0" noProof="0">
                <a:ln>
                  <a:noFill/>
                </a:ln>
                <a:effectLst/>
                <a:uLnTx/>
                <a:uFillTx/>
                <a:latin typeface="Calibri" panose="020F0502020204030204"/>
              </a:endParaRPr>
            </a:p>
          </p:txBody>
        </p:sp>
        <p:cxnSp>
          <p:nvCxnSpPr>
            <p:cNvPr id="104" name="Straight Arrow Connector 45">
              <a:extLst>
                <a:ext uri="{FF2B5EF4-FFF2-40B4-BE49-F238E27FC236}">
                  <a16:creationId xmlns:a16="http://schemas.microsoft.com/office/drawing/2014/main" id="{147370D8-38DF-4948-FA35-CFD1A5AB71B9}"/>
                </a:ext>
              </a:extLst>
            </p:cNvPr>
            <p:cNvCxnSpPr>
              <a:cxnSpLocks/>
            </p:cNvCxnSpPr>
            <p:nvPr/>
          </p:nvCxnSpPr>
          <p:spPr>
            <a:xfrm flipV="1">
              <a:off x="3829343" y="2610469"/>
              <a:ext cx="862126" cy="683416"/>
            </a:xfrm>
            <a:prstGeom prst="bentConnector3">
              <a:avLst>
                <a:gd name="adj1" fmla="val -4427"/>
              </a:avLst>
            </a:prstGeom>
            <a:noFill/>
            <a:ln w="69850" cap="flat" cmpd="sng" algn="ctr">
              <a:solidFill>
                <a:sysClr val="windowText" lastClr="000000">
                  <a:alpha val="51000"/>
                </a:sysClr>
              </a:solidFill>
              <a:prstDash val="solid"/>
              <a:miter lim="800000"/>
              <a:headEnd type="none" w="sm" len="sm"/>
              <a:tailEnd type="stealth" w="med" len="med"/>
            </a:ln>
            <a:effectLst/>
          </p:spPr>
        </p:cxnSp>
        <p:sp>
          <p:nvSpPr>
            <p:cNvPr id="25" name="TextBox 24">
              <a:extLst>
                <a:ext uri="{FF2B5EF4-FFF2-40B4-BE49-F238E27FC236}">
                  <a16:creationId xmlns:a16="http://schemas.microsoft.com/office/drawing/2014/main" id="{40EC05BD-3511-56FF-51C4-15AC8B69391D}"/>
                </a:ext>
              </a:extLst>
            </p:cNvPr>
            <p:cNvSpPr txBox="1"/>
            <p:nvPr/>
          </p:nvSpPr>
          <p:spPr>
            <a:xfrm>
              <a:off x="3824337" y="2314048"/>
              <a:ext cx="731575" cy="307777"/>
            </a:xfrm>
            <a:prstGeom prst="rect">
              <a:avLst/>
            </a:prstGeom>
            <a:noFill/>
          </p:spPr>
          <p:txBody>
            <a:bodyPr wrap="square" lIns="91440" tIns="45720" rIns="91440" bIns="4572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b="1" kern="0">
                  <a:latin typeface="Arial"/>
                  <a:cs typeface="Arial"/>
                </a:rPr>
                <a:t>USGS</a:t>
              </a:r>
              <a:endParaRPr lang="en-US" sz="1200" b="0" i="0" u="none" strike="noStrike" kern="0" cap="none" spc="0" normalizeH="0" baseline="0" noProof="0">
                <a:ln>
                  <a:noFill/>
                </a:ln>
                <a:effectLst/>
                <a:uLnTx/>
                <a:uFillTx/>
                <a:latin typeface="Arial"/>
                <a:cs typeface="Arial"/>
              </a:endParaRPr>
            </a:p>
          </p:txBody>
        </p:sp>
      </p:grpSp>
      <p:grpSp>
        <p:nvGrpSpPr>
          <p:cNvPr id="27" name="Group 26" hidden="1">
            <a:extLst>
              <a:ext uri="{FF2B5EF4-FFF2-40B4-BE49-F238E27FC236}">
                <a16:creationId xmlns:a16="http://schemas.microsoft.com/office/drawing/2014/main" id="{C8019C90-7C87-61A5-43CD-D93B29442159}"/>
              </a:ext>
            </a:extLst>
          </p:cNvPr>
          <p:cNvGrpSpPr/>
          <p:nvPr/>
        </p:nvGrpSpPr>
        <p:grpSpPr>
          <a:xfrm>
            <a:off x="3750237" y="5172956"/>
            <a:ext cx="4733774" cy="1140094"/>
            <a:chOff x="3750237" y="5172956"/>
            <a:chExt cx="4733774" cy="1140094"/>
          </a:xfrm>
        </p:grpSpPr>
        <p:sp>
          <p:nvSpPr>
            <p:cNvPr id="100" name="TextBox 99">
              <a:extLst>
                <a:ext uri="{FF2B5EF4-FFF2-40B4-BE49-F238E27FC236}">
                  <a16:creationId xmlns:a16="http://schemas.microsoft.com/office/drawing/2014/main" id="{642E47B6-9019-D4A3-BCA5-FDC17DE02E13}"/>
                </a:ext>
              </a:extLst>
            </p:cNvPr>
            <p:cNvSpPr txBox="1"/>
            <p:nvPr/>
          </p:nvSpPr>
          <p:spPr>
            <a:xfrm>
              <a:off x="3792383" y="5172956"/>
              <a:ext cx="1000516" cy="830997"/>
            </a:xfrm>
            <a:prstGeom prst="rect">
              <a:avLst/>
            </a:prstGeom>
            <a:noFill/>
          </p:spPr>
          <p:txBody>
            <a:bodyPr wrap="square" lIns="91440" tIns="45720" rIns="91440" bIns="4572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effectLst/>
                  <a:uLnTx/>
                  <a:uFillTx/>
                  <a:latin typeface="Arial"/>
                  <a:cs typeface="Arial"/>
                </a:rPr>
                <a:t>Manages</a:t>
              </a:r>
            </a:p>
            <a:p>
              <a:pPr fontAlgn="auto">
                <a:spcBef>
                  <a:spcPts val="0"/>
                </a:spcBef>
                <a:spcAft>
                  <a:spcPts val="0"/>
                </a:spcAft>
                <a:buClrTx/>
                <a:buSzTx/>
                <a:buNone/>
                <a:defRPr/>
              </a:pPr>
              <a:r>
                <a:rPr kumimoji="0" lang="en-US" sz="1200" b="0" i="0" u="none" strike="noStrike" kern="0" cap="none" spc="0" normalizeH="0" baseline="0" noProof="0">
                  <a:ln>
                    <a:noFill/>
                  </a:ln>
                  <a:effectLst/>
                  <a:uLnTx/>
                  <a:uFillTx/>
                  <a:latin typeface="Arial"/>
                  <a:cs typeface="Arial"/>
                </a:rPr>
                <a:t>Project</a:t>
              </a:r>
              <a:r>
                <a:rPr lang="en-US" sz="1200" kern="0">
                  <a:latin typeface="Arial"/>
                  <a:cs typeface="Arial"/>
                </a:rPr>
                <a:t> via own contract</a:t>
              </a:r>
              <a:endParaRPr lang="en-US" sz="1200" b="1" i="0" u="none" strike="noStrike" kern="0" cap="none" spc="0" normalizeH="0" baseline="0" noProof="0">
                <a:ln>
                  <a:noFill/>
                </a:ln>
                <a:effectLst/>
                <a:uLnTx/>
                <a:uFillTx/>
                <a:latin typeface="Arial"/>
                <a:cs typeface="Arial"/>
              </a:endParaRPr>
            </a:p>
          </p:txBody>
        </p:sp>
        <p:cxnSp>
          <p:nvCxnSpPr>
            <p:cNvPr id="101" name="Straight Arrow Connector 45">
              <a:extLst>
                <a:ext uri="{FF2B5EF4-FFF2-40B4-BE49-F238E27FC236}">
                  <a16:creationId xmlns:a16="http://schemas.microsoft.com/office/drawing/2014/main" id="{789ECA44-1B31-F2E4-2268-C400C4418A10}"/>
                </a:ext>
              </a:extLst>
            </p:cNvPr>
            <p:cNvCxnSpPr>
              <a:cxnSpLocks/>
            </p:cNvCxnSpPr>
            <p:nvPr/>
          </p:nvCxnSpPr>
          <p:spPr>
            <a:xfrm>
              <a:off x="3829368" y="5229833"/>
              <a:ext cx="907942" cy="777061"/>
            </a:xfrm>
            <a:prstGeom prst="bentConnector3">
              <a:avLst>
                <a:gd name="adj1" fmla="val -4331"/>
              </a:avLst>
            </a:prstGeom>
            <a:noFill/>
            <a:ln w="69850" cap="flat" cmpd="sng" algn="ctr">
              <a:solidFill>
                <a:sysClr val="windowText" lastClr="000000">
                  <a:alpha val="50000"/>
                </a:sysClr>
              </a:solidFill>
              <a:prstDash val="solid"/>
              <a:miter lim="800000"/>
              <a:headEnd type="none" w="sm" len="sm"/>
              <a:tailEnd type="stealth" w="med" len="med"/>
            </a:ln>
            <a:effectLst/>
          </p:spPr>
        </p:cxnSp>
        <p:grpSp>
          <p:nvGrpSpPr>
            <p:cNvPr id="117" name="Group 116">
              <a:extLst>
                <a:ext uri="{FF2B5EF4-FFF2-40B4-BE49-F238E27FC236}">
                  <a16:creationId xmlns:a16="http://schemas.microsoft.com/office/drawing/2014/main" id="{996D7694-29FD-3DDE-4D65-27255107764B}"/>
                </a:ext>
              </a:extLst>
            </p:cNvPr>
            <p:cNvGrpSpPr/>
            <p:nvPr/>
          </p:nvGrpSpPr>
          <p:grpSpPr>
            <a:xfrm>
              <a:off x="6872837" y="5209057"/>
              <a:ext cx="869190" cy="876446"/>
              <a:chOff x="6020621" y="4543182"/>
              <a:chExt cx="519083" cy="599079"/>
            </a:xfrm>
          </p:grpSpPr>
          <p:pic>
            <p:nvPicPr>
              <p:cNvPr id="118" name="Graphic 117" descr="Flip calendar with solid fill">
                <a:extLst>
                  <a:ext uri="{FF2B5EF4-FFF2-40B4-BE49-F238E27FC236}">
                    <a16:creationId xmlns:a16="http://schemas.microsoft.com/office/drawing/2014/main" id="{181FE624-7464-4C0C-8EC8-4A6F0957806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6020621" y="4543182"/>
                <a:ext cx="519083" cy="599079"/>
              </a:xfrm>
              <a:prstGeom prst="rect">
                <a:avLst/>
              </a:prstGeom>
            </p:spPr>
          </p:pic>
          <p:sp>
            <p:nvSpPr>
              <p:cNvPr id="119" name="TextBox 118">
                <a:extLst>
                  <a:ext uri="{FF2B5EF4-FFF2-40B4-BE49-F238E27FC236}">
                    <a16:creationId xmlns:a16="http://schemas.microsoft.com/office/drawing/2014/main" id="{58F9389E-D1C0-2BC4-D4FA-683F9B409512}"/>
                  </a:ext>
                </a:extLst>
              </p:cNvPr>
              <p:cNvSpPr txBox="1"/>
              <p:nvPr/>
            </p:nvSpPr>
            <p:spPr>
              <a:xfrm>
                <a:off x="6093228" y="4770212"/>
                <a:ext cx="374969" cy="301612"/>
              </a:xfrm>
              <a:prstGeom prst="rect">
                <a:avLst/>
              </a:prstGeom>
              <a:noFill/>
            </p:spPr>
            <p:txBody>
              <a:bodyPr wrap="square" lIns="91440" tIns="45720" rIns="91440" bIns="45720" rtlCol="0" anchor="t">
                <a:spAutoFit/>
              </a:bodyPr>
              <a:lstStyle/>
              <a:p>
                <a:pPr algn="ctr" fontAlgn="auto">
                  <a:spcBef>
                    <a:spcPts val="0"/>
                  </a:spcBef>
                  <a:spcAft>
                    <a:spcPts val="0"/>
                  </a:spcAft>
                  <a:buClrTx/>
                  <a:buSzTx/>
                  <a:buNone/>
                </a:pPr>
                <a:r>
                  <a:rPr lang="en-US" sz="1050" b="1">
                    <a:latin typeface="Arial"/>
                    <a:cs typeface="Arial"/>
                  </a:rPr>
                  <a:t>Early May</a:t>
                </a:r>
                <a:endParaRPr lang="en-US" sz="1050" b="1">
                  <a:latin typeface="Arial" panose="020B0604020202020204" pitchFamily="34" charset="0"/>
                  <a:cs typeface="Arial" panose="020B0604020202020204" pitchFamily="34" charset="0"/>
                </a:endParaRPr>
              </a:p>
            </p:txBody>
          </p:sp>
        </p:grpSp>
        <p:grpSp>
          <p:nvGrpSpPr>
            <p:cNvPr id="121" name="Group 120">
              <a:extLst>
                <a:ext uri="{FF2B5EF4-FFF2-40B4-BE49-F238E27FC236}">
                  <a16:creationId xmlns:a16="http://schemas.microsoft.com/office/drawing/2014/main" id="{7B18664E-62C1-BA6E-5BE0-35D42BE69495}"/>
                </a:ext>
              </a:extLst>
            </p:cNvPr>
            <p:cNvGrpSpPr/>
            <p:nvPr/>
          </p:nvGrpSpPr>
          <p:grpSpPr>
            <a:xfrm>
              <a:off x="7590994" y="5209365"/>
              <a:ext cx="869190" cy="875831"/>
              <a:chOff x="6020621" y="4543182"/>
              <a:chExt cx="519083" cy="599079"/>
            </a:xfrm>
          </p:grpSpPr>
          <p:pic>
            <p:nvPicPr>
              <p:cNvPr id="122" name="Graphic 121" descr="Flip calendar with solid fill">
                <a:extLst>
                  <a:ext uri="{FF2B5EF4-FFF2-40B4-BE49-F238E27FC236}">
                    <a16:creationId xmlns:a16="http://schemas.microsoft.com/office/drawing/2014/main" id="{381C399F-7ABD-8D1C-F070-D318B436A63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6020621" y="4543182"/>
                <a:ext cx="519083" cy="599079"/>
              </a:xfrm>
              <a:prstGeom prst="rect">
                <a:avLst/>
              </a:prstGeom>
            </p:spPr>
          </p:pic>
          <p:sp>
            <p:nvSpPr>
              <p:cNvPr id="123" name="TextBox 122">
                <a:extLst>
                  <a:ext uri="{FF2B5EF4-FFF2-40B4-BE49-F238E27FC236}">
                    <a16:creationId xmlns:a16="http://schemas.microsoft.com/office/drawing/2014/main" id="{996DABF4-1D2D-83F0-3EAE-312A95ACD596}"/>
                  </a:ext>
                </a:extLst>
              </p:cNvPr>
              <p:cNvSpPr txBox="1"/>
              <p:nvPr/>
            </p:nvSpPr>
            <p:spPr>
              <a:xfrm>
                <a:off x="6101225" y="4776334"/>
                <a:ext cx="358233" cy="284206"/>
              </a:xfrm>
              <a:prstGeom prst="rect">
                <a:avLst/>
              </a:prstGeom>
              <a:noFill/>
            </p:spPr>
            <p:txBody>
              <a:bodyPr wrap="square" lIns="91440" tIns="45720" rIns="91440" bIns="45720" rtlCol="0" anchor="t">
                <a:spAutoFit/>
              </a:bodyPr>
              <a:lstStyle/>
              <a:p>
                <a:pPr algn="ctr" fontAlgn="auto">
                  <a:spcBef>
                    <a:spcPts val="0"/>
                  </a:spcBef>
                  <a:spcAft>
                    <a:spcPts val="0"/>
                  </a:spcAft>
                  <a:buClrTx/>
                  <a:buSzTx/>
                  <a:buNone/>
                </a:pPr>
                <a:r>
                  <a:rPr lang="en-US" sz="1050" b="1">
                    <a:latin typeface="Arial"/>
                    <a:cs typeface="Arial"/>
                  </a:rPr>
                  <a:t>Mid June</a:t>
                </a:r>
                <a:endParaRPr lang="en-US" sz="1050" b="1" i="1">
                  <a:latin typeface="Arial" panose="020B0604020202020204" pitchFamily="34" charset="0"/>
                  <a:cs typeface="Arial" panose="020B0604020202020204" pitchFamily="34" charset="0"/>
                </a:endParaRPr>
              </a:p>
            </p:txBody>
          </p:sp>
        </p:grpSp>
        <p:sp>
          <p:nvSpPr>
            <p:cNvPr id="141" name="TextBox 140">
              <a:extLst>
                <a:ext uri="{FF2B5EF4-FFF2-40B4-BE49-F238E27FC236}">
                  <a16:creationId xmlns:a16="http://schemas.microsoft.com/office/drawing/2014/main" id="{1C8DE073-CC64-4A5E-00D0-65DC86D272DE}"/>
                </a:ext>
              </a:extLst>
            </p:cNvPr>
            <p:cNvSpPr txBox="1"/>
            <p:nvPr/>
          </p:nvSpPr>
          <p:spPr>
            <a:xfrm>
              <a:off x="4593235" y="5369132"/>
              <a:ext cx="1664173" cy="646331"/>
            </a:xfrm>
            <a:prstGeom prst="rect">
              <a:avLst/>
            </a:prstGeom>
            <a:noFill/>
          </p:spPr>
          <p:txBody>
            <a:bodyPr wrap="square" lIns="91440" tIns="45720" rIns="91440" bIns="45720" anchor="t">
              <a:spAutoFit/>
            </a:bodyPr>
            <a:lstStyle>
              <a:defPPr>
                <a:defRPr lang="en-US"/>
              </a:defPPr>
              <a:lvl1pPr>
                <a:defRPr sz="1400">
                  <a:latin typeface="Arial"/>
                  <a:cs typeface="Arial"/>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effectLst/>
                  <a:uLnTx/>
                  <a:uFillTx/>
                  <a:latin typeface="Arial"/>
                  <a:cs typeface="Arial"/>
                </a:rPr>
                <a:t>USGS </a:t>
              </a:r>
              <a:r>
                <a:rPr lang="en-US" sz="1200" kern="0"/>
                <a:t>Deadlines</a:t>
              </a:r>
              <a:r>
                <a:rPr kumimoji="0" lang="en-US" sz="1200" b="0" i="0" u="none" strike="noStrike" kern="0" cap="none" spc="0" normalizeH="0" baseline="0" noProof="0">
                  <a:ln>
                    <a:noFill/>
                  </a:ln>
                  <a:effectLst/>
                  <a:uLnTx/>
                  <a:uFillTx/>
                  <a:latin typeface="Arial"/>
                  <a:cs typeface="Arial"/>
                </a:rPr>
                <a:t> for Financial Assistance Agreements</a:t>
              </a:r>
            </a:p>
          </p:txBody>
        </p:sp>
        <p:grpSp>
          <p:nvGrpSpPr>
            <p:cNvPr id="19" name="Group 18">
              <a:extLst>
                <a:ext uri="{FF2B5EF4-FFF2-40B4-BE49-F238E27FC236}">
                  <a16:creationId xmlns:a16="http://schemas.microsoft.com/office/drawing/2014/main" id="{6788448E-4CF6-C63D-459E-82639BBC06B5}"/>
                </a:ext>
              </a:extLst>
            </p:cNvPr>
            <p:cNvGrpSpPr/>
            <p:nvPr/>
          </p:nvGrpSpPr>
          <p:grpSpPr>
            <a:xfrm>
              <a:off x="6121134" y="5209057"/>
              <a:ext cx="869190" cy="876446"/>
              <a:chOff x="6020621" y="4543182"/>
              <a:chExt cx="519083" cy="599079"/>
            </a:xfrm>
          </p:grpSpPr>
          <p:pic>
            <p:nvPicPr>
              <p:cNvPr id="21" name="Graphic 20" descr="Flip calendar with solid fill">
                <a:extLst>
                  <a:ext uri="{FF2B5EF4-FFF2-40B4-BE49-F238E27FC236}">
                    <a16:creationId xmlns:a16="http://schemas.microsoft.com/office/drawing/2014/main" id="{AA03D66F-EBC0-BC76-7758-9B3104389CA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6020621" y="4543182"/>
                <a:ext cx="519083" cy="599079"/>
              </a:xfrm>
              <a:prstGeom prst="rect">
                <a:avLst/>
              </a:prstGeom>
            </p:spPr>
          </p:pic>
          <p:sp>
            <p:nvSpPr>
              <p:cNvPr id="22" name="TextBox 21">
                <a:extLst>
                  <a:ext uri="{FF2B5EF4-FFF2-40B4-BE49-F238E27FC236}">
                    <a16:creationId xmlns:a16="http://schemas.microsoft.com/office/drawing/2014/main" id="{6E6E8256-0501-96DF-1FF8-1804314845DC}"/>
                  </a:ext>
                </a:extLst>
              </p:cNvPr>
              <p:cNvSpPr txBox="1"/>
              <p:nvPr/>
            </p:nvSpPr>
            <p:spPr>
              <a:xfrm>
                <a:off x="6093313" y="4770935"/>
                <a:ext cx="374969" cy="284006"/>
              </a:xfrm>
              <a:prstGeom prst="rect">
                <a:avLst/>
              </a:prstGeom>
              <a:noFill/>
            </p:spPr>
            <p:txBody>
              <a:bodyPr wrap="square" lIns="91440" tIns="45720" rIns="91440" bIns="45720" rtlCol="0" anchor="t">
                <a:spAutoFit/>
              </a:bodyPr>
              <a:lstStyle/>
              <a:p>
                <a:pPr algn="ctr" fontAlgn="auto">
                  <a:spcBef>
                    <a:spcPts val="0"/>
                  </a:spcBef>
                  <a:spcAft>
                    <a:spcPts val="0"/>
                  </a:spcAft>
                  <a:buClrTx/>
                  <a:buSzTx/>
                  <a:buNone/>
                </a:pPr>
                <a:r>
                  <a:rPr lang="en-US" sz="1050" b="1" kern="1000">
                    <a:latin typeface="Arial"/>
                    <a:cs typeface="Arial"/>
                  </a:rPr>
                  <a:t>Late March</a:t>
                </a:r>
                <a:endParaRPr lang="en-US" sz="1050" b="1" kern="1000">
                  <a:latin typeface="Arial" panose="020B0604020202020204" pitchFamily="34" charset="0"/>
                  <a:cs typeface="Arial" panose="020B0604020202020204" pitchFamily="34" charset="0"/>
                </a:endParaRPr>
              </a:p>
            </p:txBody>
          </p:sp>
        </p:grpSp>
        <p:sp>
          <p:nvSpPr>
            <p:cNvPr id="6" name="TextBox 5">
              <a:extLst>
                <a:ext uri="{FF2B5EF4-FFF2-40B4-BE49-F238E27FC236}">
                  <a16:creationId xmlns:a16="http://schemas.microsoft.com/office/drawing/2014/main" id="{ECB131D6-366D-FB15-0B21-26064248640D}"/>
                </a:ext>
              </a:extLst>
            </p:cNvPr>
            <p:cNvSpPr txBox="1"/>
            <p:nvPr/>
          </p:nvSpPr>
          <p:spPr>
            <a:xfrm>
              <a:off x="3750237" y="6005273"/>
              <a:ext cx="907942" cy="307777"/>
            </a:xfrm>
            <a:prstGeom prst="rect">
              <a:avLst/>
            </a:prstGeom>
            <a:noFill/>
          </p:spPr>
          <p:txBody>
            <a:bodyPr wrap="square" lIns="91440" tIns="45720" rIns="91440" bIns="4572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b="1" kern="0">
                  <a:latin typeface="Arial"/>
                  <a:cs typeface="Arial"/>
                </a:rPr>
                <a:t>Partner</a:t>
              </a:r>
              <a:endParaRPr lang="en-US" sz="1400" b="0" i="0" u="none" strike="noStrike" kern="0" cap="none" spc="0" normalizeH="0" baseline="0" noProof="0">
                <a:ln>
                  <a:noFill/>
                </a:ln>
                <a:effectLst/>
                <a:uLnTx/>
                <a:uFillTx/>
                <a:latin typeface="Calibri" panose="020F0502020204030204"/>
                <a:cs typeface="Calibri"/>
              </a:endParaRPr>
            </a:p>
          </p:txBody>
        </p:sp>
        <p:sp>
          <p:nvSpPr>
            <p:cNvPr id="113" name="TextBox 112">
              <a:extLst>
                <a:ext uri="{FF2B5EF4-FFF2-40B4-BE49-F238E27FC236}">
                  <a16:creationId xmlns:a16="http://schemas.microsoft.com/office/drawing/2014/main" id="{EAFCA088-10F5-0C05-C08B-4B1523E6A281}"/>
                </a:ext>
              </a:extLst>
            </p:cNvPr>
            <p:cNvSpPr txBox="1"/>
            <p:nvPr/>
          </p:nvSpPr>
          <p:spPr>
            <a:xfrm>
              <a:off x="6889944" y="5994191"/>
              <a:ext cx="785030" cy="276999"/>
            </a:xfrm>
            <a:prstGeom prst="rect">
              <a:avLst/>
            </a:prstGeom>
            <a:noFill/>
          </p:spPr>
          <p:txBody>
            <a:bodyPr wrap="square" lIns="91440" tIns="45720" rIns="91440" bIns="45720" anchor="t">
              <a:spAutoFit/>
            </a:bodyPr>
            <a:lstStyle>
              <a:defPPr>
                <a:defRPr lang="en-US"/>
              </a:defPPr>
              <a:lvl1pPr>
                <a:defRPr sz="1400">
                  <a:latin typeface="Arial"/>
                  <a:cs typeface="Arial"/>
                </a:defRPr>
              </a:lvl1pPr>
            </a:lstStyle>
            <a:p>
              <a:pPr fontAlgn="auto">
                <a:spcBef>
                  <a:spcPts val="0"/>
                </a:spcBef>
                <a:spcAft>
                  <a:spcPts val="0"/>
                </a:spcAft>
                <a:buClrTx/>
                <a:buSzTx/>
                <a:buNone/>
                <a:defRPr/>
              </a:pPr>
              <a:r>
                <a:rPr kumimoji="0" lang="en-US" sz="1200" b="0" i="0" u="none" strike="noStrike" kern="0" cap="none" spc="0" normalizeH="0" baseline="0" noProof="0">
                  <a:ln>
                    <a:noFill/>
                  </a:ln>
                  <a:effectLst/>
                  <a:uLnTx/>
                  <a:uFillTx/>
                  <a:latin typeface="Arial"/>
                  <a:cs typeface="Arial"/>
                </a:rPr>
                <a:t>&gt; $</a:t>
              </a:r>
              <a:r>
                <a:rPr lang="en-US" sz="1200" kern="0"/>
                <a:t>500K</a:t>
              </a:r>
              <a:endParaRPr kumimoji="0" lang="en-US" sz="1200" b="0" i="0" u="none" strike="noStrike" kern="0" cap="none" spc="0" normalizeH="0" baseline="0" noProof="0">
                <a:ln>
                  <a:noFill/>
                </a:ln>
                <a:effectLst/>
                <a:uLnTx/>
                <a:uFillTx/>
                <a:latin typeface="Arial"/>
                <a:cs typeface="Arial"/>
              </a:endParaRPr>
            </a:p>
          </p:txBody>
        </p:sp>
        <p:sp>
          <p:nvSpPr>
            <p:cNvPr id="18" name="TextBox 17">
              <a:extLst>
                <a:ext uri="{FF2B5EF4-FFF2-40B4-BE49-F238E27FC236}">
                  <a16:creationId xmlns:a16="http://schemas.microsoft.com/office/drawing/2014/main" id="{9516EF87-12D2-7354-1409-0C2C77E58231}"/>
                </a:ext>
              </a:extLst>
            </p:cNvPr>
            <p:cNvSpPr txBox="1"/>
            <p:nvPr/>
          </p:nvSpPr>
          <p:spPr>
            <a:xfrm>
              <a:off x="6248481" y="5998895"/>
              <a:ext cx="635828" cy="276999"/>
            </a:xfrm>
            <a:prstGeom prst="rect">
              <a:avLst/>
            </a:prstGeom>
            <a:noFill/>
          </p:spPr>
          <p:txBody>
            <a:bodyPr wrap="square" lIns="91440" tIns="45720" rIns="91440" bIns="45720" anchor="t">
              <a:spAutoFit/>
            </a:bodyPr>
            <a:lstStyle>
              <a:defPPr>
                <a:defRPr lang="en-US"/>
              </a:defPPr>
              <a:lvl1pPr>
                <a:defRPr sz="1400">
                  <a:latin typeface="Arial"/>
                  <a:cs typeface="Arial"/>
                </a:defRPr>
              </a:lvl1pPr>
            </a:lstStyle>
            <a:p>
              <a:pPr fontAlgn="auto">
                <a:spcBef>
                  <a:spcPts val="0"/>
                </a:spcBef>
                <a:spcAft>
                  <a:spcPts val="0"/>
                </a:spcAft>
                <a:buClrTx/>
                <a:buSzTx/>
                <a:buNone/>
                <a:defRPr/>
              </a:pPr>
              <a:r>
                <a:rPr kumimoji="0" lang="en-US" sz="1200" b="0" i="0" u="none" strike="noStrike" kern="0" cap="none" spc="0" normalizeH="0" baseline="0" noProof="0">
                  <a:ln>
                    <a:noFill/>
                  </a:ln>
                  <a:effectLst/>
                  <a:uLnTx/>
                  <a:uFillTx/>
                  <a:latin typeface="Arial"/>
                  <a:cs typeface="Arial"/>
                </a:rPr>
                <a:t>&gt; $</a:t>
              </a:r>
              <a:r>
                <a:rPr lang="en-US" sz="1200" kern="0"/>
                <a:t>3M</a:t>
              </a:r>
              <a:endParaRPr kumimoji="0" lang="en-US" sz="1200" b="0" i="0" u="none" strike="noStrike" kern="0" cap="none" spc="0" normalizeH="0" baseline="0" noProof="0">
                <a:ln>
                  <a:noFill/>
                </a:ln>
                <a:effectLst/>
                <a:uLnTx/>
                <a:uFillTx/>
                <a:latin typeface="Arial"/>
                <a:cs typeface="Arial"/>
              </a:endParaRPr>
            </a:p>
          </p:txBody>
        </p:sp>
        <p:sp>
          <p:nvSpPr>
            <p:cNvPr id="13" name="TextBox 12">
              <a:extLst>
                <a:ext uri="{FF2B5EF4-FFF2-40B4-BE49-F238E27FC236}">
                  <a16:creationId xmlns:a16="http://schemas.microsoft.com/office/drawing/2014/main" id="{0788F367-27ED-802E-4685-C4F5A3A2E8B6}"/>
                </a:ext>
              </a:extLst>
            </p:cNvPr>
            <p:cNvSpPr txBox="1"/>
            <p:nvPr/>
          </p:nvSpPr>
          <p:spPr>
            <a:xfrm>
              <a:off x="7661351" y="5994191"/>
              <a:ext cx="822660" cy="276999"/>
            </a:xfrm>
            <a:prstGeom prst="rect">
              <a:avLst/>
            </a:prstGeom>
            <a:noFill/>
          </p:spPr>
          <p:txBody>
            <a:bodyPr wrap="square" lIns="91440" tIns="45720" rIns="91440" bIns="45720" anchor="t">
              <a:spAutoFit/>
            </a:bodyPr>
            <a:lstStyle>
              <a:defPPr>
                <a:defRPr lang="en-US"/>
              </a:defPPr>
              <a:lvl1pPr>
                <a:defRPr sz="1400">
                  <a:latin typeface="Arial"/>
                  <a:cs typeface="Arial"/>
                </a:defRPr>
              </a:lvl1pPr>
            </a:lstStyle>
            <a:p>
              <a:pPr fontAlgn="auto">
                <a:spcBef>
                  <a:spcPts val="0"/>
                </a:spcBef>
                <a:spcAft>
                  <a:spcPts val="0"/>
                </a:spcAft>
                <a:buClrTx/>
                <a:buSzTx/>
                <a:buNone/>
                <a:defRPr/>
              </a:pPr>
              <a:r>
                <a:rPr kumimoji="0" lang="en-US" sz="1200" b="0" i="0" u="none" strike="noStrike" kern="0" cap="none" spc="0" normalizeH="0" baseline="0" noProof="0">
                  <a:ln>
                    <a:noFill/>
                  </a:ln>
                  <a:effectLst/>
                  <a:uLnTx/>
                  <a:uFillTx/>
                  <a:latin typeface="Arial"/>
                  <a:cs typeface="Arial"/>
                </a:rPr>
                <a:t>&lt; $500K</a:t>
              </a:r>
            </a:p>
          </p:txBody>
        </p:sp>
      </p:grpSp>
      <p:sp>
        <p:nvSpPr>
          <p:cNvPr id="26" name="Rectangle 25">
            <a:extLst>
              <a:ext uri="{FF2B5EF4-FFF2-40B4-BE49-F238E27FC236}">
                <a16:creationId xmlns:a16="http://schemas.microsoft.com/office/drawing/2014/main" id="{E6FBBC13-1A6B-E5D6-1349-BE840B231E10}"/>
              </a:ext>
            </a:extLst>
          </p:cNvPr>
          <p:cNvSpPr/>
          <p:nvPr/>
        </p:nvSpPr>
        <p:spPr>
          <a:xfrm>
            <a:off x="3769600" y="1403293"/>
            <a:ext cx="519083" cy="704635"/>
          </a:xfrm>
          <a:prstGeom prst="rect">
            <a:avLst/>
          </a:prstGeom>
          <a:noFill/>
          <a:ln w="57150">
            <a:solidFill>
              <a:schemeClr val="accent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9" name="Straight Connector 138">
            <a:extLst>
              <a:ext uri="{FF2B5EF4-FFF2-40B4-BE49-F238E27FC236}">
                <a16:creationId xmlns:a16="http://schemas.microsoft.com/office/drawing/2014/main" id="{AE85F3EA-D8A7-DFDD-EBC7-C25B6848AF35}"/>
              </a:ext>
            </a:extLst>
          </p:cNvPr>
          <p:cNvCxnSpPr/>
          <p:nvPr/>
        </p:nvCxnSpPr>
        <p:spPr>
          <a:xfrm>
            <a:off x="2813937" y="3225421"/>
            <a:ext cx="0" cy="1457766"/>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a16="http://schemas.microsoft.com/office/drawing/2014/main" id="{A4AC3339-1BFE-9C48-86A9-3D742CFDD682}"/>
              </a:ext>
            </a:extLst>
          </p:cNvPr>
          <p:cNvCxnSpPr>
            <a:cxnSpLocks/>
          </p:cNvCxnSpPr>
          <p:nvPr/>
        </p:nvCxnSpPr>
        <p:spPr>
          <a:xfrm flipV="1">
            <a:off x="2804839" y="4680376"/>
            <a:ext cx="260649" cy="2811"/>
          </a:xfrm>
          <a:prstGeom prst="line">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5607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85E4E68F-02F3-337C-AFA9-E192EAC1D94B}"/>
              </a:ext>
            </a:extLst>
          </p:cNvPr>
          <p:cNvSpPr>
            <a:spLocks noGrp="1"/>
          </p:cNvSpPr>
          <p:nvPr>
            <p:ph type="body" sz="quarter" idx="10"/>
          </p:nvPr>
        </p:nvSpPr>
        <p:spPr/>
        <p:txBody>
          <a:bodyPr/>
          <a:lstStyle/>
          <a:p>
            <a:r>
              <a:rPr lang="en-US" dirty="0"/>
              <a:t>More info</a:t>
            </a:r>
          </a:p>
        </p:txBody>
      </p:sp>
    </p:spTree>
    <p:extLst>
      <p:ext uri="{BB962C8B-B14F-4D97-AF65-F5344CB8AC3E}">
        <p14:creationId xmlns:p14="http://schemas.microsoft.com/office/powerpoint/2010/main" val="16585958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rock, outdoor, nature, colorful&#10;&#10;Description automatically generated">
            <a:extLst>
              <a:ext uri="{FF2B5EF4-FFF2-40B4-BE49-F238E27FC236}">
                <a16:creationId xmlns:a16="http://schemas.microsoft.com/office/drawing/2014/main" id="{F1E6E45C-DB9F-27B7-990A-D3E892BB097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20197"/>
          <a:stretch/>
        </p:blipFill>
        <p:spPr>
          <a:xfrm>
            <a:off x="8511361" y="3377860"/>
            <a:ext cx="3395333" cy="2709576"/>
          </a:xfrm>
          <a:prstGeom prst="rect">
            <a:avLst/>
          </a:prstGeom>
        </p:spPr>
      </p:pic>
      <p:sp>
        <p:nvSpPr>
          <p:cNvPr id="5" name="TextBox 4">
            <a:extLst>
              <a:ext uri="{FF2B5EF4-FFF2-40B4-BE49-F238E27FC236}">
                <a16:creationId xmlns:a16="http://schemas.microsoft.com/office/drawing/2014/main" id="{FAB67FA2-01C9-E6F4-1D95-B2E1F844F16C}"/>
              </a:ext>
            </a:extLst>
          </p:cNvPr>
          <p:cNvSpPr txBox="1"/>
          <p:nvPr/>
        </p:nvSpPr>
        <p:spPr>
          <a:xfrm>
            <a:off x="590263" y="1975746"/>
            <a:ext cx="9111945" cy="1154162"/>
          </a:xfrm>
          <a:prstGeom prst="rect">
            <a:avLst/>
          </a:prstGeom>
          <a:noFill/>
        </p:spPr>
        <p:txBody>
          <a:bodyPr wrap="square" rtlCol="0">
            <a:spAutoFit/>
          </a:bodyPr>
          <a:lstStyle/>
          <a:p>
            <a:pPr>
              <a:spcAft>
                <a:spcPts val="600"/>
              </a:spcAft>
              <a:buNone/>
            </a:pPr>
            <a:r>
              <a:rPr lang="en-US" sz="3200" b="1" dirty="0"/>
              <a:t>NSGIC 3DHP FTN YouTube playlist</a:t>
            </a:r>
          </a:p>
          <a:p>
            <a:pPr>
              <a:spcAft>
                <a:spcPts val="600"/>
              </a:spcAft>
              <a:buNone/>
            </a:pPr>
            <a:r>
              <a:rPr lang="en-US" sz="3200" dirty="0">
                <a:hlinkClick r:id="rId4">
                  <a:extLst>
                    <a:ext uri="{A12FA001-AC4F-418D-AE19-62706E023703}">
                      <ahyp:hlinkClr xmlns:ahyp="http://schemas.microsoft.com/office/drawing/2018/hyperlinkcolor" val="tx"/>
                    </a:ext>
                  </a:extLst>
                </a:hlinkClick>
              </a:rPr>
              <a:t>https://www.youtube.com/@NSGICOfficial</a:t>
            </a:r>
            <a:endParaRPr lang="en-US" sz="3200" dirty="0"/>
          </a:p>
        </p:txBody>
      </p:sp>
      <p:sp>
        <p:nvSpPr>
          <p:cNvPr id="7" name="Text Placeholder 2">
            <a:extLst>
              <a:ext uri="{FF2B5EF4-FFF2-40B4-BE49-F238E27FC236}">
                <a16:creationId xmlns:a16="http://schemas.microsoft.com/office/drawing/2014/main" id="{DF8A7516-F919-39D0-10DE-C6E92308CC3E}"/>
              </a:ext>
            </a:extLst>
          </p:cNvPr>
          <p:cNvSpPr txBox="1">
            <a:spLocks/>
          </p:cNvSpPr>
          <p:nvPr/>
        </p:nvSpPr>
        <p:spPr>
          <a:xfrm>
            <a:off x="590263" y="1050135"/>
            <a:ext cx="10078613" cy="874358"/>
          </a:xfrm>
          <a:prstGeom prst="rect">
            <a:avLst/>
          </a:prstGeom>
        </p:spPr>
        <p:txBody>
          <a:bodyPr/>
          <a:lstStyle>
            <a:lvl1pPr marL="274320" indent="-228600" algn="l" defTabSz="914400" rtl="0" eaLnBrk="1" latinLnBrk="0" hangingPunct="1">
              <a:lnSpc>
                <a:spcPct val="120000"/>
              </a:lnSpc>
              <a:spcBef>
                <a:spcPts val="0"/>
              </a:spcBef>
              <a:spcAft>
                <a:spcPts val="1200"/>
              </a:spcAft>
              <a:buSzPct val="75000"/>
              <a:buFont typeface="Wingdings" panose="05000000000000000000" pitchFamily="2" charset="2"/>
              <a:buChar char="§"/>
              <a:defRPr sz="3200" kern="1200">
                <a:solidFill>
                  <a:schemeClr val="tx1"/>
                </a:solidFill>
                <a:latin typeface="+mn-lt"/>
                <a:ea typeface="+mn-ea"/>
                <a:cs typeface="+mn-cs"/>
              </a:defRPr>
            </a:lvl1pPr>
            <a:lvl2pPr marL="685800" indent="-228600" algn="l" defTabSz="914400" rtl="0" eaLnBrk="1" latinLnBrk="0" hangingPunct="1">
              <a:lnSpc>
                <a:spcPct val="120000"/>
              </a:lnSpc>
              <a:spcBef>
                <a:spcPts val="0"/>
              </a:spcBef>
              <a:spcAft>
                <a:spcPts val="1200"/>
              </a:spcAft>
              <a:buSzPct val="75000"/>
              <a:buFont typeface="Wingdings" panose="05000000000000000000" pitchFamily="2" charset="2"/>
              <a:buChar char="§"/>
              <a:defRPr sz="2800" kern="1200">
                <a:solidFill>
                  <a:schemeClr val="tx1"/>
                </a:solidFill>
                <a:latin typeface="+mn-lt"/>
                <a:ea typeface="+mn-ea"/>
                <a:cs typeface="+mn-cs"/>
              </a:defRPr>
            </a:lvl2pPr>
            <a:lvl3pPr marL="1143000" indent="-228600" algn="l" defTabSz="914400" rtl="0" eaLnBrk="1" latinLnBrk="0" hangingPunct="1">
              <a:lnSpc>
                <a:spcPct val="120000"/>
              </a:lnSpc>
              <a:spcBef>
                <a:spcPts val="0"/>
              </a:spcBef>
              <a:spcAft>
                <a:spcPts val="1200"/>
              </a:spcAft>
              <a:buSzPct val="75000"/>
              <a:buFont typeface="Wingdings" panose="05000000000000000000" pitchFamily="2" charset="2"/>
              <a:buChar char="§"/>
              <a:defRPr sz="24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spcAft>
                <a:spcPts val="1200"/>
              </a:spcAft>
              <a:buSzPct val="75000"/>
              <a:buFont typeface="Wingdings" panose="05000000000000000000" pitchFamily="2" charset="2"/>
              <a:buChar char="§"/>
              <a:defRPr sz="20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spcAft>
                <a:spcPts val="1200"/>
              </a:spcAft>
              <a:buSzPct val="75000"/>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 indent="0">
              <a:buNone/>
            </a:pPr>
            <a:r>
              <a:rPr lang="en-US" dirty="0">
                <a:hlinkClick r:id="rId5">
                  <a:extLst>
                    <a:ext uri="{A12FA001-AC4F-418D-AE19-62706E023703}">
                      <ahyp:hlinkClr xmlns:ahyp="http://schemas.microsoft.com/office/drawing/2018/hyperlinkcolor" val="tx"/>
                    </a:ext>
                  </a:extLst>
                </a:hlinkClick>
              </a:rPr>
              <a:t>https://3dhp-for-the-nation-nsgic.hub.arcgis.com/</a:t>
            </a:r>
            <a:endParaRPr lang="en-US" dirty="0"/>
          </a:p>
        </p:txBody>
      </p:sp>
      <p:sp>
        <p:nvSpPr>
          <p:cNvPr id="8" name="TextBox 7">
            <a:extLst>
              <a:ext uri="{FF2B5EF4-FFF2-40B4-BE49-F238E27FC236}">
                <a16:creationId xmlns:a16="http://schemas.microsoft.com/office/drawing/2014/main" id="{777EF80F-3C8A-4012-E7F2-93A30DC8F72B}"/>
              </a:ext>
            </a:extLst>
          </p:cNvPr>
          <p:cNvSpPr txBox="1"/>
          <p:nvPr/>
        </p:nvSpPr>
        <p:spPr>
          <a:xfrm>
            <a:off x="590263" y="465360"/>
            <a:ext cx="6937589" cy="584775"/>
          </a:xfrm>
          <a:prstGeom prst="rect">
            <a:avLst/>
          </a:prstGeom>
          <a:noFill/>
        </p:spPr>
        <p:txBody>
          <a:bodyPr wrap="square" rtlCol="0">
            <a:spAutoFit/>
          </a:bodyPr>
          <a:lstStyle/>
          <a:p>
            <a:r>
              <a:rPr lang="en-US" sz="3200" b="1" dirty="0"/>
              <a:t>NSGIC 3DHP For the Nation Hub</a:t>
            </a:r>
          </a:p>
        </p:txBody>
      </p:sp>
      <p:sp>
        <p:nvSpPr>
          <p:cNvPr id="9" name="TextBox 8">
            <a:extLst>
              <a:ext uri="{FF2B5EF4-FFF2-40B4-BE49-F238E27FC236}">
                <a16:creationId xmlns:a16="http://schemas.microsoft.com/office/drawing/2014/main" id="{05B896ED-602E-BD66-0A61-8B87126200B4}"/>
              </a:ext>
            </a:extLst>
          </p:cNvPr>
          <p:cNvSpPr txBox="1"/>
          <p:nvPr/>
        </p:nvSpPr>
        <p:spPr>
          <a:xfrm>
            <a:off x="590263" y="3559925"/>
            <a:ext cx="9111945" cy="1646605"/>
          </a:xfrm>
          <a:prstGeom prst="rect">
            <a:avLst/>
          </a:prstGeom>
          <a:noFill/>
        </p:spPr>
        <p:txBody>
          <a:bodyPr wrap="square" rtlCol="0">
            <a:spAutoFit/>
          </a:bodyPr>
          <a:lstStyle/>
          <a:p>
            <a:pPr>
              <a:spcAft>
                <a:spcPts val="600"/>
              </a:spcAft>
              <a:buNone/>
            </a:pPr>
            <a:r>
              <a:rPr lang="en-US" sz="3200" b="1" dirty="0"/>
              <a:t>USGS Hydrography Community Call </a:t>
            </a:r>
          </a:p>
          <a:p>
            <a:pPr>
              <a:spcAft>
                <a:spcPts val="600"/>
              </a:spcAft>
              <a:buNone/>
            </a:pPr>
            <a:r>
              <a:rPr lang="en-US" sz="3200" dirty="0">
                <a:hlinkClick r:id="rId6">
                  <a:extLst>
                    <a:ext uri="{A12FA001-AC4F-418D-AE19-62706E023703}">
                      <ahyp:hlinkClr xmlns:ahyp="http://schemas.microsoft.com/office/drawing/2018/hyperlinkcolor" val="tx"/>
                    </a:ext>
                  </a:extLst>
                </a:hlinkClick>
              </a:rPr>
              <a:t>https://www.usgs.gov/3d-hydrography-program/hydrography-community-calls</a:t>
            </a:r>
            <a:r>
              <a:rPr lang="en-US" sz="3200" dirty="0"/>
              <a:t> </a:t>
            </a:r>
          </a:p>
        </p:txBody>
      </p:sp>
    </p:spTree>
    <p:extLst>
      <p:ext uri="{BB962C8B-B14F-4D97-AF65-F5344CB8AC3E}">
        <p14:creationId xmlns:p14="http://schemas.microsoft.com/office/powerpoint/2010/main" val="35669443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hidden="1">
            <a:extLst>
              <a:ext uri="{FF2B5EF4-FFF2-40B4-BE49-F238E27FC236}">
                <a16:creationId xmlns:a16="http://schemas.microsoft.com/office/drawing/2014/main" id="{DA80FE80-0756-A24A-AD6B-49985E9E2BD6}"/>
              </a:ext>
            </a:extLst>
          </p:cNvPr>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accent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5958459E-CF1B-4226-8F9F-83C3FF1A758A}" type="slidenum">
              <a:rPr lang="en-US" smtClean="0"/>
              <a:pPr>
                <a:spcAft>
                  <a:spcPts val="600"/>
                </a:spcAft>
              </a:pPr>
              <a:t>4</a:t>
            </a:fld>
            <a:endParaRPr lang="en-US"/>
          </a:p>
        </p:txBody>
      </p:sp>
      <p:grpSp>
        <p:nvGrpSpPr>
          <p:cNvPr id="23" name="Group 22">
            <a:extLst>
              <a:ext uri="{FF2B5EF4-FFF2-40B4-BE49-F238E27FC236}">
                <a16:creationId xmlns:a16="http://schemas.microsoft.com/office/drawing/2014/main" id="{9DB1FA84-0BF0-9198-0E5F-F65768EAE704}"/>
              </a:ext>
            </a:extLst>
          </p:cNvPr>
          <p:cNvGrpSpPr/>
          <p:nvPr/>
        </p:nvGrpSpPr>
        <p:grpSpPr>
          <a:xfrm>
            <a:off x="20" y="10"/>
            <a:ext cx="12191980" cy="6857990"/>
            <a:chOff x="20" y="10"/>
            <a:chExt cx="12191980" cy="6857990"/>
          </a:xfrm>
        </p:grpSpPr>
        <p:pic>
          <p:nvPicPr>
            <p:cNvPr id="4" name="Picture 3" descr="A close-up of a mountain&#10;&#10;Description automatically generated">
              <a:extLst>
                <a:ext uri="{FF2B5EF4-FFF2-40B4-BE49-F238E27FC236}">
                  <a16:creationId xmlns:a16="http://schemas.microsoft.com/office/drawing/2014/main" id="{B6EFC754-670E-16C0-8537-52AE782411C0}"/>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20" y="10"/>
              <a:ext cx="12191980" cy="6857990"/>
            </a:xfrm>
            <a:prstGeom prst="rect">
              <a:avLst/>
            </a:prstGeom>
            <a:noFill/>
          </p:spPr>
        </p:pic>
        <p:grpSp>
          <p:nvGrpSpPr>
            <p:cNvPr id="22" name="Group 21">
              <a:extLst>
                <a:ext uri="{FF2B5EF4-FFF2-40B4-BE49-F238E27FC236}">
                  <a16:creationId xmlns:a16="http://schemas.microsoft.com/office/drawing/2014/main" id="{717E4F07-9066-0673-0EA1-608514480A71}"/>
                </a:ext>
              </a:extLst>
            </p:cNvPr>
            <p:cNvGrpSpPr/>
            <p:nvPr/>
          </p:nvGrpSpPr>
          <p:grpSpPr>
            <a:xfrm>
              <a:off x="2138157" y="2424652"/>
              <a:ext cx="5038497" cy="2982896"/>
              <a:chOff x="2138157" y="2424652"/>
              <a:chExt cx="5038497" cy="2982896"/>
            </a:xfrm>
          </p:grpSpPr>
          <p:sp>
            <p:nvSpPr>
              <p:cNvPr id="7" name="TextBox 6">
                <a:extLst>
                  <a:ext uri="{FF2B5EF4-FFF2-40B4-BE49-F238E27FC236}">
                    <a16:creationId xmlns:a16="http://schemas.microsoft.com/office/drawing/2014/main" id="{7C4D7482-329F-D3E2-703A-0B2EE3645020}"/>
                  </a:ext>
                </a:extLst>
              </p:cNvPr>
              <p:cNvSpPr txBox="1"/>
              <p:nvPr/>
            </p:nvSpPr>
            <p:spPr>
              <a:xfrm>
                <a:off x="2138157" y="4761217"/>
                <a:ext cx="1597891" cy="646331"/>
              </a:xfrm>
              <a:prstGeom prst="rect">
                <a:avLst/>
              </a:prstGeom>
              <a:solidFill>
                <a:schemeClr val="bg1"/>
              </a:solidFill>
            </p:spPr>
            <p:txBody>
              <a:bodyPr wrap="square" rtlCol="0">
                <a:spAutoFit/>
              </a:bodyPr>
              <a:lstStyle/>
              <a:p>
                <a:pPr algn="ctr"/>
                <a:r>
                  <a:rPr lang="en-US" dirty="0"/>
                  <a:t>To the Pacific Ocean</a:t>
                </a:r>
              </a:p>
            </p:txBody>
          </p:sp>
          <p:sp>
            <p:nvSpPr>
              <p:cNvPr id="8" name="TextBox 7">
                <a:extLst>
                  <a:ext uri="{FF2B5EF4-FFF2-40B4-BE49-F238E27FC236}">
                    <a16:creationId xmlns:a16="http://schemas.microsoft.com/office/drawing/2014/main" id="{B545FE12-5C85-5747-7817-FF40540D3139}"/>
                  </a:ext>
                </a:extLst>
              </p:cNvPr>
              <p:cNvSpPr txBox="1"/>
              <p:nvPr/>
            </p:nvSpPr>
            <p:spPr>
              <a:xfrm>
                <a:off x="5578763" y="4747489"/>
                <a:ext cx="1597891" cy="646331"/>
              </a:xfrm>
              <a:prstGeom prst="rect">
                <a:avLst/>
              </a:prstGeom>
              <a:solidFill>
                <a:schemeClr val="bg1"/>
              </a:solidFill>
            </p:spPr>
            <p:txBody>
              <a:bodyPr wrap="square" rtlCol="0">
                <a:spAutoFit/>
              </a:bodyPr>
              <a:lstStyle/>
              <a:p>
                <a:pPr algn="ctr"/>
                <a:r>
                  <a:rPr lang="en-US"/>
                  <a:t>To the Atlantic Ocean</a:t>
                </a:r>
              </a:p>
            </p:txBody>
          </p:sp>
          <p:sp>
            <p:nvSpPr>
              <p:cNvPr id="9" name="TextBox 8">
                <a:extLst>
                  <a:ext uri="{FF2B5EF4-FFF2-40B4-BE49-F238E27FC236}">
                    <a16:creationId xmlns:a16="http://schemas.microsoft.com/office/drawing/2014/main" id="{2F9EA9E9-0378-19DB-D907-32ED84B065AC}"/>
                  </a:ext>
                </a:extLst>
              </p:cNvPr>
              <p:cNvSpPr txBox="1"/>
              <p:nvPr/>
            </p:nvSpPr>
            <p:spPr>
              <a:xfrm>
                <a:off x="3606799" y="2424652"/>
                <a:ext cx="2304474" cy="646331"/>
              </a:xfrm>
              <a:prstGeom prst="rect">
                <a:avLst/>
              </a:prstGeom>
              <a:solidFill>
                <a:schemeClr val="bg1"/>
              </a:solidFill>
            </p:spPr>
            <p:txBody>
              <a:bodyPr wrap="square" rtlCol="0">
                <a:spAutoFit/>
              </a:bodyPr>
              <a:lstStyle/>
              <a:p>
                <a:pPr algn="ctr"/>
                <a:r>
                  <a:rPr lang="en-US"/>
                  <a:t>To Hudson Bay (Arctic Ocean)</a:t>
                </a:r>
              </a:p>
            </p:txBody>
          </p:sp>
          <p:cxnSp>
            <p:nvCxnSpPr>
              <p:cNvPr id="11" name="Straight Arrow Connector 10">
                <a:extLst>
                  <a:ext uri="{FF2B5EF4-FFF2-40B4-BE49-F238E27FC236}">
                    <a16:creationId xmlns:a16="http://schemas.microsoft.com/office/drawing/2014/main" id="{71DC529A-8D8C-5C00-7E3F-B50913020513}"/>
                  </a:ext>
                </a:extLst>
              </p:cNvPr>
              <p:cNvCxnSpPr>
                <a:cxnSpLocks/>
              </p:cNvCxnSpPr>
              <p:nvPr/>
            </p:nvCxnSpPr>
            <p:spPr>
              <a:xfrm flipH="1">
                <a:off x="2221284" y="5176498"/>
                <a:ext cx="277093" cy="203150"/>
              </a:xfrm>
              <a:prstGeom prst="straightConnector1">
                <a:avLst/>
              </a:prstGeom>
              <a:ln w="38100">
                <a:solidFill>
                  <a:schemeClr val="bg1">
                    <a:lumMod val="10000"/>
                  </a:schemeClr>
                </a:solidFill>
                <a:tailEnd type="triangle"/>
              </a:ln>
            </p:spPr>
            <p:style>
              <a:lnRef idx="3">
                <a:schemeClr val="dk1"/>
              </a:lnRef>
              <a:fillRef idx="0">
                <a:schemeClr val="dk1"/>
              </a:fillRef>
              <a:effectRef idx="2">
                <a:schemeClr val="dk1"/>
              </a:effectRef>
              <a:fontRef idx="minor">
                <a:schemeClr val="tx1"/>
              </a:fontRef>
            </p:style>
          </p:cxnSp>
          <p:cxnSp>
            <p:nvCxnSpPr>
              <p:cNvPr id="16" name="Straight Arrow Connector 15">
                <a:extLst>
                  <a:ext uri="{FF2B5EF4-FFF2-40B4-BE49-F238E27FC236}">
                    <a16:creationId xmlns:a16="http://schemas.microsoft.com/office/drawing/2014/main" id="{D9E29171-D980-A4A0-CC81-B86881E1A64C}"/>
                  </a:ext>
                </a:extLst>
              </p:cNvPr>
              <p:cNvCxnSpPr>
                <a:cxnSpLocks/>
              </p:cNvCxnSpPr>
              <p:nvPr/>
            </p:nvCxnSpPr>
            <p:spPr>
              <a:xfrm>
                <a:off x="6857999" y="5163133"/>
                <a:ext cx="226292" cy="129112"/>
              </a:xfrm>
              <a:prstGeom prst="straightConnector1">
                <a:avLst/>
              </a:prstGeom>
              <a:ln w="38100">
                <a:solidFill>
                  <a:schemeClr val="bg1">
                    <a:lumMod val="10000"/>
                  </a:schemeClr>
                </a:solidFill>
                <a:tailEnd type="triangle"/>
              </a:ln>
            </p:spPr>
            <p:style>
              <a:lnRef idx="3">
                <a:schemeClr val="dk1"/>
              </a:lnRef>
              <a:fillRef idx="0">
                <a:schemeClr val="dk1"/>
              </a:fillRef>
              <a:effectRef idx="2">
                <a:schemeClr val="dk1"/>
              </a:effectRef>
              <a:fontRef idx="minor">
                <a:schemeClr val="tx1"/>
              </a:fontRef>
            </p:style>
          </p:cxnSp>
          <p:cxnSp>
            <p:nvCxnSpPr>
              <p:cNvPr id="18" name="Straight Arrow Connector 17">
                <a:extLst>
                  <a:ext uri="{FF2B5EF4-FFF2-40B4-BE49-F238E27FC236}">
                    <a16:creationId xmlns:a16="http://schemas.microsoft.com/office/drawing/2014/main" id="{0DE66E26-727A-7DC8-AACE-4D71AB6BF026}"/>
                  </a:ext>
                </a:extLst>
              </p:cNvPr>
              <p:cNvCxnSpPr>
                <a:cxnSpLocks/>
              </p:cNvCxnSpPr>
              <p:nvPr/>
            </p:nvCxnSpPr>
            <p:spPr>
              <a:xfrm flipV="1">
                <a:off x="3759198" y="2604655"/>
                <a:ext cx="138547" cy="286327"/>
              </a:xfrm>
              <a:prstGeom prst="straightConnector1">
                <a:avLst/>
              </a:prstGeom>
              <a:ln w="38100">
                <a:solidFill>
                  <a:schemeClr val="bg1">
                    <a:lumMod val="10000"/>
                  </a:schemeClr>
                </a:solidFill>
                <a:tailEnd type="triangle"/>
              </a:ln>
            </p:spPr>
            <p:style>
              <a:lnRef idx="3">
                <a:schemeClr val="dk1"/>
              </a:lnRef>
              <a:fillRef idx="0">
                <a:schemeClr val="dk1"/>
              </a:fillRef>
              <a:effectRef idx="2">
                <a:schemeClr val="dk1"/>
              </a:effectRef>
              <a:fontRef idx="minor">
                <a:schemeClr val="tx1"/>
              </a:fontRef>
            </p:style>
          </p:cxnSp>
        </p:grpSp>
      </p:grpSp>
    </p:spTree>
    <p:extLst>
      <p:ext uri="{BB962C8B-B14F-4D97-AF65-F5344CB8AC3E}">
        <p14:creationId xmlns:p14="http://schemas.microsoft.com/office/powerpoint/2010/main" val="227296972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3ED721C-74D0-F211-5620-678225AAF851}"/>
              </a:ext>
            </a:extLst>
          </p:cNvPr>
          <p:cNvSpPr txBox="1"/>
          <p:nvPr/>
        </p:nvSpPr>
        <p:spPr>
          <a:xfrm>
            <a:off x="8501185" y="6187055"/>
            <a:ext cx="3215367" cy="369332"/>
          </a:xfrm>
          <a:prstGeom prst="rect">
            <a:avLst/>
          </a:prstGeom>
          <a:noFill/>
        </p:spPr>
        <p:txBody>
          <a:bodyPr wrap="none" rtlCol="0">
            <a:spAutoFit/>
          </a:bodyPr>
          <a:lstStyle/>
          <a:p>
            <a:pPr algn="ctr">
              <a:buNone/>
            </a:pPr>
            <a:r>
              <a:rPr lang="en-US" sz="1800" b="1">
                <a:solidFill>
                  <a:srgbClr val="006F4B"/>
                </a:solidFill>
                <a:latin typeface="+mj-lt"/>
              </a:rPr>
              <a:t>www.usgs.gov/3DNTM/DCA</a:t>
            </a:r>
          </a:p>
        </p:txBody>
      </p:sp>
      <p:pic>
        <p:nvPicPr>
          <p:cNvPr id="8" name="Picture 7">
            <a:extLst>
              <a:ext uri="{FF2B5EF4-FFF2-40B4-BE49-F238E27FC236}">
                <a16:creationId xmlns:a16="http://schemas.microsoft.com/office/drawing/2014/main" id="{D4E1C54D-456E-A085-F699-F5BE3EEF417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9333" b="2809"/>
          <a:stretch/>
        </p:blipFill>
        <p:spPr>
          <a:xfrm>
            <a:off x="0" y="0"/>
            <a:ext cx="12191885" cy="6858000"/>
          </a:xfrm>
          <a:prstGeom prst="rect">
            <a:avLst/>
          </a:prstGeom>
        </p:spPr>
      </p:pic>
      <p:pic>
        <p:nvPicPr>
          <p:cNvPr id="10" name="Picture 9" descr="Logo, company name&#10;&#10;Description automatically generated">
            <a:extLst>
              <a:ext uri="{FF2B5EF4-FFF2-40B4-BE49-F238E27FC236}">
                <a16:creationId xmlns:a16="http://schemas.microsoft.com/office/drawing/2014/main" id="{3D7BFBAC-52DD-52CB-1B1C-07A762BF744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8340" y="6387509"/>
            <a:ext cx="907301" cy="337755"/>
          </a:xfrm>
          <a:prstGeom prst="rect">
            <a:avLst/>
          </a:prstGeom>
        </p:spPr>
      </p:pic>
      <p:sp>
        <p:nvSpPr>
          <p:cNvPr id="11" name="TextBox 10">
            <a:extLst>
              <a:ext uri="{FF2B5EF4-FFF2-40B4-BE49-F238E27FC236}">
                <a16:creationId xmlns:a16="http://schemas.microsoft.com/office/drawing/2014/main" id="{05F1A4C4-AD00-43DD-C0B1-7A02F4AE194F}"/>
              </a:ext>
            </a:extLst>
          </p:cNvPr>
          <p:cNvSpPr txBox="1"/>
          <p:nvPr/>
        </p:nvSpPr>
        <p:spPr>
          <a:xfrm>
            <a:off x="661991" y="2333791"/>
            <a:ext cx="3452810" cy="1031051"/>
          </a:xfrm>
          <a:prstGeom prst="rect">
            <a:avLst/>
          </a:prstGeom>
          <a:solidFill>
            <a:schemeClr val="tx1"/>
          </a:solidFill>
        </p:spPr>
        <p:txBody>
          <a:bodyPr wrap="square" rtlCol="0">
            <a:spAutoFit/>
          </a:bodyPr>
          <a:lstStyle/>
          <a:p>
            <a:pPr>
              <a:spcAft>
                <a:spcPts val="600"/>
              </a:spcAft>
              <a:buNone/>
            </a:pPr>
            <a:r>
              <a:rPr lang="en-US" sz="2800" dirty="0">
                <a:solidFill>
                  <a:schemeClr val="bg1"/>
                </a:solidFill>
                <a:latin typeface="+mj-lt"/>
              </a:rPr>
              <a:t>Elaine Guidero</a:t>
            </a:r>
          </a:p>
          <a:p>
            <a:pPr>
              <a:spcAft>
                <a:spcPts val="600"/>
              </a:spcAft>
              <a:buNone/>
            </a:pPr>
            <a:r>
              <a:rPr lang="en-US" sz="2800" dirty="0">
                <a:solidFill>
                  <a:schemeClr val="bg1"/>
                </a:solidFill>
              </a:rPr>
              <a:t>eguidero@usgs.gov</a:t>
            </a:r>
          </a:p>
        </p:txBody>
      </p:sp>
      <p:sp>
        <p:nvSpPr>
          <p:cNvPr id="12" name="TextBox 11">
            <a:extLst>
              <a:ext uri="{FF2B5EF4-FFF2-40B4-BE49-F238E27FC236}">
                <a16:creationId xmlns:a16="http://schemas.microsoft.com/office/drawing/2014/main" id="{C55C94B9-4FBF-8C61-7B89-D0C37B7D9978}"/>
              </a:ext>
            </a:extLst>
          </p:cNvPr>
          <p:cNvSpPr txBox="1"/>
          <p:nvPr/>
        </p:nvSpPr>
        <p:spPr>
          <a:xfrm>
            <a:off x="9367310" y="6263599"/>
            <a:ext cx="2660917" cy="400110"/>
          </a:xfrm>
          <a:prstGeom prst="rect">
            <a:avLst/>
          </a:prstGeom>
          <a:solidFill>
            <a:schemeClr val="tx1"/>
          </a:solidFill>
        </p:spPr>
        <p:txBody>
          <a:bodyPr wrap="square" rtlCol="0">
            <a:spAutoFit/>
          </a:bodyPr>
          <a:lstStyle/>
          <a:p>
            <a:pPr algn="ctr">
              <a:buNone/>
            </a:pPr>
            <a:r>
              <a:rPr lang="en-US" sz="2000" dirty="0">
                <a:solidFill>
                  <a:schemeClr val="bg1"/>
                </a:solidFill>
              </a:rPr>
              <a:t>Bitterroot Forest, MT</a:t>
            </a:r>
          </a:p>
        </p:txBody>
      </p:sp>
      <p:sp>
        <p:nvSpPr>
          <p:cNvPr id="2" name="TextBox 1">
            <a:extLst>
              <a:ext uri="{FF2B5EF4-FFF2-40B4-BE49-F238E27FC236}">
                <a16:creationId xmlns:a16="http://schemas.microsoft.com/office/drawing/2014/main" id="{E9DEC984-992C-2311-8D34-B87172FF5FD5}"/>
              </a:ext>
            </a:extLst>
          </p:cNvPr>
          <p:cNvSpPr txBox="1"/>
          <p:nvPr/>
        </p:nvSpPr>
        <p:spPr>
          <a:xfrm>
            <a:off x="4924646" y="1546951"/>
            <a:ext cx="3405964" cy="1031051"/>
          </a:xfrm>
          <a:prstGeom prst="rect">
            <a:avLst/>
          </a:prstGeom>
          <a:solidFill>
            <a:schemeClr val="tx1"/>
          </a:solidFill>
        </p:spPr>
        <p:txBody>
          <a:bodyPr wrap="square" rtlCol="0">
            <a:spAutoFit/>
          </a:bodyPr>
          <a:lstStyle/>
          <a:p>
            <a:pPr>
              <a:spcAft>
                <a:spcPts val="600"/>
              </a:spcAft>
              <a:buNone/>
            </a:pPr>
            <a:r>
              <a:rPr lang="en-US" sz="2800" dirty="0">
                <a:solidFill>
                  <a:schemeClr val="bg1"/>
                </a:solidFill>
                <a:latin typeface="+mj-lt"/>
              </a:rPr>
              <a:t>Troy Blandford</a:t>
            </a:r>
          </a:p>
          <a:p>
            <a:pPr>
              <a:spcAft>
                <a:spcPts val="600"/>
              </a:spcAft>
              <a:buNone/>
            </a:pPr>
            <a:r>
              <a:rPr lang="en-US" sz="2800" dirty="0">
                <a:solidFill>
                  <a:schemeClr val="bg1"/>
                </a:solidFill>
              </a:rPr>
              <a:t>tblandford@mt.gov</a:t>
            </a:r>
          </a:p>
        </p:txBody>
      </p:sp>
      <p:pic>
        <p:nvPicPr>
          <p:cNvPr id="5" name="Picture 4" descr="Text&#10;&#10;Description automatically generated">
            <a:extLst>
              <a:ext uri="{FF2B5EF4-FFF2-40B4-BE49-F238E27FC236}">
                <a16:creationId xmlns:a16="http://schemas.microsoft.com/office/drawing/2014/main" id="{B56B1B5B-B9C6-B650-C569-AF0A6A19CE7D}"/>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348292" y="6359798"/>
            <a:ext cx="1266948" cy="365466"/>
          </a:xfrm>
          <a:prstGeom prst="rect">
            <a:avLst/>
          </a:prstGeom>
          <a:solidFill>
            <a:schemeClr val="bg2"/>
          </a:solidFill>
        </p:spPr>
      </p:pic>
    </p:spTree>
    <p:extLst>
      <p:ext uri="{BB962C8B-B14F-4D97-AF65-F5344CB8AC3E}">
        <p14:creationId xmlns:p14="http://schemas.microsoft.com/office/powerpoint/2010/main" val="369174806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FDFBD57-D11D-F227-EFDC-AC8321D68D0D}"/>
              </a:ext>
            </a:extLst>
          </p:cNvPr>
          <p:cNvSpPr>
            <a:spLocks noGrp="1"/>
          </p:cNvSpPr>
          <p:nvPr>
            <p:ph type="body" sz="quarter" idx="10"/>
          </p:nvPr>
        </p:nvSpPr>
        <p:spPr/>
        <p:txBody>
          <a:bodyPr/>
          <a:lstStyle/>
          <a:p>
            <a:r>
              <a:rPr lang="en-US" dirty="0"/>
              <a:t>Additional 3DHP technical info</a:t>
            </a:r>
          </a:p>
        </p:txBody>
      </p:sp>
    </p:spTree>
    <p:extLst>
      <p:ext uri="{BB962C8B-B14F-4D97-AF65-F5344CB8AC3E}">
        <p14:creationId xmlns:p14="http://schemas.microsoft.com/office/powerpoint/2010/main" val="387097346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428027-FC6F-4A9E-BFE0-024619CC75E3}"/>
              </a:ext>
            </a:extLst>
          </p:cNvPr>
          <p:cNvSpPr>
            <a:spLocks noGrp="1"/>
          </p:cNvSpPr>
          <p:nvPr>
            <p:ph type="title"/>
          </p:nvPr>
        </p:nvSpPr>
        <p:spPr/>
        <p:txBody>
          <a:bodyPr/>
          <a:lstStyle/>
          <a:p>
            <a:r>
              <a:rPr lang="en-US" dirty="0"/>
              <a:t>Geomorphic indicators</a:t>
            </a:r>
          </a:p>
        </p:txBody>
      </p:sp>
      <p:sp>
        <p:nvSpPr>
          <p:cNvPr id="3" name="Content Placeholder 2">
            <a:extLst>
              <a:ext uri="{FF2B5EF4-FFF2-40B4-BE49-F238E27FC236}">
                <a16:creationId xmlns:a16="http://schemas.microsoft.com/office/drawing/2014/main" id="{F4456FE2-0366-4809-84AA-931326C7D896}"/>
              </a:ext>
            </a:extLst>
          </p:cNvPr>
          <p:cNvSpPr>
            <a:spLocks noGrp="1"/>
          </p:cNvSpPr>
          <p:nvPr>
            <p:ph idx="1"/>
          </p:nvPr>
        </p:nvSpPr>
        <p:spPr>
          <a:xfrm>
            <a:off x="913717" y="2186117"/>
            <a:ext cx="5455238" cy="3995599"/>
          </a:xfrm>
        </p:spPr>
        <p:txBody>
          <a:bodyPr>
            <a:noAutofit/>
          </a:bodyPr>
          <a:lstStyle/>
          <a:p>
            <a:pPr marL="45720" indent="0">
              <a:spcAft>
                <a:spcPts val="0"/>
              </a:spcAft>
              <a:buNone/>
            </a:pPr>
            <a:r>
              <a:rPr lang="en-US" sz="2400" dirty="0">
                <a:latin typeface="Public Sans SemiBold" panose="00000700000000000000" pitchFamily="50" charset="0"/>
              </a:rPr>
              <a:t>Primary derivatives</a:t>
            </a:r>
          </a:p>
          <a:p>
            <a:pPr lvl="1">
              <a:spcAft>
                <a:spcPts val="0"/>
              </a:spcAft>
            </a:pPr>
            <a:r>
              <a:rPr lang="en-US" sz="2000" dirty="0" err="1"/>
              <a:t>Geomorphon</a:t>
            </a:r>
            <a:r>
              <a:rPr lang="en-US" sz="2000" dirty="0"/>
              <a:t> valleys and depressions</a:t>
            </a:r>
          </a:p>
          <a:p>
            <a:pPr lvl="1">
              <a:spcAft>
                <a:spcPts val="0"/>
              </a:spcAft>
            </a:pPr>
            <a:r>
              <a:rPr lang="en-US" sz="2000" dirty="0"/>
              <a:t>D-infinity flow models</a:t>
            </a:r>
          </a:p>
          <a:p>
            <a:pPr lvl="1">
              <a:spcAft>
                <a:spcPts val="600"/>
              </a:spcAft>
            </a:pPr>
            <a:r>
              <a:rPr lang="en-US" sz="2000" dirty="0"/>
              <a:t>Plan Curvature</a:t>
            </a:r>
          </a:p>
          <a:p>
            <a:pPr marL="0" indent="0">
              <a:spcAft>
                <a:spcPts val="0"/>
              </a:spcAft>
              <a:buNone/>
            </a:pPr>
            <a:r>
              <a:rPr lang="en-US" sz="2400" dirty="0">
                <a:latin typeface="Public Sans SemiBold" panose="00000700000000000000" pitchFamily="50" charset="0"/>
              </a:rPr>
              <a:t>Additional layers</a:t>
            </a:r>
          </a:p>
          <a:p>
            <a:pPr lvl="1">
              <a:spcAft>
                <a:spcPts val="0"/>
              </a:spcAft>
            </a:pPr>
            <a:r>
              <a:rPr lang="en-US" sz="2000" dirty="0"/>
              <a:t>D8 flow paths</a:t>
            </a:r>
          </a:p>
          <a:p>
            <a:pPr lvl="1">
              <a:spcAft>
                <a:spcPts val="0"/>
              </a:spcAft>
            </a:pPr>
            <a:r>
              <a:rPr lang="en-US" sz="2000" dirty="0"/>
              <a:t>Low slope areas</a:t>
            </a:r>
          </a:p>
          <a:p>
            <a:pPr lvl="1">
              <a:spcAft>
                <a:spcPts val="0"/>
              </a:spcAft>
            </a:pPr>
            <a:r>
              <a:rPr lang="en-US" sz="2000" dirty="0"/>
              <a:t>Sinks</a:t>
            </a:r>
          </a:p>
          <a:p>
            <a:pPr lvl="1">
              <a:spcAft>
                <a:spcPts val="0"/>
              </a:spcAft>
            </a:pPr>
            <a:r>
              <a:rPr lang="en-US" sz="2000" dirty="0"/>
              <a:t>Contours</a:t>
            </a:r>
          </a:p>
          <a:p>
            <a:pPr lvl="1">
              <a:spcAft>
                <a:spcPts val="0"/>
              </a:spcAft>
            </a:pPr>
            <a:r>
              <a:rPr lang="en-US" sz="2000" dirty="0"/>
              <a:t>Profiles</a:t>
            </a:r>
          </a:p>
        </p:txBody>
      </p:sp>
      <p:pic>
        <p:nvPicPr>
          <p:cNvPr id="5" name="Picture 4">
            <a:extLst>
              <a:ext uri="{FF2B5EF4-FFF2-40B4-BE49-F238E27FC236}">
                <a16:creationId xmlns:a16="http://schemas.microsoft.com/office/drawing/2014/main" id="{51A6EDD2-E7F6-41F1-B892-7C54620D8E8B}"/>
              </a:ext>
            </a:extLst>
          </p:cNvPr>
          <p:cNvPicPr>
            <a:picLocks noChangeAspect="1"/>
          </p:cNvPicPr>
          <p:nvPr/>
        </p:nvPicPr>
        <p:blipFill rotWithShape="1">
          <a:blip r:embed="rId3"/>
          <a:srcRect r="31014" b="25448"/>
          <a:stretch/>
        </p:blipFill>
        <p:spPr>
          <a:xfrm>
            <a:off x="6006933" y="3497467"/>
            <a:ext cx="1868442" cy="1398827"/>
          </a:xfrm>
          <a:prstGeom prst="rect">
            <a:avLst/>
          </a:prstGeom>
          <a:effectLst>
            <a:outerShdw blurRad="50800" dist="38100" dir="2700000" algn="tl" rotWithShape="0">
              <a:prstClr val="black">
                <a:alpha val="40000"/>
              </a:prstClr>
            </a:outerShdw>
          </a:effectLst>
        </p:spPr>
      </p:pic>
      <p:pic>
        <p:nvPicPr>
          <p:cNvPr id="6" name="Picture 5">
            <a:extLst>
              <a:ext uri="{FF2B5EF4-FFF2-40B4-BE49-F238E27FC236}">
                <a16:creationId xmlns:a16="http://schemas.microsoft.com/office/drawing/2014/main" id="{7D96EB15-0041-4BD2-B9D5-E010BC6B830B}"/>
              </a:ext>
            </a:extLst>
          </p:cNvPr>
          <p:cNvPicPr>
            <a:picLocks noChangeAspect="1"/>
          </p:cNvPicPr>
          <p:nvPr/>
        </p:nvPicPr>
        <p:blipFill>
          <a:blip r:embed="rId4"/>
          <a:stretch>
            <a:fillRect/>
          </a:stretch>
        </p:blipFill>
        <p:spPr>
          <a:xfrm>
            <a:off x="8076810" y="2812144"/>
            <a:ext cx="1868442" cy="1370646"/>
          </a:xfrm>
          <a:prstGeom prst="rect">
            <a:avLst/>
          </a:prstGeom>
          <a:effectLst>
            <a:outerShdw blurRad="50800" dist="38100" dir="2700000" algn="tl" rotWithShape="0">
              <a:prstClr val="black">
                <a:alpha val="40000"/>
              </a:prstClr>
            </a:outerShdw>
          </a:effectLst>
        </p:spPr>
      </p:pic>
      <p:pic>
        <p:nvPicPr>
          <p:cNvPr id="7" name="Picture 6">
            <a:extLst>
              <a:ext uri="{FF2B5EF4-FFF2-40B4-BE49-F238E27FC236}">
                <a16:creationId xmlns:a16="http://schemas.microsoft.com/office/drawing/2014/main" id="{1287F543-2ACC-4526-A60D-FFECEA05A627}"/>
              </a:ext>
            </a:extLst>
          </p:cNvPr>
          <p:cNvPicPr>
            <a:picLocks noChangeAspect="1"/>
          </p:cNvPicPr>
          <p:nvPr/>
        </p:nvPicPr>
        <p:blipFill>
          <a:blip r:embed="rId5"/>
          <a:stretch>
            <a:fillRect/>
          </a:stretch>
        </p:blipFill>
        <p:spPr>
          <a:xfrm>
            <a:off x="8076810" y="4390248"/>
            <a:ext cx="1868442" cy="1364259"/>
          </a:xfrm>
          <a:prstGeom prst="rect">
            <a:avLst/>
          </a:prstGeom>
          <a:effectLst>
            <a:outerShdw blurRad="50800" dist="38100" dir="2700000" algn="tl" rotWithShape="0">
              <a:prstClr val="black">
                <a:alpha val="40000"/>
              </a:prstClr>
            </a:outerShdw>
          </a:effectLst>
        </p:spPr>
      </p:pic>
      <p:pic>
        <p:nvPicPr>
          <p:cNvPr id="8" name="Picture 7">
            <a:extLst>
              <a:ext uri="{FF2B5EF4-FFF2-40B4-BE49-F238E27FC236}">
                <a16:creationId xmlns:a16="http://schemas.microsoft.com/office/drawing/2014/main" id="{08A0628A-0C7C-46F7-AACB-7F83C4F767FD}"/>
              </a:ext>
            </a:extLst>
          </p:cNvPr>
          <p:cNvPicPr>
            <a:picLocks noChangeAspect="1"/>
          </p:cNvPicPr>
          <p:nvPr/>
        </p:nvPicPr>
        <p:blipFill rotWithShape="1">
          <a:blip r:embed="rId6"/>
          <a:srcRect l="15723" t="28514"/>
          <a:stretch/>
        </p:blipFill>
        <p:spPr>
          <a:xfrm>
            <a:off x="10145550" y="622676"/>
            <a:ext cx="1798806" cy="1345447"/>
          </a:xfrm>
          <a:prstGeom prst="rect">
            <a:avLst/>
          </a:prstGeom>
          <a:effectLst>
            <a:outerShdw blurRad="50800" dist="38100" dir="2700000" algn="tl" rotWithShape="0">
              <a:prstClr val="black">
                <a:alpha val="40000"/>
              </a:prstClr>
            </a:outerShdw>
          </a:effectLst>
        </p:spPr>
      </p:pic>
      <p:pic>
        <p:nvPicPr>
          <p:cNvPr id="9" name="Picture 8">
            <a:extLst>
              <a:ext uri="{FF2B5EF4-FFF2-40B4-BE49-F238E27FC236}">
                <a16:creationId xmlns:a16="http://schemas.microsoft.com/office/drawing/2014/main" id="{73BB5B04-39C6-45D0-978F-DDB00D1A5454}"/>
              </a:ext>
            </a:extLst>
          </p:cNvPr>
          <p:cNvPicPr>
            <a:picLocks noChangeAspect="1"/>
          </p:cNvPicPr>
          <p:nvPr/>
        </p:nvPicPr>
        <p:blipFill rotWithShape="1">
          <a:blip r:embed="rId7"/>
          <a:srcRect r="4675"/>
          <a:stretch/>
        </p:blipFill>
        <p:spPr>
          <a:xfrm>
            <a:off x="10145550" y="3737884"/>
            <a:ext cx="1868442" cy="1350002"/>
          </a:xfrm>
          <a:prstGeom prst="rect">
            <a:avLst/>
          </a:prstGeom>
          <a:effectLst>
            <a:outerShdw blurRad="50800" dist="38100" dir="2700000" algn="tl" rotWithShape="0">
              <a:prstClr val="black">
                <a:alpha val="40000"/>
              </a:prstClr>
            </a:outerShdw>
          </a:effectLst>
        </p:spPr>
      </p:pic>
      <p:pic>
        <p:nvPicPr>
          <p:cNvPr id="10" name="Picture 9">
            <a:extLst>
              <a:ext uri="{FF2B5EF4-FFF2-40B4-BE49-F238E27FC236}">
                <a16:creationId xmlns:a16="http://schemas.microsoft.com/office/drawing/2014/main" id="{5A623D87-D637-4DB3-A333-6F819E7E3E00}"/>
              </a:ext>
            </a:extLst>
          </p:cNvPr>
          <p:cNvPicPr>
            <a:picLocks noChangeAspect="1"/>
          </p:cNvPicPr>
          <p:nvPr/>
        </p:nvPicPr>
        <p:blipFill rotWithShape="1">
          <a:blip r:embed="rId8"/>
          <a:srcRect r="35617" b="23133"/>
          <a:stretch/>
        </p:blipFill>
        <p:spPr>
          <a:xfrm>
            <a:off x="10145550" y="2186117"/>
            <a:ext cx="1798806" cy="1345447"/>
          </a:xfrm>
          <a:prstGeom prst="rect">
            <a:avLst/>
          </a:prstGeom>
          <a:effectLst>
            <a:outerShdw blurRad="50800" dist="38100" dir="2700000" algn="tl" rotWithShape="0">
              <a:prstClr val="black">
                <a:alpha val="40000"/>
              </a:prstClr>
            </a:outerShdw>
          </a:effectLst>
        </p:spPr>
      </p:pic>
      <p:pic>
        <p:nvPicPr>
          <p:cNvPr id="11" name="Picture 10">
            <a:extLst>
              <a:ext uri="{FF2B5EF4-FFF2-40B4-BE49-F238E27FC236}">
                <a16:creationId xmlns:a16="http://schemas.microsoft.com/office/drawing/2014/main" id="{668E0915-5498-47D5-AAAB-1B66D92ACD8B}"/>
              </a:ext>
            </a:extLst>
          </p:cNvPr>
          <p:cNvPicPr>
            <a:picLocks noChangeAspect="1"/>
          </p:cNvPicPr>
          <p:nvPr/>
        </p:nvPicPr>
        <p:blipFill rotWithShape="1">
          <a:blip r:embed="rId9"/>
          <a:srcRect l="30531" b="8381"/>
          <a:stretch/>
        </p:blipFill>
        <p:spPr>
          <a:xfrm>
            <a:off x="5611001" y="5119432"/>
            <a:ext cx="2264374" cy="1345447"/>
          </a:xfrm>
          <a:prstGeom prst="rect">
            <a:avLst/>
          </a:prstGeom>
          <a:effectLst>
            <a:outerShdw blurRad="50800" dist="38100" dir="2700000" algn="tl" rotWithShape="0">
              <a:prstClr val="black">
                <a:alpha val="40000"/>
              </a:prstClr>
            </a:outerShdw>
          </a:effectLst>
        </p:spPr>
      </p:pic>
      <p:sp>
        <p:nvSpPr>
          <p:cNvPr id="12" name="TextBox 11">
            <a:extLst>
              <a:ext uri="{FF2B5EF4-FFF2-40B4-BE49-F238E27FC236}">
                <a16:creationId xmlns:a16="http://schemas.microsoft.com/office/drawing/2014/main" id="{46A51AC8-4A96-899A-08A8-35FA42E0A042}"/>
              </a:ext>
            </a:extLst>
          </p:cNvPr>
          <p:cNvSpPr txBox="1"/>
          <p:nvPr/>
        </p:nvSpPr>
        <p:spPr>
          <a:xfrm>
            <a:off x="610079" y="1198305"/>
            <a:ext cx="9593898" cy="830997"/>
          </a:xfrm>
          <a:prstGeom prst="rect">
            <a:avLst/>
          </a:prstGeom>
          <a:noFill/>
        </p:spPr>
        <p:txBody>
          <a:bodyPr wrap="square" rtlCol="0">
            <a:spAutoFit/>
          </a:bodyPr>
          <a:lstStyle/>
          <a:p>
            <a:r>
              <a:rPr lang="en-US" sz="2400" i="1" dirty="0"/>
              <a:t>elevation derivatives developed from the source DEM that identify the most likely paths of water to flow or pool on the landscape</a:t>
            </a:r>
            <a:r>
              <a:rPr lang="en-US" sz="2000" i="1" dirty="0"/>
              <a:t> </a:t>
            </a:r>
          </a:p>
        </p:txBody>
      </p:sp>
    </p:spTree>
    <p:extLst>
      <p:ext uri="{BB962C8B-B14F-4D97-AF65-F5344CB8AC3E}">
        <p14:creationId xmlns:p14="http://schemas.microsoft.com/office/powerpoint/2010/main" val="283215123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C90219-15CA-85E1-F22D-05E10F0C3350}"/>
              </a:ext>
            </a:extLst>
          </p:cNvPr>
          <p:cNvSpPr>
            <a:spLocks noGrp="1"/>
          </p:cNvSpPr>
          <p:nvPr>
            <p:ph type="title"/>
          </p:nvPr>
        </p:nvSpPr>
        <p:spPr/>
        <p:txBody>
          <a:bodyPr/>
          <a:lstStyle/>
          <a:p>
            <a:r>
              <a:rPr lang="en-US" dirty="0"/>
              <a:t>EDH Acquisition Spec</a:t>
            </a:r>
          </a:p>
        </p:txBody>
      </p:sp>
      <p:sp>
        <p:nvSpPr>
          <p:cNvPr id="3" name="Content Placeholder 2">
            <a:extLst>
              <a:ext uri="{FF2B5EF4-FFF2-40B4-BE49-F238E27FC236}">
                <a16:creationId xmlns:a16="http://schemas.microsoft.com/office/drawing/2014/main" id="{8E1BC3CC-ADBD-5523-43B6-BE2AFD7ED591}"/>
              </a:ext>
            </a:extLst>
          </p:cNvPr>
          <p:cNvSpPr>
            <a:spLocks noGrp="1"/>
          </p:cNvSpPr>
          <p:nvPr>
            <p:ph idx="1"/>
          </p:nvPr>
        </p:nvSpPr>
        <p:spPr>
          <a:xfrm>
            <a:off x="838200" y="1497734"/>
            <a:ext cx="9400953" cy="2595714"/>
          </a:xfrm>
        </p:spPr>
        <p:txBody>
          <a:bodyPr>
            <a:normAutofit fontScale="92500" lnSpcReduction="10000"/>
          </a:bodyPr>
          <a:lstStyle/>
          <a:p>
            <a:r>
              <a:rPr lang="en-US" dirty="0"/>
              <a:t>Governs how EDH is derived from lidar, delineated, and attributed</a:t>
            </a:r>
          </a:p>
          <a:p>
            <a:r>
              <a:rPr lang="en-US" dirty="0"/>
              <a:t>Includes the formerly separate READ rules</a:t>
            </a:r>
          </a:p>
          <a:p>
            <a:r>
              <a:rPr lang="en-US" dirty="0"/>
              <a:t>2024 rev. A2</a:t>
            </a:r>
          </a:p>
          <a:p>
            <a:pPr marL="45720" indent="0">
              <a:buNone/>
            </a:pPr>
            <a:endParaRPr lang="en-US" dirty="0"/>
          </a:p>
        </p:txBody>
      </p:sp>
      <p:pic>
        <p:nvPicPr>
          <p:cNvPr id="6" name="Picture 5" descr="Qr code&#10;&#10;AI-generated content may be incorrect.">
            <a:extLst>
              <a:ext uri="{FF2B5EF4-FFF2-40B4-BE49-F238E27FC236}">
                <a16:creationId xmlns:a16="http://schemas.microsoft.com/office/drawing/2014/main" id="{03A280D4-C9A8-0655-D56F-FF3E6A92D8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75358" y="233195"/>
            <a:ext cx="1782727" cy="1782727"/>
          </a:xfrm>
          <a:prstGeom prst="rect">
            <a:avLst/>
          </a:prstGeom>
          <a:ln w="76200">
            <a:solidFill>
              <a:schemeClr val="bg1"/>
            </a:solidFill>
          </a:ln>
        </p:spPr>
      </p:pic>
      <p:pic>
        <p:nvPicPr>
          <p:cNvPr id="8" name="Picture 7" descr="Graphical user interface, text&#10;&#10;AI-generated content may be incorrect.">
            <a:extLst>
              <a:ext uri="{FF2B5EF4-FFF2-40B4-BE49-F238E27FC236}">
                <a16:creationId xmlns:a16="http://schemas.microsoft.com/office/drawing/2014/main" id="{9C49390B-808E-2A40-9D86-272B55FFFE0B}"/>
              </a:ext>
            </a:extLst>
          </p:cNvPr>
          <p:cNvPicPr>
            <a:picLocks noChangeAspect="1"/>
          </p:cNvPicPr>
          <p:nvPr/>
        </p:nvPicPr>
        <p:blipFill>
          <a:blip r:embed="rId4">
            <a:extLst>
              <a:ext uri="{28A0092B-C50C-407E-A947-70E740481C1C}">
                <a14:useLocalDpi xmlns:a14="http://schemas.microsoft.com/office/drawing/2010/main" val="0"/>
              </a:ext>
            </a:extLst>
          </a:blip>
          <a:srcRect l="3825" t="37039" r="-1" b="7569"/>
          <a:stretch/>
        </p:blipFill>
        <p:spPr>
          <a:xfrm>
            <a:off x="4088219" y="3394593"/>
            <a:ext cx="7580036" cy="2770255"/>
          </a:xfrm>
          <a:prstGeom prst="rect">
            <a:avLst/>
          </a:prstGeom>
          <a:ln>
            <a:solidFill>
              <a:schemeClr val="tx1"/>
            </a:solidFill>
          </a:ln>
        </p:spPr>
      </p:pic>
      <p:sp>
        <p:nvSpPr>
          <p:cNvPr id="9" name="Oval 8">
            <a:extLst>
              <a:ext uri="{FF2B5EF4-FFF2-40B4-BE49-F238E27FC236}">
                <a16:creationId xmlns:a16="http://schemas.microsoft.com/office/drawing/2014/main" id="{308BE51F-0422-AF5B-7CAF-2D6DD58450AE}"/>
              </a:ext>
            </a:extLst>
          </p:cNvPr>
          <p:cNvSpPr/>
          <p:nvPr/>
        </p:nvSpPr>
        <p:spPr>
          <a:xfrm>
            <a:off x="7777717" y="4494913"/>
            <a:ext cx="1658680" cy="1399700"/>
          </a:xfrm>
          <a:prstGeom prst="ellipse">
            <a:avLst/>
          </a:prstGeom>
          <a:noFill/>
          <a:ln w="57150">
            <a:solidFill>
              <a:schemeClr val="accent3"/>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3373205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504CB91-9667-9037-4123-91F469F0F12D}"/>
              </a:ext>
            </a:extLst>
          </p:cNvPr>
          <p:cNvSpPr/>
          <p:nvPr/>
        </p:nvSpPr>
        <p:spPr>
          <a:xfrm>
            <a:off x="630681" y="1859667"/>
            <a:ext cx="1958163" cy="597376"/>
          </a:xfrm>
          <a:prstGeom prst="rect">
            <a:avLst/>
          </a:prstGeom>
          <a:solidFill>
            <a:srgbClr val="38761D">
              <a:alpha val="28490"/>
            </a:srgbClr>
          </a:solidFill>
          <a:ln w="28575" cap="flat" cmpd="sng">
            <a:solidFill>
              <a:srgbClr val="38761D"/>
            </a:solidFill>
            <a:prstDash val="solid"/>
            <a:round/>
            <a:headEnd type="none" w="sm" len="sm"/>
            <a:tailEnd type="none" w="sm" len="sm"/>
          </a:ln>
        </p:spPr>
        <p:txBody>
          <a:bodyPr spcFirstLastPara="1" wrap="square" lIns="91425" tIns="91425" rIns="91425" bIns="91425" anchor="ctr" anchorCtr="0">
            <a:noAutofit/>
          </a:bodyPr>
          <a:lstStyle/>
          <a:p>
            <a:pPr algn="ctr">
              <a:lnSpc>
                <a:spcPct val="115000"/>
              </a:lnSpc>
            </a:pPr>
            <a:r>
              <a:rPr lang="en-US" dirty="0">
                <a:solidFill>
                  <a:srgbClr val="274E13"/>
                </a:solidFill>
              </a:rPr>
              <a:t>stream/river</a:t>
            </a:r>
          </a:p>
        </p:txBody>
      </p:sp>
      <p:sp>
        <p:nvSpPr>
          <p:cNvPr id="7" name="Rectangle 6">
            <a:extLst>
              <a:ext uri="{FF2B5EF4-FFF2-40B4-BE49-F238E27FC236}">
                <a16:creationId xmlns:a16="http://schemas.microsoft.com/office/drawing/2014/main" id="{C8D7C59D-2F6E-469C-8F4E-8E1B4E6C15AC}"/>
              </a:ext>
            </a:extLst>
          </p:cNvPr>
          <p:cNvSpPr/>
          <p:nvPr/>
        </p:nvSpPr>
        <p:spPr>
          <a:xfrm>
            <a:off x="630681" y="2838943"/>
            <a:ext cx="1958163" cy="597376"/>
          </a:xfrm>
          <a:prstGeom prst="rect">
            <a:avLst/>
          </a:prstGeom>
          <a:solidFill>
            <a:srgbClr val="38761D">
              <a:alpha val="28490"/>
            </a:srgbClr>
          </a:solidFill>
          <a:ln w="28575" cap="flat" cmpd="sng">
            <a:solidFill>
              <a:srgbClr val="38761D"/>
            </a:solidFill>
            <a:prstDash val="solid"/>
            <a:round/>
            <a:headEnd type="none" w="sm" len="sm"/>
            <a:tailEnd type="none" w="sm" len="sm"/>
          </a:ln>
        </p:spPr>
        <p:txBody>
          <a:bodyPr spcFirstLastPara="1" wrap="square" lIns="91425" tIns="91425" rIns="91425" bIns="91425" anchor="ctr" anchorCtr="0">
            <a:noAutofit/>
          </a:bodyPr>
          <a:lstStyle/>
          <a:p>
            <a:pPr algn="ctr">
              <a:lnSpc>
                <a:spcPct val="115000"/>
              </a:lnSpc>
            </a:pPr>
            <a:r>
              <a:rPr lang="en-US">
                <a:solidFill>
                  <a:srgbClr val="274E13"/>
                </a:solidFill>
              </a:rPr>
              <a:t>canal/ditch</a:t>
            </a:r>
          </a:p>
        </p:txBody>
      </p:sp>
      <p:sp>
        <p:nvSpPr>
          <p:cNvPr id="8" name="Rectangle 7">
            <a:extLst>
              <a:ext uri="{FF2B5EF4-FFF2-40B4-BE49-F238E27FC236}">
                <a16:creationId xmlns:a16="http://schemas.microsoft.com/office/drawing/2014/main" id="{23B98A90-5054-9B5D-81E5-284F3B772F27}"/>
              </a:ext>
            </a:extLst>
          </p:cNvPr>
          <p:cNvSpPr/>
          <p:nvPr/>
        </p:nvSpPr>
        <p:spPr>
          <a:xfrm>
            <a:off x="630681" y="3715213"/>
            <a:ext cx="1958163" cy="597376"/>
          </a:xfrm>
          <a:prstGeom prst="rect">
            <a:avLst/>
          </a:prstGeom>
          <a:solidFill>
            <a:srgbClr val="38761D">
              <a:alpha val="28490"/>
            </a:srgbClr>
          </a:solidFill>
          <a:ln w="28575" cap="flat" cmpd="sng">
            <a:solidFill>
              <a:srgbClr val="38761D"/>
            </a:solidFill>
            <a:prstDash val="solid"/>
            <a:round/>
            <a:headEnd type="none" w="sm" len="sm"/>
            <a:tailEnd type="none" w="sm" len="sm"/>
          </a:ln>
        </p:spPr>
        <p:txBody>
          <a:bodyPr spcFirstLastPara="1" wrap="square" lIns="91425" tIns="91425" rIns="91425" bIns="91425" anchor="ctr" anchorCtr="0">
            <a:noAutofit/>
          </a:bodyPr>
          <a:lstStyle/>
          <a:p>
            <a:pPr algn="ctr">
              <a:lnSpc>
                <a:spcPct val="115000"/>
              </a:lnSpc>
            </a:pPr>
            <a:r>
              <a:rPr lang="en-US" dirty="0">
                <a:solidFill>
                  <a:srgbClr val="274E13"/>
                </a:solidFill>
              </a:rPr>
              <a:t>drainageway</a:t>
            </a:r>
          </a:p>
        </p:txBody>
      </p:sp>
      <p:sp>
        <p:nvSpPr>
          <p:cNvPr id="9" name="Rectangle 8">
            <a:extLst>
              <a:ext uri="{FF2B5EF4-FFF2-40B4-BE49-F238E27FC236}">
                <a16:creationId xmlns:a16="http://schemas.microsoft.com/office/drawing/2014/main" id="{AABAE96D-C6B7-A86B-661F-8EA6621DE3C2}"/>
              </a:ext>
            </a:extLst>
          </p:cNvPr>
          <p:cNvSpPr/>
          <p:nvPr/>
        </p:nvSpPr>
        <p:spPr>
          <a:xfrm>
            <a:off x="3345064" y="3715213"/>
            <a:ext cx="1928499" cy="597376"/>
          </a:xfrm>
          <a:prstGeom prst="rect">
            <a:avLst/>
          </a:prstGeom>
          <a:solidFill>
            <a:schemeClr val="accent1">
              <a:lumMod val="40000"/>
              <a:lumOff val="60000"/>
            </a:schemeClr>
          </a:solidFill>
          <a:ln w="28575" cap="flat" cmpd="sng">
            <a:solidFill>
              <a:srgbClr val="134F5C"/>
            </a:solidFill>
            <a:prstDash val="solid"/>
            <a:round/>
            <a:headEnd type="none" w="sm" len="sm"/>
            <a:tailEnd type="none" w="sm" len="sm"/>
          </a:ln>
        </p:spPr>
        <p:txBody>
          <a:bodyPr spcFirstLastPara="1" wrap="square" lIns="91425" tIns="91425" rIns="91425" bIns="91425" anchor="ctr" anchorCtr="0">
            <a:noAutofit/>
          </a:bodyPr>
          <a:lstStyle/>
          <a:p>
            <a:pPr algn="ctr">
              <a:lnSpc>
                <a:spcPct val="115000"/>
              </a:lnSpc>
            </a:pPr>
            <a:r>
              <a:rPr lang="en-US">
                <a:solidFill>
                  <a:srgbClr val="0C343D"/>
                </a:solidFill>
              </a:rPr>
              <a:t>Drainageway</a:t>
            </a:r>
          </a:p>
        </p:txBody>
      </p:sp>
      <p:sp>
        <p:nvSpPr>
          <p:cNvPr id="10" name="Rectangle 9">
            <a:extLst>
              <a:ext uri="{FF2B5EF4-FFF2-40B4-BE49-F238E27FC236}">
                <a16:creationId xmlns:a16="http://schemas.microsoft.com/office/drawing/2014/main" id="{096C386B-30F3-21BA-6482-1F66A9FFE959}"/>
              </a:ext>
            </a:extLst>
          </p:cNvPr>
          <p:cNvSpPr/>
          <p:nvPr/>
        </p:nvSpPr>
        <p:spPr>
          <a:xfrm>
            <a:off x="3345064" y="2838943"/>
            <a:ext cx="1958162" cy="597376"/>
          </a:xfrm>
          <a:prstGeom prst="rect">
            <a:avLst/>
          </a:prstGeom>
          <a:solidFill>
            <a:schemeClr val="accent1">
              <a:lumMod val="40000"/>
              <a:lumOff val="60000"/>
            </a:schemeClr>
          </a:solidFill>
          <a:ln w="28575" cap="flat" cmpd="sng">
            <a:solidFill>
              <a:srgbClr val="134F5C"/>
            </a:solidFill>
            <a:prstDash val="solid"/>
            <a:round/>
            <a:headEnd type="none" w="sm" len="sm"/>
            <a:tailEnd type="none" w="sm" len="sm"/>
          </a:ln>
        </p:spPr>
        <p:txBody>
          <a:bodyPr spcFirstLastPara="1" wrap="square" lIns="91425" tIns="91425" rIns="91425" bIns="91425" anchor="ctr" anchorCtr="0">
            <a:noAutofit/>
          </a:bodyPr>
          <a:lstStyle/>
          <a:p>
            <a:pPr algn="ctr">
              <a:lnSpc>
                <a:spcPct val="115000"/>
              </a:lnSpc>
            </a:pPr>
            <a:r>
              <a:rPr lang="en-US">
                <a:solidFill>
                  <a:srgbClr val="0C343D"/>
                </a:solidFill>
              </a:rPr>
              <a:t>Canal</a:t>
            </a:r>
          </a:p>
        </p:txBody>
      </p:sp>
      <p:sp>
        <p:nvSpPr>
          <p:cNvPr id="11" name="Rectangle 10">
            <a:extLst>
              <a:ext uri="{FF2B5EF4-FFF2-40B4-BE49-F238E27FC236}">
                <a16:creationId xmlns:a16="http://schemas.microsoft.com/office/drawing/2014/main" id="{EEEC11AA-2C66-6AA7-98B6-8D54AC0FACC9}"/>
              </a:ext>
            </a:extLst>
          </p:cNvPr>
          <p:cNvSpPr/>
          <p:nvPr/>
        </p:nvSpPr>
        <p:spPr>
          <a:xfrm>
            <a:off x="630681" y="4641234"/>
            <a:ext cx="1958163" cy="781191"/>
          </a:xfrm>
          <a:prstGeom prst="rect">
            <a:avLst/>
          </a:prstGeom>
          <a:solidFill>
            <a:srgbClr val="38761D">
              <a:alpha val="28490"/>
            </a:srgbClr>
          </a:solidFill>
          <a:ln w="28575" cap="flat" cmpd="sng">
            <a:solidFill>
              <a:srgbClr val="38761D"/>
            </a:solidFill>
            <a:prstDash val="solid"/>
            <a:round/>
            <a:headEnd type="none" w="sm" len="sm"/>
            <a:tailEnd type="none" w="sm" len="sm"/>
          </a:ln>
        </p:spPr>
        <p:txBody>
          <a:bodyPr spcFirstLastPara="1" wrap="square" lIns="91425" tIns="91425" rIns="91425" bIns="91425" anchor="ctr" anchorCtr="0">
            <a:noAutofit/>
          </a:bodyPr>
          <a:lstStyle/>
          <a:p>
            <a:pPr algn="ctr"/>
            <a:r>
              <a:rPr lang="en-US" dirty="0">
                <a:solidFill>
                  <a:srgbClr val="274E13"/>
                </a:solidFill>
              </a:rPr>
              <a:t>connector: indefinite surface</a:t>
            </a:r>
          </a:p>
        </p:txBody>
      </p:sp>
      <p:sp>
        <p:nvSpPr>
          <p:cNvPr id="12" name="Rectangle 11">
            <a:extLst>
              <a:ext uri="{FF2B5EF4-FFF2-40B4-BE49-F238E27FC236}">
                <a16:creationId xmlns:a16="http://schemas.microsoft.com/office/drawing/2014/main" id="{A403A873-063A-E7D6-0484-14DFEB195717}"/>
              </a:ext>
            </a:extLst>
          </p:cNvPr>
          <p:cNvSpPr/>
          <p:nvPr/>
        </p:nvSpPr>
        <p:spPr>
          <a:xfrm>
            <a:off x="3345064" y="4733141"/>
            <a:ext cx="1928499" cy="597376"/>
          </a:xfrm>
          <a:prstGeom prst="rect">
            <a:avLst/>
          </a:prstGeom>
          <a:solidFill>
            <a:schemeClr val="accent1">
              <a:lumMod val="40000"/>
              <a:lumOff val="60000"/>
            </a:schemeClr>
          </a:solidFill>
          <a:ln w="28575" cap="flat" cmpd="sng">
            <a:solidFill>
              <a:srgbClr val="134F5C"/>
            </a:solidFill>
            <a:prstDash val="solid"/>
            <a:round/>
            <a:headEnd type="none" w="sm" len="sm"/>
            <a:tailEnd type="none" w="sm" len="sm"/>
          </a:ln>
        </p:spPr>
        <p:txBody>
          <a:bodyPr spcFirstLastPara="1" wrap="square" lIns="91425" tIns="91425" rIns="91425" bIns="91425" anchor="ctr" anchorCtr="0">
            <a:noAutofit/>
          </a:bodyPr>
          <a:lstStyle/>
          <a:p>
            <a:pPr algn="ctr">
              <a:lnSpc>
                <a:spcPct val="115000"/>
              </a:lnSpc>
            </a:pPr>
            <a:r>
              <a:rPr lang="en-US" dirty="0">
                <a:solidFill>
                  <a:srgbClr val="0C343D"/>
                </a:solidFill>
              </a:rPr>
              <a:t>Surface Connector</a:t>
            </a:r>
          </a:p>
        </p:txBody>
      </p:sp>
      <p:sp>
        <p:nvSpPr>
          <p:cNvPr id="13" name="Rectangle 12">
            <a:extLst>
              <a:ext uri="{FF2B5EF4-FFF2-40B4-BE49-F238E27FC236}">
                <a16:creationId xmlns:a16="http://schemas.microsoft.com/office/drawing/2014/main" id="{1C56BFEE-4640-50D7-1D0F-2F21DEB65558}"/>
              </a:ext>
            </a:extLst>
          </p:cNvPr>
          <p:cNvSpPr/>
          <p:nvPr/>
        </p:nvSpPr>
        <p:spPr>
          <a:xfrm>
            <a:off x="630681" y="5605080"/>
            <a:ext cx="1958163" cy="597376"/>
          </a:xfrm>
          <a:prstGeom prst="rect">
            <a:avLst/>
          </a:prstGeom>
          <a:solidFill>
            <a:srgbClr val="38761D">
              <a:alpha val="28490"/>
            </a:srgbClr>
          </a:solidFill>
          <a:ln w="28575" cap="flat" cmpd="sng">
            <a:solidFill>
              <a:srgbClr val="38761D"/>
            </a:solidFill>
            <a:prstDash val="solid"/>
            <a:round/>
            <a:headEnd type="none" w="sm" len="sm"/>
            <a:tailEnd type="none" w="sm" len="sm"/>
          </a:ln>
        </p:spPr>
        <p:txBody>
          <a:bodyPr spcFirstLastPara="1" wrap="square" lIns="91425" tIns="91425" rIns="91425" bIns="91425" anchor="ctr" anchorCtr="0">
            <a:noAutofit/>
          </a:bodyPr>
          <a:lstStyle/>
          <a:p>
            <a:pPr algn="ctr">
              <a:lnSpc>
                <a:spcPct val="115000"/>
              </a:lnSpc>
            </a:pPr>
            <a:r>
              <a:rPr lang="en-US" dirty="0">
                <a:solidFill>
                  <a:srgbClr val="274E13"/>
                </a:solidFill>
              </a:rPr>
              <a:t>artificial path</a:t>
            </a:r>
          </a:p>
        </p:txBody>
      </p:sp>
      <p:sp>
        <p:nvSpPr>
          <p:cNvPr id="14" name="Rectangle 13">
            <a:extLst>
              <a:ext uri="{FF2B5EF4-FFF2-40B4-BE49-F238E27FC236}">
                <a16:creationId xmlns:a16="http://schemas.microsoft.com/office/drawing/2014/main" id="{71B087A5-1444-836A-FA0E-BE1FABF401AE}"/>
              </a:ext>
            </a:extLst>
          </p:cNvPr>
          <p:cNvSpPr/>
          <p:nvPr/>
        </p:nvSpPr>
        <p:spPr>
          <a:xfrm>
            <a:off x="3345064" y="5605080"/>
            <a:ext cx="1928500" cy="597376"/>
          </a:xfrm>
          <a:prstGeom prst="rect">
            <a:avLst/>
          </a:prstGeom>
          <a:solidFill>
            <a:schemeClr val="accent1">
              <a:lumMod val="40000"/>
              <a:lumOff val="60000"/>
            </a:schemeClr>
          </a:solidFill>
          <a:ln w="28575" cap="flat" cmpd="sng">
            <a:solidFill>
              <a:srgbClr val="134F5C"/>
            </a:solidFill>
            <a:prstDash val="solid"/>
            <a:round/>
            <a:headEnd type="none" w="sm" len="sm"/>
            <a:tailEnd type="none" w="sm" len="sm"/>
          </a:ln>
        </p:spPr>
        <p:txBody>
          <a:bodyPr spcFirstLastPara="1" wrap="square" lIns="91425" tIns="91425" rIns="91425" bIns="91425" anchor="ctr" anchorCtr="0">
            <a:noAutofit/>
          </a:bodyPr>
          <a:lstStyle/>
          <a:p>
            <a:pPr algn="ctr">
              <a:lnSpc>
                <a:spcPct val="115000"/>
              </a:lnSpc>
            </a:pPr>
            <a:r>
              <a:rPr lang="en-US">
                <a:solidFill>
                  <a:srgbClr val="0C343D"/>
                </a:solidFill>
              </a:rPr>
              <a:t>Waterbody Connector</a:t>
            </a:r>
          </a:p>
        </p:txBody>
      </p:sp>
      <p:sp>
        <p:nvSpPr>
          <p:cNvPr id="15" name="Rectangle 14">
            <a:extLst>
              <a:ext uri="{FF2B5EF4-FFF2-40B4-BE49-F238E27FC236}">
                <a16:creationId xmlns:a16="http://schemas.microsoft.com/office/drawing/2014/main" id="{C17C9321-F6E5-C670-8CD7-6F09C9477AC6}"/>
              </a:ext>
            </a:extLst>
          </p:cNvPr>
          <p:cNvSpPr/>
          <p:nvPr/>
        </p:nvSpPr>
        <p:spPr>
          <a:xfrm>
            <a:off x="6690639" y="1802890"/>
            <a:ext cx="1958163" cy="597376"/>
          </a:xfrm>
          <a:prstGeom prst="rect">
            <a:avLst/>
          </a:prstGeom>
          <a:solidFill>
            <a:srgbClr val="38761D">
              <a:alpha val="28490"/>
            </a:srgbClr>
          </a:solidFill>
          <a:ln w="28575" cap="flat" cmpd="sng">
            <a:solidFill>
              <a:srgbClr val="38761D"/>
            </a:solidFill>
            <a:prstDash val="solid"/>
            <a:round/>
            <a:headEnd type="none" w="sm" len="sm"/>
            <a:tailEnd type="none" w="sm" len="sm"/>
          </a:ln>
        </p:spPr>
        <p:txBody>
          <a:bodyPr spcFirstLastPara="1" wrap="square" lIns="91425" tIns="91425" rIns="91425" bIns="91425" anchor="ctr" anchorCtr="0">
            <a:noAutofit/>
          </a:bodyPr>
          <a:lstStyle/>
          <a:p>
            <a:pPr algn="ctr">
              <a:lnSpc>
                <a:spcPct val="115000"/>
              </a:lnSpc>
            </a:pPr>
            <a:r>
              <a:rPr lang="en-US">
                <a:solidFill>
                  <a:srgbClr val="274E13"/>
                </a:solidFill>
              </a:rPr>
              <a:t>connector: culvert</a:t>
            </a:r>
          </a:p>
        </p:txBody>
      </p:sp>
      <p:sp>
        <p:nvSpPr>
          <p:cNvPr id="16" name="Rectangle 15">
            <a:extLst>
              <a:ext uri="{FF2B5EF4-FFF2-40B4-BE49-F238E27FC236}">
                <a16:creationId xmlns:a16="http://schemas.microsoft.com/office/drawing/2014/main" id="{32BF2D5E-9F15-B5E0-60A6-E7A8369CD96C}"/>
              </a:ext>
            </a:extLst>
          </p:cNvPr>
          <p:cNvSpPr/>
          <p:nvPr/>
        </p:nvSpPr>
        <p:spPr>
          <a:xfrm>
            <a:off x="9602676" y="1935274"/>
            <a:ext cx="1751123" cy="965294"/>
          </a:xfrm>
          <a:prstGeom prst="rect">
            <a:avLst/>
          </a:prstGeom>
          <a:solidFill>
            <a:schemeClr val="accent1">
              <a:lumMod val="40000"/>
              <a:lumOff val="60000"/>
            </a:schemeClr>
          </a:solidFill>
          <a:ln w="28575" cap="flat" cmpd="sng">
            <a:solidFill>
              <a:srgbClr val="134F5C"/>
            </a:solidFill>
            <a:prstDash val="solid"/>
            <a:round/>
            <a:headEnd type="none" w="sm" len="sm"/>
            <a:tailEnd type="none" w="sm" len="sm"/>
          </a:ln>
        </p:spPr>
        <p:txBody>
          <a:bodyPr spcFirstLastPara="1" wrap="square" lIns="91425" tIns="91425" rIns="91425" bIns="91425" anchor="ctr" anchorCtr="0">
            <a:noAutofit/>
          </a:bodyPr>
          <a:lstStyle/>
          <a:p>
            <a:pPr algn="ctr">
              <a:lnSpc>
                <a:spcPct val="115000"/>
              </a:lnSpc>
            </a:pPr>
            <a:r>
              <a:rPr lang="en-US">
                <a:solidFill>
                  <a:srgbClr val="0C343D"/>
                </a:solidFill>
              </a:rPr>
              <a:t>Elevation Breaching Connector</a:t>
            </a:r>
          </a:p>
        </p:txBody>
      </p:sp>
      <p:sp>
        <p:nvSpPr>
          <p:cNvPr id="17" name="Rectangle 16">
            <a:extLst>
              <a:ext uri="{FF2B5EF4-FFF2-40B4-BE49-F238E27FC236}">
                <a16:creationId xmlns:a16="http://schemas.microsoft.com/office/drawing/2014/main" id="{D1612E76-146A-CC62-0BF8-7551DC9F7644}"/>
              </a:ext>
            </a:extLst>
          </p:cNvPr>
          <p:cNvSpPr/>
          <p:nvPr/>
        </p:nvSpPr>
        <p:spPr>
          <a:xfrm>
            <a:off x="6690639" y="3513865"/>
            <a:ext cx="1958163" cy="597376"/>
          </a:xfrm>
          <a:prstGeom prst="rect">
            <a:avLst/>
          </a:prstGeom>
          <a:solidFill>
            <a:srgbClr val="38761D">
              <a:alpha val="28490"/>
            </a:srgbClr>
          </a:solidFill>
          <a:ln w="28575" cap="flat" cmpd="sng">
            <a:solidFill>
              <a:srgbClr val="38761D"/>
            </a:solidFill>
            <a:prstDash val="solid"/>
            <a:round/>
            <a:headEnd type="none" w="sm" len="sm"/>
            <a:tailEnd type="none" w="sm" len="sm"/>
          </a:ln>
        </p:spPr>
        <p:txBody>
          <a:bodyPr spcFirstLastPara="1" wrap="square" lIns="91425" tIns="91425" rIns="91425" bIns="91425" anchor="ctr" anchorCtr="0">
            <a:noAutofit/>
          </a:bodyPr>
          <a:lstStyle/>
          <a:p>
            <a:pPr algn="ctr">
              <a:lnSpc>
                <a:spcPct val="115000"/>
              </a:lnSpc>
            </a:pPr>
            <a:r>
              <a:rPr lang="en-US">
                <a:solidFill>
                  <a:srgbClr val="274E13"/>
                </a:solidFill>
              </a:rPr>
              <a:t>connector</a:t>
            </a:r>
          </a:p>
        </p:txBody>
      </p:sp>
      <p:sp>
        <p:nvSpPr>
          <p:cNvPr id="18" name="Rectangle 17">
            <a:extLst>
              <a:ext uri="{FF2B5EF4-FFF2-40B4-BE49-F238E27FC236}">
                <a16:creationId xmlns:a16="http://schemas.microsoft.com/office/drawing/2014/main" id="{48F112DA-4E55-91EF-5684-557D8DF09330}"/>
              </a:ext>
            </a:extLst>
          </p:cNvPr>
          <p:cNvSpPr/>
          <p:nvPr/>
        </p:nvSpPr>
        <p:spPr>
          <a:xfrm>
            <a:off x="9602676" y="4493256"/>
            <a:ext cx="1751123" cy="966629"/>
          </a:xfrm>
          <a:prstGeom prst="rect">
            <a:avLst/>
          </a:prstGeom>
          <a:solidFill>
            <a:schemeClr val="accent1">
              <a:lumMod val="40000"/>
              <a:lumOff val="60000"/>
            </a:schemeClr>
          </a:solidFill>
          <a:ln w="28575" cap="flat" cmpd="sng">
            <a:solidFill>
              <a:srgbClr val="134F5C"/>
            </a:solidFill>
            <a:prstDash val="solid"/>
            <a:round/>
            <a:headEnd type="none" w="sm" len="sm"/>
            <a:tailEnd type="none" w="sm" len="sm"/>
          </a:ln>
        </p:spPr>
        <p:txBody>
          <a:bodyPr spcFirstLastPara="1" wrap="square" lIns="91425" tIns="91425" rIns="91425" bIns="91425" anchor="ctr" anchorCtr="0">
            <a:noAutofit/>
          </a:bodyPr>
          <a:lstStyle/>
          <a:p>
            <a:pPr algn="ctr">
              <a:lnSpc>
                <a:spcPct val="115000"/>
              </a:lnSpc>
            </a:pPr>
            <a:r>
              <a:rPr lang="en-US">
                <a:solidFill>
                  <a:srgbClr val="0C343D"/>
                </a:solidFill>
              </a:rPr>
              <a:t>Hydro Unenforced Connector</a:t>
            </a:r>
          </a:p>
        </p:txBody>
      </p:sp>
      <p:sp>
        <p:nvSpPr>
          <p:cNvPr id="21" name="Rectangle 20">
            <a:extLst>
              <a:ext uri="{FF2B5EF4-FFF2-40B4-BE49-F238E27FC236}">
                <a16:creationId xmlns:a16="http://schemas.microsoft.com/office/drawing/2014/main" id="{C483D036-608C-542F-493A-AB758AF42F20}"/>
              </a:ext>
            </a:extLst>
          </p:cNvPr>
          <p:cNvSpPr/>
          <p:nvPr/>
        </p:nvSpPr>
        <p:spPr>
          <a:xfrm>
            <a:off x="6690639" y="4374510"/>
            <a:ext cx="1958163" cy="597376"/>
          </a:xfrm>
          <a:prstGeom prst="rect">
            <a:avLst/>
          </a:prstGeom>
          <a:solidFill>
            <a:srgbClr val="38761D">
              <a:alpha val="28490"/>
            </a:srgbClr>
          </a:solidFill>
          <a:ln w="28575" cap="flat" cmpd="sng">
            <a:solidFill>
              <a:srgbClr val="38761D"/>
            </a:solidFill>
            <a:prstDash val="solid"/>
            <a:round/>
            <a:headEnd type="none" w="sm" len="sm"/>
            <a:tailEnd type="none" w="sm" len="sm"/>
          </a:ln>
        </p:spPr>
        <p:txBody>
          <a:bodyPr spcFirstLastPara="1" wrap="square" lIns="91425" tIns="91425" rIns="91425" bIns="91425" anchor="ctr" anchorCtr="0">
            <a:noAutofit/>
          </a:bodyPr>
          <a:lstStyle/>
          <a:p>
            <a:pPr algn="ctr">
              <a:lnSpc>
                <a:spcPct val="115000"/>
              </a:lnSpc>
            </a:pPr>
            <a:r>
              <a:rPr lang="en-US">
                <a:solidFill>
                  <a:srgbClr val="274E13"/>
                </a:solidFill>
              </a:rPr>
              <a:t>connector: non-</a:t>
            </a:r>
            <a:r>
              <a:rPr lang="en-US" err="1">
                <a:solidFill>
                  <a:srgbClr val="274E13"/>
                </a:solidFill>
              </a:rPr>
              <a:t>nhd</a:t>
            </a:r>
            <a:r>
              <a:rPr lang="en-US">
                <a:solidFill>
                  <a:srgbClr val="274E13"/>
                </a:solidFill>
              </a:rPr>
              <a:t> dataset</a:t>
            </a:r>
          </a:p>
        </p:txBody>
      </p:sp>
      <p:sp>
        <p:nvSpPr>
          <p:cNvPr id="22" name="Rectangle 21">
            <a:extLst>
              <a:ext uri="{FF2B5EF4-FFF2-40B4-BE49-F238E27FC236}">
                <a16:creationId xmlns:a16="http://schemas.microsoft.com/office/drawing/2014/main" id="{09AA4C62-67D6-B280-85AA-1630C80018B4}"/>
              </a:ext>
            </a:extLst>
          </p:cNvPr>
          <p:cNvSpPr/>
          <p:nvPr/>
        </p:nvSpPr>
        <p:spPr>
          <a:xfrm>
            <a:off x="6690639" y="5156648"/>
            <a:ext cx="1958163" cy="597376"/>
          </a:xfrm>
          <a:prstGeom prst="rect">
            <a:avLst/>
          </a:prstGeom>
          <a:solidFill>
            <a:srgbClr val="38761D">
              <a:alpha val="28490"/>
            </a:srgbClr>
          </a:solidFill>
          <a:ln w="28575" cap="flat" cmpd="sng">
            <a:solidFill>
              <a:srgbClr val="38761D"/>
            </a:solidFill>
            <a:prstDash val="solid"/>
            <a:round/>
            <a:headEnd type="none" w="sm" len="sm"/>
            <a:tailEnd type="none" w="sm" len="sm"/>
          </a:ln>
        </p:spPr>
        <p:txBody>
          <a:bodyPr spcFirstLastPara="1" wrap="square" lIns="91425" tIns="91425" rIns="91425" bIns="91425" anchor="ctr" anchorCtr="0">
            <a:noAutofit/>
          </a:bodyPr>
          <a:lstStyle/>
          <a:p>
            <a:pPr algn="ctr">
              <a:lnSpc>
                <a:spcPct val="115000"/>
              </a:lnSpc>
            </a:pPr>
            <a:r>
              <a:rPr lang="en-US">
                <a:solidFill>
                  <a:srgbClr val="274E13"/>
                </a:solidFill>
              </a:rPr>
              <a:t>underground conduit</a:t>
            </a:r>
          </a:p>
        </p:txBody>
      </p:sp>
      <p:sp>
        <p:nvSpPr>
          <p:cNvPr id="23" name="Rectangle 22">
            <a:extLst>
              <a:ext uri="{FF2B5EF4-FFF2-40B4-BE49-F238E27FC236}">
                <a16:creationId xmlns:a16="http://schemas.microsoft.com/office/drawing/2014/main" id="{3E26E136-F784-9FFB-D8DC-90F3C9D8EFCE}"/>
              </a:ext>
            </a:extLst>
          </p:cNvPr>
          <p:cNvSpPr/>
          <p:nvPr/>
        </p:nvSpPr>
        <p:spPr>
          <a:xfrm>
            <a:off x="6690639" y="5957251"/>
            <a:ext cx="1958163" cy="597376"/>
          </a:xfrm>
          <a:prstGeom prst="rect">
            <a:avLst/>
          </a:prstGeom>
          <a:solidFill>
            <a:srgbClr val="38761D">
              <a:alpha val="28490"/>
            </a:srgbClr>
          </a:solidFill>
          <a:ln w="28575" cap="flat" cmpd="sng">
            <a:solidFill>
              <a:srgbClr val="38761D"/>
            </a:solidFill>
            <a:prstDash val="solid"/>
            <a:round/>
            <a:headEnd type="none" w="sm" len="sm"/>
            <a:tailEnd type="none" w="sm" len="sm"/>
          </a:ln>
        </p:spPr>
        <p:txBody>
          <a:bodyPr spcFirstLastPara="1" wrap="square" lIns="91425" tIns="91425" rIns="91425" bIns="91425" anchor="ctr" anchorCtr="0">
            <a:noAutofit/>
          </a:bodyPr>
          <a:lstStyle/>
          <a:p>
            <a:pPr algn="ctr">
              <a:lnSpc>
                <a:spcPct val="115000"/>
              </a:lnSpc>
            </a:pPr>
            <a:r>
              <a:rPr lang="en-US">
                <a:solidFill>
                  <a:srgbClr val="274E13"/>
                </a:solidFill>
              </a:rPr>
              <a:t>pipeline</a:t>
            </a:r>
          </a:p>
        </p:txBody>
      </p:sp>
      <p:cxnSp>
        <p:nvCxnSpPr>
          <p:cNvPr id="25" name="Straight Arrow Connector 24">
            <a:extLst>
              <a:ext uri="{FF2B5EF4-FFF2-40B4-BE49-F238E27FC236}">
                <a16:creationId xmlns:a16="http://schemas.microsoft.com/office/drawing/2014/main" id="{5E66B049-154E-9004-8501-11B7D2D4C7EC}"/>
              </a:ext>
            </a:extLst>
          </p:cNvPr>
          <p:cNvCxnSpPr>
            <a:stCxn id="17" idx="3"/>
            <a:endCxn id="18" idx="1"/>
          </p:cNvCxnSpPr>
          <p:nvPr/>
        </p:nvCxnSpPr>
        <p:spPr>
          <a:xfrm>
            <a:off x="8648802" y="3812553"/>
            <a:ext cx="953874" cy="1164018"/>
          </a:xfrm>
          <a:prstGeom prst="straightConnector1">
            <a:avLst/>
          </a:prstGeom>
          <a:ln w="19050">
            <a:solidFill>
              <a:schemeClr val="accent3"/>
            </a:solidFill>
            <a:tailEnd type="non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29AEAD23-5E05-6A6E-DC77-BB50D22F9E28}"/>
              </a:ext>
            </a:extLst>
          </p:cNvPr>
          <p:cNvCxnSpPr>
            <a:stCxn id="21" idx="3"/>
            <a:endCxn id="18" idx="1"/>
          </p:cNvCxnSpPr>
          <p:nvPr/>
        </p:nvCxnSpPr>
        <p:spPr>
          <a:xfrm>
            <a:off x="8648802" y="4673198"/>
            <a:ext cx="953874" cy="303373"/>
          </a:xfrm>
          <a:prstGeom prst="straightConnector1">
            <a:avLst/>
          </a:prstGeom>
          <a:ln w="19050">
            <a:solidFill>
              <a:schemeClr val="accent3"/>
            </a:solidFill>
            <a:tailEnd type="non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410A79AC-D896-2F64-063F-DE858E863B40}"/>
              </a:ext>
            </a:extLst>
          </p:cNvPr>
          <p:cNvCxnSpPr>
            <a:stCxn id="22" idx="3"/>
            <a:endCxn id="18" idx="1"/>
          </p:cNvCxnSpPr>
          <p:nvPr/>
        </p:nvCxnSpPr>
        <p:spPr>
          <a:xfrm flipV="1">
            <a:off x="8648802" y="4976571"/>
            <a:ext cx="953874" cy="478765"/>
          </a:xfrm>
          <a:prstGeom prst="straightConnector1">
            <a:avLst/>
          </a:prstGeom>
          <a:ln w="1905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728C5C1B-CAC6-88D4-42BB-11BE925D421B}"/>
              </a:ext>
            </a:extLst>
          </p:cNvPr>
          <p:cNvCxnSpPr>
            <a:stCxn id="23" idx="3"/>
            <a:endCxn id="18" idx="1"/>
          </p:cNvCxnSpPr>
          <p:nvPr/>
        </p:nvCxnSpPr>
        <p:spPr>
          <a:xfrm flipV="1">
            <a:off x="8648802" y="4976571"/>
            <a:ext cx="953874" cy="1279368"/>
          </a:xfrm>
          <a:prstGeom prst="straightConnector1">
            <a:avLst/>
          </a:prstGeom>
          <a:ln w="19050">
            <a:solidFill>
              <a:schemeClr val="accent3"/>
            </a:solidFill>
            <a:tailEnd type="non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1A53FF07-B7BF-7A94-04C6-D48C7FD0B798}"/>
              </a:ext>
            </a:extLst>
          </p:cNvPr>
          <p:cNvCxnSpPr>
            <a:stCxn id="15" idx="3"/>
            <a:endCxn id="16" idx="1"/>
          </p:cNvCxnSpPr>
          <p:nvPr/>
        </p:nvCxnSpPr>
        <p:spPr>
          <a:xfrm>
            <a:off x="8648802" y="2101578"/>
            <a:ext cx="953874" cy="316343"/>
          </a:xfrm>
          <a:prstGeom prst="straightConnector1">
            <a:avLst/>
          </a:prstGeom>
          <a:ln w="1905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52FACBA9-B3F8-63F2-4028-140F439C8F26}"/>
              </a:ext>
            </a:extLst>
          </p:cNvPr>
          <p:cNvCxnSpPr>
            <a:cxnSpLocks/>
            <a:stCxn id="13" idx="3"/>
            <a:endCxn id="14" idx="1"/>
          </p:cNvCxnSpPr>
          <p:nvPr/>
        </p:nvCxnSpPr>
        <p:spPr>
          <a:xfrm>
            <a:off x="2588844" y="5903768"/>
            <a:ext cx="756220" cy="0"/>
          </a:xfrm>
          <a:prstGeom prst="straightConnector1">
            <a:avLst/>
          </a:prstGeom>
          <a:ln w="1905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E7DC589B-F450-C969-4E1D-EFADFE6CA64E}"/>
              </a:ext>
            </a:extLst>
          </p:cNvPr>
          <p:cNvCxnSpPr>
            <a:cxnSpLocks/>
            <a:stCxn id="4" idx="3"/>
            <a:endCxn id="3" idx="1"/>
          </p:cNvCxnSpPr>
          <p:nvPr/>
        </p:nvCxnSpPr>
        <p:spPr>
          <a:xfrm>
            <a:off x="2588844" y="2158355"/>
            <a:ext cx="756220" cy="0"/>
          </a:xfrm>
          <a:prstGeom prst="straightConnector1">
            <a:avLst/>
          </a:prstGeom>
          <a:ln w="1905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0B811975-64C5-447A-6F6C-F6CD7106C190}"/>
              </a:ext>
            </a:extLst>
          </p:cNvPr>
          <p:cNvCxnSpPr>
            <a:cxnSpLocks/>
            <a:stCxn id="7" idx="3"/>
            <a:endCxn id="10" idx="1"/>
          </p:cNvCxnSpPr>
          <p:nvPr/>
        </p:nvCxnSpPr>
        <p:spPr>
          <a:xfrm>
            <a:off x="2588844" y="3137631"/>
            <a:ext cx="756220" cy="0"/>
          </a:xfrm>
          <a:prstGeom prst="straightConnector1">
            <a:avLst/>
          </a:prstGeom>
          <a:ln w="1905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CFD54683-2599-A0D2-B3D9-24AD0CF7BEAC}"/>
              </a:ext>
            </a:extLst>
          </p:cNvPr>
          <p:cNvCxnSpPr>
            <a:cxnSpLocks/>
            <a:stCxn id="8" idx="3"/>
            <a:endCxn id="9" idx="1"/>
          </p:cNvCxnSpPr>
          <p:nvPr/>
        </p:nvCxnSpPr>
        <p:spPr>
          <a:xfrm>
            <a:off x="2588844" y="4013901"/>
            <a:ext cx="756220" cy="0"/>
          </a:xfrm>
          <a:prstGeom prst="straightConnector1">
            <a:avLst/>
          </a:prstGeom>
          <a:ln w="1905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21BDAA29-3CA2-546F-73FE-D6F3C26203F2}"/>
              </a:ext>
            </a:extLst>
          </p:cNvPr>
          <p:cNvCxnSpPr>
            <a:cxnSpLocks/>
            <a:stCxn id="11" idx="3"/>
            <a:endCxn id="12" idx="1"/>
          </p:cNvCxnSpPr>
          <p:nvPr/>
        </p:nvCxnSpPr>
        <p:spPr>
          <a:xfrm flipV="1">
            <a:off x="2588844" y="5031829"/>
            <a:ext cx="756220" cy="1"/>
          </a:xfrm>
          <a:prstGeom prst="straightConnector1">
            <a:avLst/>
          </a:prstGeom>
          <a:ln w="1905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7E326D87-0924-C1A4-8EDD-666E096A168B}"/>
              </a:ext>
            </a:extLst>
          </p:cNvPr>
          <p:cNvSpPr/>
          <p:nvPr/>
        </p:nvSpPr>
        <p:spPr>
          <a:xfrm>
            <a:off x="6690639" y="2616677"/>
            <a:ext cx="1958163" cy="597376"/>
          </a:xfrm>
          <a:prstGeom prst="rect">
            <a:avLst/>
          </a:prstGeom>
          <a:solidFill>
            <a:srgbClr val="38761D">
              <a:alpha val="28490"/>
            </a:srgbClr>
          </a:solidFill>
          <a:ln w="28575" cap="flat" cmpd="sng">
            <a:solidFill>
              <a:srgbClr val="38761D"/>
            </a:solidFill>
            <a:prstDash val="solid"/>
            <a:round/>
            <a:headEnd type="none" w="sm" len="sm"/>
            <a:tailEnd type="none" w="sm" len="sm"/>
          </a:ln>
        </p:spPr>
        <p:txBody>
          <a:bodyPr spcFirstLastPara="1" wrap="square" lIns="91425" tIns="91425" rIns="91425" bIns="91425" anchor="ctr" anchorCtr="0">
            <a:noAutofit/>
          </a:bodyPr>
          <a:lstStyle/>
          <a:p>
            <a:pPr algn="ctr">
              <a:lnSpc>
                <a:spcPct val="115000"/>
              </a:lnSpc>
            </a:pPr>
            <a:r>
              <a:rPr lang="en-US">
                <a:solidFill>
                  <a:srgbClr val="274E13"/>
                </a:solidFill>
              </a:rPr>
              <a:t>connector: terrain breach</a:t>
            </a:r>
          </a:p>
        </p:txBody>
      </p:sp>
      <p:cxnSp>
        <p:nvCxnSpPr>
          <p:cNvPr id="24" name="Straight Arrow Connector 23">
            <a:extLst>
              <a:ext uri="{FF2B5EF4-FFF2-40B4-BE49-F238E27FC236}">
                <a16:creationId xmlns:a16="http://schemas.microsoft.com/office/drawing/2014/main" id="{F1D22BD4-118D-1413-1DEF-53655096135E}"/>
              </a:ext>
            </a:extLst>
          </p:cNvPr>
          <p:cNvCxnSpPr>
            <a:cxnSpLocks/>
            <a:stCxn id="19" idx="3"/>
            <a:endCxn id="16" idx="1"/>
          </p:cNvCxnSpPr>
          <p:nvPr/>
        </p:nvCxnSpPr>
        <p:spPr>
          <a:xfrm flipV="1">
            <a:off x="8648802" y="2417921"/>
            <a:ext cx="953874" cy="497444"/>
          </a:xfrm>
          <a:prstGeom prst="straightConnector1">
            <a:avLst/>
          </a:prstGeom>
          <a:ln w="19050">
            <a:solidFill>
              <a:schemeClr val="accent3"/>
            </a:solidFill>
            <a:tailEnd type="none"/>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F633DE-8D9C-E756-1EEC-6A6E863C4CC9}"/>
              </a:ext>
            </a:extLst>
          </p:cNvPr>
          <p:cNvSpPr/>
          <p:nvPr/>
        </p:nvSpPr>
        <p:spPr>
          <a:xfrm>
            <a:off x="3345064" y="1859667"/>
            <a:ext cx="1958162" cy="597376"/>
          </a:xfrm>
          <a:prstGeom prst="rect">
            <a:avLst/>
          </a:prstGeom>
          <a:solidFill>
            <a:schemeClr val="accent1">
              <a:lumMod val="40000"/>
              <a:lumOff val="60000"/>
            </a:schemeClr>
          </a:solidFill>
          <a:ln w="28575" cap="flat" cmpd="sng">
            <a:solidFill>
              <a:srgbClr val="134F5C"/>
            </a:solidFill>
            <a:prstDash val="solid"/>
            <a:round/>
            <a:headEnd type="none" w="sm" len="sm"/>
            <a:tailEnd type="none" w="sm" len="sm"/>
          </a:ln>
        </p:spPr>
        <p:txBody>
          <a:bodyPr spcFirstLastPara="1" wrap="square" lIns="91425" tIns="91425" rIns="91425" bIns="91425" anchor="ctr" anchorCtr="0">
            <a:noAutofit/>
          </a:bodyPr>
          <a:lstStyle/>
          <a:p>
            <a:pPr algn="ctr">
              <a:lnSpc>
                <a:spcPct val="115000"/>
              </a:lnSpc>
            </a:pPr>
            <a:r>
              <a:rPr lang="en-US" dirty="0">
                <a:solidFill>
                  <a:srgbClr val="0C343D"/>
                </a:solidFill>
              </a:rPr>
              <a:t>Channel line</a:t>
            </a:r>
          </a:p>
          <a:p>
            <a:pPr algn="ctr">
              <a:lnSpc>
                <a:spcPct val="115000"/>
              </a:lnSpc>
            </a:pPr>
            <a:r>
              <a:rPr lang="en-US" sz="1600" dirty="0">
                <a:solidFill>
                  <a:srgbClr val="0C343D"/>
                </a:solidFill>
              </a:rPr>
              <a:t>**(future change)</a:t>
            </a:r>
          </a:p>
        </p:txBody>
      </p:sp>
      <p:sp>
        <p:nvSpPr>
          <p:cNvPr id="26" name="TextBox 25">
            <a:extLst>
              <a:ext uri="{FF2B5EF4-FFF2-40B4-BE49-F238E27FC236}">
                <a16:creationId xmlns:a16="http://schemas.microsoft.com/office/drawing/2014/main" id="{7EF19F10-1220-C80D-8324-9AAB73A9CE9A}"/>
              </a:ext>
            </a:extLst>
          </p:cNvPr>
          <p:cNvSpPr txBox="1"/>
          <p:nvPr/>
        </p:nvSpPr>
        <p:spPr>
          <a:xfrm>
            <a:off x="1047265" y="1330591"/>
            <a:ext cx="1277914" cy="369332"/>
          </a:xfrm>
          <a:prstGeom prst="rect">
            <a:avLst/>
          </a:prstGeom>
          <a:noFill/>
        </p:spPr>
        <p:txBody>
          <a:bodyPr wrap="none" rtlCol="0">
            <a:spAutoFit/>
          </a:bodyPr>
          <a:lstStyle/>
          <a:p>
            <a:r>
              <a:rPr lang="en-US" sz="1800" dirty="0">
                <a:solidFill>
                  <a:schemeClr val="accent5">
                    <a:lumMod val="50000"/>
                  </a:schemeClr>
                </a:solidFill>
              </a:rPr>
              <a:t>EDH Lines</a:t>
            </a:r>
            <a:endParaRPr lang="en-US" dirty="0">
              <a:solidFill>
                <a:schemeClr val="accent5">
                  <a:lumMod val="50000"/>
                </a:schemeClr>
              </a:solidFill>
            </a:endParaRPr>
          </a:p>
        </p:txBody>
      </p:sp>
      <p:sp>
        <p:nvSpPr>
          <p:cNvPr id="28" name="TextBox 27">
            <a:extLst>
              <a:ext uri="{FF2B5EF4-FFF2-40B4-BE49-F238E27FC236}">
                <a16:creationId xmlns:a16="http://schemas.microsoft.com/office/drawing/2014/main" id="{C22D2CAA-01A8-112F-EBB5-C4C040D75D9F}"/>
              </a:ext>
            </a:extLst>
          </p:cNvPr>
          <p:cNvSpPr txBox="1"/>
          <p:nvPr/>
        </p:nvSpPr>
        <p:spPr>
          <a:xfrm>
            <a:off x="7092149" y="1330591"/>
            <a:ext cx="1277914" cy="369332"/>
          </a:xfrm>
          <a:prstGeom prst="rect">
            <a:avLst/>
          </a:prstGeom>
          <a:noFill/>
        </p:spPr>
        <p:txBody>
          <a:bodyPr wrap="none" rtlCol="0">
            <a:spAutoFit/>
          </a:bodyPr>
          <a:lstStyle/>
          <a:p>
            <a:r>
              <a:rPr lang="en-US" sz="1800" dirty="0">
                <a:solidFill>
                  <a:schemeClr val="accent5">
                    <a:lumMod val="50000"/>
                  </a:schemeClr>
                </a:solidFill>
              </a:rPr>
              <a:t>EDH Lines</a:t>
            </a:r>
            <a:endParaRPr lang="en-US" dirty="0">
              <a:solidFill>
                <a:schemeClr val="accent5">
                  <a:lumMod val="50000"/>
                </a:schemeClr>
              </a:solidFill>
            </a:endParaRPr>
          </a:p>
        </p:txBody>
      </p:sp>
      <p:sp>
        <p:nvSpPr>
          <p:cNvPr id="30" name="TextBox 29">
            <a:extLst>
              <a:ext uri="{FF2B5EF4-FFF2-40B4-BE49-F238E27FC236}">
                <a16:creationId xmlns:a16="http://schemas.microsoft.com/office/drawing/2014/main" id="{72E74FC4-8C3B-024A-1D6F-1EC921024DA9}"/>
              </a:ext>
            </a:extLst>
          </p:cNvPr>
          <p:cNvSpPr txBox="1"/>
          <p:nvPr/>
        </p:nvSpPr>
        <p:spPr>
          <a:xfrm>
            <a:off x="3673649" y="1330591"/>
            <a:ext cx="1237839" cy="369332"/>
          </a:xfrm>
          <a:prstGeom prst="rect">
            <a:avLst/>
          </a:prstGeom>
          <a:noFill/>
        </p:spPr>
        <p:txBody>
          <a:bodyPr wrap="none" rtlCol="0">
            <a:spAutoFit/>
          </a:bodyPr>
          <a:lstStyle/>
          <a:p>
            <a:r>
              <a:rPr lang="en-US" sz="1800">
                <a:solidFill>
                  <a:schemeClr val="accent1">
                    <a:lumMod val="75000"/>
                  </a:schemeClr>
                </a:solidFill>
              </a:rPr>
              <a:t>3DHP Lines</a:t>
            </a:r>
            <a:endParaRPr lang="en-US"/>
          </a:p>
        </p:txBody>
      </p:sp>
      <p:sp>
        <p:nvSpPr>
          <p:cNvPr id="32" name="TextBox 31">
            <a:extLst>
              <a:ext uri="{FF2B5EF4-FFF2-40B4-BE49-F238E27FC236}">
                <a16:creationId xmlns:a16="http://schemas.microsoft.com/office/drawing/2014/main" id="{34697793-C2AC-5A86-67E6-2486D0AF63DD}"/>
              </a:ext>
            </a:extLst>
          </p:cNvPr>
          <p:cNvSpPr txBox="1"/>
          <p:nvPr/>
        </p:nvSpPr>
        <p:spPr>
          <a:xfrm>
            <a:off x="9758650" y="1330591"/>
            <a:ext cx="1471145" cy="369332"/>
          </a:xfrm>
          <a:prstGeom prst="rect">
            <a:avLst/>
          </a:prstGeom>
          <a:noFill/>
        </p:spPr>
        <p:txBody>
          <a:bodyPr wrap="square" rtlCol="0">
            <a:spAutoFit/>
          </a:bodyPr>
          <a:lstStyle/>
          <a:p>
            <a:r>
              <a:rPr lang="en-US" sz="1800" dirty="0">
                <a:solidFill>
                  <a:schemeClr val="accent1">
                    <a:lumMod val="75000"/>
                  </a:schemeClr>
                </a:solidFill>
              </a:rPr>
              <a:t>3DHP Lines</a:t>
            </a:r>
            <a:endParaRPr lang="en-US" dirty="0"/>
          </a:p>
        </p:txBody>
      </p:sp>
      <p:sp>
        <p:nvSpPr>
          <p:cNvPr id="48" name="Title 47">
            <a:extLst>
              <a:ext uri="{FF2B5EF4-FFF2-40B4-BE49-F238E27FC236}">
                <a16:creationId xmlns:a16="http://schemas.microsoft.com/office/drawing/2014/main" id="{97296039-8691-827B-69D6-B430CD9B1B24}"/>
              </a:ext>
            </a:extLst>
          </p:cNvPr>
          <p:cNvSpPr>
            <a:spLocks noGrp="1"/>
          </p:cNvSpPr>
          <p:nvPr>
            <p:ph type="title"/>
          </p:nvPr>
        </p:nvSpPr>
        <p:spPr/>
        <p:txBody>
          <a:bodyPr/>
          <a:lstStyle/>
          <a:p>
            <a:r>
              <a:rPr lang="en-US" dirty="0" err="1"/>
              <a:t>FType</a:t>
            </a:r>
            <a:r>
              <a:rPr lang="en-US" dirty="0"/>
              <a:t> crosswalk</a:t>
            </a:r>
          </a:p>
        </p:txBody>
      </p:sp>
    </p:spTree>
    <p:extLst>
      <p:ext uri="{BB962C8B-B14F-4D97-AF65-F5344CB8AC3E}">
        <p14:creationId xmlns:p14="http://schemas.microsoft.com/office/powerpoint/2010/main" val="236501312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Arrow Connector 16">
            <a:extLst>
              <a:ext uri="{FF2B5EF4-FFF2-40B4-BE49-F238E27FC236}">
                <a16:creationId xmlns:a16="http://schemas.microsoft.com/office/drawing/2014/main" id="{640F73A0-0690-5522-B5C5-222ABCF14991}"/>
              </a:ext>
            </a:extLst>
          </p:cNvPr>
          <p:cNvCxnSpPr>
            <a:cxnSpLocks/>
            <a:stCxn id="13" idx="3"/>
            <a:endCxn id="12" idx="1"/>
          </p:cNvCxnSpPr>
          <p:nvPr/>
        </p:nvCxnSpPr>
        <p:spPr>
          <a:xfrm flipV="1">
            <a:off x="2600101" y="4552981"/>
            <a:ext cx="1675901" cy="324287"/>
          </a:xfrm>
          <a:prstGeom prst="straightConnector1">
            <a:avLst/>
          </a:prstGeom>
          <a:ln w="28575">
            <a:tailEnd type="none"/>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79F8D104-0575-8162-EAF1-F9C5CD88D3DB}"/>
              </a:ext>
            </a:extLst>
          </p:cNvPr>
          <p:cNvSpPr/>
          <p:nvPr/>
        </p:nvSpPr>
        <p:spPr>
          <a:xfrm>
            <a:off x="620823" y="2916944"/>
            <a:ext cx="1958163" cy="597376"/>
          </a:xfrm>
          <a:prstGeom prst="rect">
            <a:avLst/>
          </a:prstGeom>
          <a:solidFill>
            <a:srgbClr val="38761D">
              <a:alpha val="28490"/>
            </a:srgbClr>
          </a:solidFill>
          <a:ln w="28575" cap="flat" cmpd="sng">
            <a:solidFill>
              <a:srgbClr val="38761D"/>
            </a:solidFill>
            <a:prstDash val="solid"/>
            <a:round/>
            <a:headEnd type="none" w="sm" len="sm"/>
            <a:tailEnd type="none" w="sm" len="sm"/>
          </a:ln>
        </p:spPr>
        <p:txBody>
          <a:bodyPr spcFirstLastPara="1" wrap="square" lIns="91425" tIns="91425" rIns="91425" bIns="91425" anchor="ctr" anchorCtr="0">
            <a:noAutofit/>
          </a:bodyPr>
          <a:lstStyle/>
          <a:p>
            <a:pPr algn="ctr">
              <a:lnSpc>
                <a:spcPct val="115000"/>
              </a:lnSpc>
            </a:pPr>
            <a:r>
              <a:rPr lang="en-US">
                <a:solidFill>
                  <a:srgbClr val="274E13"/>
                </a:solidFill>
              </a:rPr>
              <a:t>canal/ditch</a:t>
            </a:r>
          </a:p>
        </p:txBody>
      </p:sp>
      <p:sp>
        <p:nvSpPr>
          <p:cNvPr id="10" name="Rectangle 9">
            <a:extLst>
              <a:ext uri="{FF2B5EF4-FFF2-40B4-BE49-F238E27FC236}">
                <a16:creationId xmlns:a16="http://schemas.microsoft.com/office/drawing/2014/main" id="{1D99004C-6E9B-292A-B3BD-A6997C3F5340}"/>
              </a:ext>
            </a:extLst>
          </p:cNvPr>
          <p:cNvSpPr/>
          <p:nvPr/>
        </p:nvSpPr>
        <p:spPr>
          <a:xfrm>
            <a:off x="4265131" y="2743818"/>
            <a:ext cx="1751123" cy="965294"/>
          </a:xfrm>
          <a:prstGeom prst="rect">
            <a:avLst/>
          </a:prstGeom>
          <a:solidFill>
            <a:schemeClr val="accent1">
              <a:lumMod val="40000"/>
              <a:lumOff val="60000"/>
            </a:schemeClr>
          </a:solidFill>
          <a:ln w="28575" cap="flat" cmpd="sng">
            <a:solidFill>
              <a:srgbClr val="134F5C"/>
            </a:solidFill>
            <a:prstDash val="solid"/>
            <a:round/>
            <a:headEnd type="none" w="sm" len="sm"/>
            <a:tailEnd type="none" w="sm" len="sm"/>
          </a:ln>
        </p:spPr>
        <p:txBody>
          <a:bodyPr spcFirstLastPara="1" wrap="square" lIns="91425" tIns="91425" rIns="91425" bIns="91425" anchor="ctr" anchorCtr="0">
            <a:noAutofit/>
          </a:bodyPr>
          <a:lstStyle/>
          <a:p>
            <a:pPr algn="ctr">
              <a:lnSpc>
                <a:spcPct val="115000"/>
              </a:lnSpc>
            </a:pPr>
            <a:r>
              <a:rPr lang="en-US">
                <a:solidFill>
                  <a:srgbClr val="0C343D"/>
                </a:solidFill>
              </a:rPr>
              <a:t>Canal</a:t>
            </a:r>
          </a:p>
        </p:txBody>
      </p:sp>
      <p:sp>
        <p:nvSpPr>
          <p:cNvPr id="11" name="Rectangle 10">
            <a:extLst>
              <a:ext uri="{FF2B5EF4-FFF2-40B4-BE49-F238E27FC236}">
                <a16:creationId xmlns:a16="http://schemas.microsoft.com/office/drawing/2014/main" id="{928A5BDC-B7B5-04A3-0F16-880E556AC9F0}"/>
              </a:ext>
            </a:extLst>
          </p:cNvPr>
          <p:cNvSpPr/>
          <p:nvPr/>
        </p:nvSpPr>
        <p:spPr>
          <a:xfrm>
            <a:off x="641939" y="3904752"/>
            <a:ext cx="1958163" cy="597376"/>
          </a:xfrm>
          <a:prstGeom prst="rect">
            <a:avLst/>
          </a:prstGeom>
          <a:solidFill>
            <a:srgbClr val="38761D">
              <a:alpha val="28490"/>
            </a:srgbClr>
          </a:solidFill>
          <a:ln w="28575" cap="flat" cmpd="sng">
            <a:solidFill>
              <a:srgbClr val="38761D"/>
            </a:solidFill>
            <a:prstDash val="solid"/>
            <a:round/>
            <a:headEnd type="none" w="sm" len="sm"/>
            <a:tailEnd type="none" w="sm" len="sm"/>
          </a:ln>
        </p:spPr>
        <p:txBody>
          <a:bodyPr spcFirstLastPara="1" wrap="square" lIns="91425" tIns="91425" rIns="91425" bIns="91425" anchor="ctr" anchorCtr="0">
            <a:noAutofit/>
          </a:bodyPr>
          <a:lstStyle/>
          <a:p>
            <a:pPr algn="ctr">
              <a:lnSpc>
                <a:spcPct val="115000"/>
              </a:lnSpc>
            </a:pPr>
            <a:r>
              <a:rPr lang="en-US">
                <a:solidFill>
                  <a:srgbClr val="274E13"/>
                </a:solidFill>
              </a:rPr>
              <a:t>lake/pond</a:t>
            </a:r>
          </a:p>
        </p:txBody>
      </p:sp>
      <p:sp>
        <p:nvSpPr>
          <p:cNvPr id="12" name="Rectangle 11">
            <a:extLst>
              <a:ext uri="{FF2B5EF4-FFF2-40B4-BE49-F238E27FC236}">
                <a16:creationId xmlns:a16="http://schemas.microsoft.com/office/drawing/2014/main" id="{FDEB27DA-DA80-C182-0C6C-A45939A9D7CD}"/>
              </a:ext>
            </a:extLst>
          </p:cNvPr>
          <p:cNvSpPr/>
          <p:nvPr/>
        </p:nvSpPr>
        <p:spPr>
          <a:xfrm>
            <a:off x="4276002" y="4069666"/>
            <a:ext cx="1751123" cy="966629"/>
          </a:xfrm>
          <a:prstGeom prst="rect">
            <a:avLst/>
          </a:prstGeom>
          <a:solidFill>
            <a:schemeClr val="accent1">
              <a:lumMod val="40000"/>
              <a:lumOff val="60000"/>
            </a:schemeClr>
          </a:solidFill>
          <a:ln w="28575" cap="flat" cmpd="sng">
            <a:solidFill>
              <a:srgbClr val="134F5C"/>
            </a:solidFill>
            <a:prstDash val="solid"/>
            <a:round/>
            <a:headEnd type="none" w="sm" len="sm"/>
            <a:tailEnd type="none" w="sm" len="sm"/>
          </a:ln>
        </p:spPr>
        <p:txBody>
          <a:bodyPr spcFirstLastPara="1" wrap="square" lIns="91425" tIns="91425" rIns="91425" bIns="91425" anchor="ctr" anchorCtr="0">
            <a:noAutofit/>
          </a:bodyPr>
          <a:lstStyle/>
          <a:p>
            <a:pPr algn="ctr">
              <a:lnSpc>
                <a:spcPct val="115000"/>
              </a:lnSpc>
            </a:pPr>
            <a:r>
              <a:rPr lang="en-US">
                <a:solidFill>
                  <a:srgbClr val="0C343D"/>
                </a:solidFill>
              </a:rPr>
              <a:t>Lake</a:t>
            </a:r>
          </a:p>
        </p:txBody>
      </p:sp>
      <p:sp>
        <p:nvSpPr>
          <p:cNvPr id="13" name="Rectangle 12">
            <a:extLst>
              <a:ext uri="{FF2B5EF4-FFF2-40B4-BE49-F238E27FC236}">
                <a16:creationId xmlns:a16="http://schemas.microsoft.com/office/drawing/2014/main" id="{DABD5E3B-3999-4BF1-D680-74CF42C840C2}"/>
              </a:ext>
            </a:extLst>
          </p:cNvPr>
          <p:cNvSpPr/>
          <p:nvPr/>
        </p:nvSpPr>
        <p:spPr>
          <a:xfrm>
            <a:off x="641938" y="4578580"/>
            <a:ext cx="1958163" cy="597376"/>
          </a:xfrm>
          <a:prstGeom prst="rect">
            <a:avLst/>
          </a:prstGeom>
          <a:solidFill>
            <a:srgbClr val="38761D">
              <a:alpha val="28490"/>
            </a:srgbClr>
          </a:solidFill>
          <a:ln w="28575" cap="flat" cmpd="sng">
            <a:solidFill>
              <a:srgbClr val="38761D"/>
            </a:solidFill>
            <a:prstDash val="solid"/>
            <a:round/>
            <a:headEnd type="none" w="sm" len="sm"/>
            <a:tailEnd type="none" w="sm" len="sm"/>
          </a:ln>
        </p:spPr>
        <p:txBody>
          <a:bodyPr spcFirstLastPara="1" wrap="square" lIns="91425" tIns="91425" rIns="91425" bIns="91425" anchor="ctr" anchorCtr="0">
            <a:noAutofit/>
          </a:bodyPr>
          <a:lstStyle/>
          <a:p>
            <a:pPr algn="ctr">
              <a:lnSpc>
                <a:spcPct val="115000"/>
              </a:lnSpc>
            </a:pPr>
            <a:r>
              <a:rPr lang="en-US">
                <a:solidFill>
                  <a:srgbClr val="274E13"/>
                </a:solidFill>
              </a:rPr>
              <a:t>reservoir</a:t>
            </a:r>
          </a:p>
        </p:txBody>
      </p:sp>
      <p:cxnSp>
        <p:nvCxnSpPr>
          <p:cNvPr id="16" name="Straight Arrow Connector 15">
            <a:extLst>
              <a:ext uri="{FF2B5EF4-FFF2-40B4-BE49-F238E27FC236}">
                <a16:creationId xmlns:a16="http://schemas.microsoft.com/office/drawing/2014/main" id="{E9753251-CFA9-A0CE-F201-DA1758CE9C2F}"/>
              </a:ext>
            </a:extLst>
          </p:cNvPr>
          <p:cNvCxnSpPr>
            <a:stCxn id="11" idx="3"/>
            <a:endCxn id="12" idx="1"/>
          </p:cNvCxnSpPr>
          <p:nvPr/>
        </p:nvCxnSpPr>
        <p:spPr>
          <a:xfrm>
            <a:off x="2600102" y="4203440"/>
            <a:ext cx="1675900" cy="34954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3EF945AD-9D4A-316E-5B5F-4CFA909696AB}"/>
              </a:ext>
            </a:extLst>
          </p:cNvPr>
          <p:cNvCxnSpPr>
            <a:stCxn id="9" idx="3"/>
            <a:endCxn id="10" idx="1"/>
          </p:cNvCxnSpPr>
          <p:nvPr/>
        </p:nvCxnSpPr>
        <p:spPr>
          <a:xfrm>
            <a:off x="2578986" y="3215632"/>
            <a:ext cx="1686145" cy="1083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43" name="Rectangle 42">
            <a:extLst>
              <a:ext uri="{FF2B5EF4-FFF2-40B4-BE49-F238E27FC236}">
                <a16:creationId xmlns:a16="http://schemas.microsoft.com/office/drawing/2014/main" id="{2C0A7871-BBE2-4CEE-27FB-DCEB6757BF16}"/>
              </a:ext>
            </a:extLst>
          </p:cNvPr>
          <p:cNvSpPr/>
          <p:nvPr/>
        </p:nvSpPr>
        <p:spPr>
          <a:xfrm>
            <a:off x="6646039" y="2012835"/>
            <a:ext cx="1958163" cy="597376"/>
          </a:xfrm>
          <a:prstGeom prst="rect">
            <a:avLst/>
          </a:prstGeom>
          <a:solidFill>
            <a:srgbClr val="38761D">
              <a:alpha val="28490"/>
            </a:srgbClr>
          </a:solidFill>
          <a:ln w="28575" cap="flat" cmpd="sng">
            <a:solidFill>
              <a:srgbClr val="38761D"/>
            </a:solidFill>
            <a:prstDash val="solid"/>
            <a:round/>
            <a:headEnd type="none" w="sm" len="sm"/>
            <a:tailEnd type="none" w="sm" len="sm"/>
          </a:ln>
        </p:spPr>
        <p:txBody>
          <a:bodyPr spcFirstLastPara="1" wrap="square" lIns="91425" tIns="91425" rIns="91425" bIns="91425" anchor="ctr" anchorCtr="0">
            <a:noAutofit/>
          </a:bodyPr>
          <a:lstStyle/>
          <a:p>
            <a:pPr algn="ctr">
              <a:lnSpc>
                <a:spcPct val="115000"/>
              </a:lnSpc>
            </a:pPr>
            <a:r>
              <a:rPr lang="en-US">
                <a:solidFill>
                  <a:srgbClr val="274E13"/>
                </a:solidFill>
              </a:rPr>
              <a:t>sink/rise</a:t>
            </a:r>
          </a:p>
        </p:txBody>
      </p:sp>
      <p:sp>
        <p:nvSpPr>
          <p:cNvPr id="44" name="Rectangle 43">
            <a:extLst>
              <a:ext uri="{FF2B5EF4-FFF2-40B4-BE49-F238E27FC236}">
                <a16:creationId xmlns:a16="http://schemas.microsoft.com/office/drawing/2014/main" id="{FC79C8AF-7481-13C7-6823-7454C076DB61}"/>
              </a:ext>
            </a:extLst>
          </p:cNvPr>
          <p:cNvSpPr/>
          <p:nvPr/>
        </p:nvSpPr>
        <p:spPr>
          <a:xfrm>
            <a:off x="9754966" y="2012865"/>
            <a:ext cx="1751123" cy="597376"/>
          </a:xfrm>
          <a:prstGeom prst="rect">
            <a:avLst/>
          </a:prstGeom>
          <a:solidFill>
            <a:schemeClr val="accent1">
              <a:lumMod val="40000"/>
              <a:lumOff val="60000"/>
            </a:schemeClr>
          </a:solidFill>
          <a:ln w="28575" cap="flat" cmpd="sng">
            <a:solidFill>
              <a:srgbClr val="134F5C"/>
            </a:solidFill>
            <a:prstDash val="solid"/>
            <a:round/>
            <a:headEnd type="none" w="sm" len="sm"/>
            <a:tailEnd type="none" w="sm" len="sm"/>
          </a:ln>
        </p:spPr>
        <p:txBody>
          <a:bodyPr spcFirstLastPara="1" wrap="square" lIns="91425" tIns="91425" rIns="91425" bIns="91425" anchor="ctr" anchorCtr="0">
            <a:noAutofit/>
          </a:bodyPr>
          <a:lstStyle/>
          <a:p>
            <a:pPr algn="ctr">
              <a:lnSpc>
                <a:spcPct val="115000"/>
              </a:lnSpc>
            </a:pPr>
            <a:r>
              <a:rPr lang="en-US">
                <a:solidFill>
                  <a:srgbClr val="0C343D"/>
                </a:solidFill>
              </a:rPr>
              <a:t>Sink</a:t>
            </a:r>
          </a:p>
        </p:txBody>
      </p:sp>
      <p:cxnSp>
        <p:nvCxnSpPr>
          <p:cNvPr id="45" name="Straight Arrow Connector 44">
            <a:extLst>
              <a:ext uri="{FF2B5EF4-FFF2-40B4-BE49-F238E27FC236}">
                <a16:creationId xmlns:a16="http://schemas.microsoft.com/office/drawing/2014/main" id="{C3572BF6-15A2-D4DE-F0C0-B6F54347C7FD}"/>
              </a:ext>
            </a:extLst>
          </p:cNvPr>
          <p:cNvCxnSpPr>
            <a:stCxn id="43" idx="3"/>
            <a:endCxn id="44" idx="1"/>
          </p:cNvCxnSpPr>
          <p:nvPr/>
        </p:nvCxnSpPr>
        <p:spPr>
          <a:xfrm>
            <a:off x="8604202" y="2311523"/>
            <a:ext cx="1150764" cy="3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46" name="Rectangle 45">
            <a:extLst>
              <a:ext uri="{FF2B5EF4-FFF2-40B4-BE49-F238E27FC236}">
                <a16:creationId xmlns:a16="http://schemas.microsoft.com/office/drawing/2014/main" id="{C9E04459-A92D-9DF9-4604-92C87BB06865}"/>
              </a:ext>
            </a:extLst>
          </p:cNvPr>
          <p:cNvSpPr/>
          <p:nvPr/>
        </p:nvSpPr>
        <p:spPr>
          <a:xfrm>
            <a:off x="620822" y="1888999"/>
            <a:ext cx="1958163" cy="597376"/>
          </a:xfrm>
          <a:prstGeom prst="rect">
            <a:avLst/>
          </a:prstGeom>
          <a:solidFill>
            <a:srgbClr val="38761D">
              <a:alpha val="28490"/>
            </a:srgbClr>
          </a:solidFill>
          <a:ln w="28575" cap="flat" cmpd="sng">
            <a:solidFill>
              <a:srgbClr val="38761D"/>
            </a:solidFill>
            <a:prstDash val="solid"/>
            <a:round/>
            <a:headEnd type="none" w="sm" len="sm"/>
            <a:tailEnd type="none" w="sm" len="sm"/>
          </a:ln>
        </p:spPr>
        <p:txBody>
          <a:bodyPr spcFirstLastPara="1" wrap="square" lIns="91425" tIns="91425" rIns="91425" bIns="91425" anchor="ctr" anchorCtr="0">
            <a:noAutofit/>
          </a:bodyPr>
          <a:lstStyle/>
          <a:p>
            <a:pPr algn="ctr">
              <a:lnSpc>
                <a:spcPct val="115000"/>
              </a:lnSpc>
            </a:pPr>
            <a:r>
              <a:rPr lang="en-US">
                <a:solidFill>
                  <a:srgbClr val="274E13"/>
                </a:solidFill>
              </a:rPr>
              <a:t>stream/river</a:t>
            </a:r>
          </a:p>
        </p:txBody>
      </p:sp>
      <p:sp>
        <p:nvSpPr>
          <p:cNvPr id="47" name="Rectangle 46">
            <a:extLst>
              <a:ext uri="{FF2B5EF4-FFF2-40B4-BE49-F238E27FC236}">
                <a16:creationId xmlns:a16="http://schemas.microsoft.com/office/drawing/2014/main" id="{018AC3EE-4BE8-6241-D174-C187290209BA}"/>
              </a:ext>
            </a:extLst>
          </p:cNvPr>
          <p:cNvSpPr/>
          <p:nvPr/>
        </p:nvSpPr>
        <p:spPr>
          <a:xfrm>
            <a:off x="4265131" y="1884505"/>
            <a:ext cx="1751123" cy="597376"/>
          </a:xfrm>
          <a:prstGeom prst="rect">
            <a:avLst/>
          </a:prstGeom>
          <a:solidFill>
            <a:schemeClr val="accent1">
              <a:lumMod val="40000"/>
              <a:lumOff val="60000"/>
            </a:schemeClr>
          </a:solidFill>
          <a:ln w="28575" cap="flat" cmpd="sng">
            <a:solidFill>
              <a:srgbClr val="134F5C"/>
            </a:solidFill>
            <a:prstDash val="solid"/>
            <a:round/>
            <a:headEnd type="none" w="sm" len="sm"/>
            <a:tailEnd type="none" w="sm" len="sm"/>
          </a:ln>
        </p:spPr>
        <p:txBody>
          <a:bodyPr spcFirstLastPara="1" wrap="square" lIns="91425" tIns="91425" rIns="91425" bIns="91425" anchor="ctr" anchorCtr="0">
            <a:noAutofit/>
          </a:bodyPr>
          <a:lstStyle/>
          <a:p>
            <a:pPr algn="ctr">
              <a:lnSpc>
                <a:spcPct val="115000"/>
              </a:lnSpc>
            </a:pPr>
            <a:r>
              <a:rPr lang="en-US">
                <a:solidFill>
                  <a:srgbClr val="0C343D"/>
                </a:solidFill>
              </a:rPr>
              <a:t>River</a:t>
            </a:r>
          </a:p>
        </p:txBody>
      </p:sp>
      <p:cxnSp>
        <p:nvCxnSpPr>
          <p:cNvPr id="48" name="Straight Arrow Connector 47">
            <a:extLst>
              <a:ext uri="{FF2B5EF4-FFF2-40B4-BE49-F238E27FC236}">
                <a16:creationId xmlns:a16="http://schemas.microsoft.com/office/drawing/2014/main" id="{CFF3CAA5-BE7B-1B60-93E6-EFAD81D98DF4}"/>
              </a:ext>
            </a:extLst>
          </p:cNvPr>
          <p:cNvCxnSpPr>
            <a:stCxn id="46" idx="3"/>
            <a:endCxn id="47" idx="1"/>
          </p:cNvCxnSpPr>
          <p:nvPr/>
        </p:nvCxnSpPr>
        <p:spPr>
          <a:xfrm flipV="1">
            <a:off x="2578985" y="2183193"/>
            <a:ext cx="1686146" cy="449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CE75D94F-71BF-D589-E413-F5491A8F2ECA}"/>
              </a:ext>
            </a:extLst>
          </p:cNvPr>
          <p:cNvSpPr txBox="1">
            <a:spLocks/>
          </p:cNvSpPr>
          <p:nvPr/>
        </p:nvSpPr>
        <p:spPr>
          <a:xfrm>
            <a:off x="6298758" y="1333280"/>
            <a:ext cx="5590411" cy="2575498"/>
          </a:xfrm>
          <a:prstGeom prst="rect">
            <a:avLst/>
          </a:prstGeom>
          <a:ln w="19050">
            <a:solidFill>
              <a:schemeClr val="tx2">
                <a:lumMod val="75000"/>
              </a:schemeClr>
            </a:solidFill>
          </a:ln>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endParaRPr lang="en-US" sz="4000">
              <a:solidFill>
                <a:schemeClr val="accent1">
                  <a:lumMod val="75000"/>
                </a:schemeClr>
              </a:solidFill>
              <a:latin typeface="+mn-lt"/>
            </a:endParaRPr>
          </a:p>
          <a:p>
            <a:pPr>
              <a:lnSpc>
                <a:spcPct val="100000"/>
              </a:lnSpc>
            </a:pPr>
            <a:endParaRPr lang="en-US" sz="4000">
              <a:solidFill>
                <a:schemeClr val="accent1">
                  <a:lumMod val="75000"/>
                </a:schemeClr>
              </a:solidFill>
              <a:latin typeface="+mn-lt"/>
            </a:endParaRPr>
          </a:p>
          <a:p>
            <a:pPr>
              <a:lnSpc>
                <a:spcPct val="100000"/>
              </a:lnSpc>
            </a:pPr>
            <a:endParaRPr lang="en-US" sz="4000">
              <a:solidFill>
                <a:schemeClr val="accent1">
                  <a:lumMod val="75000"/>
                </a:schemeClr>
              </a:solidFill>
              <a:latin typeface="+mn-lt"/>
            </a:endParaRPr>
          </a:p>
          <a:p>
            <a:pPr>
              <a:lnSpc>
                <a:spcPct val="100000"/>
              </a:lnSpc>
            </a:pPr>
            <a:endParaRPr lang="en-US" sz="4000">
              <a:solidFill>
                <a:schemeClr val="accent1">
                  <a:lumMod val="75000"/>
                </a:schemeClr>
              </a:solidFill>
              <a:latin typeface="+mn-lt"/>
            </a:endParaRPr>
          </a:p>
        </p:txBody>
      </p:sp>
      <p:sp>
        <p:nvSpPr>
          <p:cNvPr id="25" name="&quot;Not Allowed&quot; Symbol 24">
            <a:extLst>
              <a:ext uri="{FF2B5EF4-FFF2-40B4-BE49-F238E27FC236}">
                <a16:creationId xmlns:a16="http://schemas.microsoft.com/office/drawing/2014/main" id="{32EEE00C-5285-99E4-052A-53FACFD6B689}"/>
              </a:ext>
            </a:extLst>
          </p:cNvPr>
          <p:cNvSpPr/>
          <p:nvPr/>
        </p:nvSpPr>
        <p:spPr>
          <a:xfrm>
            <a:off x="9717740" y="4537408"/>
            <a:ext cx="1830769" cy="1210795"/>
          </a:xfrm>
          <a:prstGeom prst="noSmoking">
            <a:avLst/>
          </a:prstGeom>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US" sz="2800" b="1"/>
              <a:t>Not in 3DHP</a:t>
            </a:r>
          </a:p>
        </p:txBody>
      </p:sp>
      <p:sp>
        <p:nvSpPr>
          <p:cNvPr id="26" name="Rectangle 25">
            <a:extLst>
              <a:ext uri="{FF2B5EF4-FFF2-40B4-BE49-F238E27FC236}">
                <a16:creationId xmlns:a16="http://schemas.microsoft.com/office/drawing/2014/main" id="{82708302-C076-6398-A4A4-D68E5E93C1EA}"/>
              </a:ext>
            </a:extLst>
          </p:cNvPr>
          <p:cNvSpPr/>
          <p:nvPr/>
        </p:nvSpPr>
        <p:spPr>
          <a:xfrm>
            <a:off x="6646260" y="5476934"/>
            <a:ext cx="1958163" cy="597376"/>
          </a:xfrm>
          <a:prstGeom prst="rect">
            <a:avLst/>
          </a:prstGeom>
          <a:solidFill>
            <a:srgbClr val="38761D">
              <a:alpha val="28490"/>
            </a:srgbClr>
          </a:solidFill>
          <a:ln w="28575" cap="flat" cmpd="sng">
            <a:solidFill>
              <a:srgbClr val="38761D"/>
            </a:solidFill>
            <a:prstDash val="solid"/>
            <a:round/>
            <a:headEnd type="none" w="sm" len="sm"/>
            <a:tailEnd type="none" w="sm" len="sm"/>
          </a:ln>
        </p:spPr>
        <p:txBody>
          <a:bodyPr spcFirstLastPara="1" wrap="square" lIns="91425" tIns="91425" rIns="91425" bIns="91425" anchor="ctr" anchorCtr="0">
            <a:noAutofit/>
          </a:bodyPr>
          <a:lstStyle/>
          <a:p>
            <a:pPr algn="ctr">
              <a:lnSpc>
                <a:spcPct val="115000"/>
              </a:lnSpc>
            </a:pPr>
            <a:r>
              <a:rPr lang="en-US">
                <a:solidFill>
                  <a:srgbClr val="274E13"/>
                </a:solidFill>
              </a:rPr>
              <a:t>ice mass</a:t>
            </a:r>
          </a:p>
        </p:txBody>
      </p:sp>
      <p:cxnSp>
        <p:nvCxnSpPr>
          <p:cNvPr id="28" name="Straight Arrow Connector 27">
            <a:extLst>
              <a:ext uri="{FF2B5EF4-FFF2-40B4-BE49-F238E27FC236}">
                <a16:creationId xmlns:a16="http://schemas.microsoft.com/office/drawing/2014/main" id="{0C45E170-C846-6336-DA0D-DCE7CFC8C466}"/>
              </a:ext>
            </a:extLst>
          </p:cNvPr>
          <p:cNvCxnSpPr>
            <a:cxnSpLocks/>
            <a:stCxn id="26" idx="3"/>
            <a:endCxn id="25" idx="2"/>
          </p:cNvCxnSpPr>
          <p:nvPr/>
        </p:nvCxnSpPr>
        <p:spPr>
          <a:xfrm flipV="1">
            <a:off x="8604423" y="5142806"/>
            <a:ext cx="1113317" cy="632816"/>
          </a:xfrm>
          <a:prstGeom prst="straightConnector1">
            <a:avLst/>
          </a:prstGeom>
          <a:ln w="28575">
            <a:tailEnd type="none"/>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715D0372-6237-1018-C071-0D04A2525979}"/>
              </a:ext>
            </a:extLst>
          </p:cNvPr>
          <p:cNvSpPr/>
          <p:nvPr/>
        </p:nvSpPr>
        <p:spPr>
          <a:xfrm>
            <a:off x="6646260" y="4522742"/>
            <a:ext cx="1958163" cy="597376"/>
          </a:xfrm>
          <a:prstGeom prst="rect">
            <a:avLst/>
          </a:prstGeom>
          <a:solidFill>
            <a:srgbClr val="38761D">
              <a:alpha val="28490"/>
            </a:srgbClr>
          </a:solidFill>
          <a:ln w="28575" cap="flat" cmpd="sng">
            <a:solidFill>
              <a:srgbClr val="38761D"/>
            </a:solidFill>
            <a:prstDash val="solid"/>
            <a:round/>
            <a:headEnd type="none" w="sm" len="sm"/>
            <a:tailEnd type="none" w="sm" len="sm"/>
          </a:ln>
        </p:spPr>
        <p:txBody>
          <a:bodyPr spcFirstLastPara="1" wrap="square" lIns="91425" tIns="91425" rIns="91425" bIns="91425" anchor="ctr" anchorCtr="0">
            <a:noAutofit/>
          </a:bodyPr>
          <a:lstStyle/>
          <a:p>
            <a:pPr algn="ctr">
              <a:lnSpc>
                <a:spcPct val="115000"/>
              </a:lnSpc>
            </a:pPr>
            <a:r>
              <a:rPr lang="en-US">
                <a:solidFill>
                  <a:srgbClr val="274E13"/>
                </a:solidFill>
              </a:rPr>
              <a:t>playa</a:t>
            </a:r>
          </a:p>
        </p:txBody>
      </p:sp>
      <p:cxnSp>
        <p:nvCxnSpPr>
          <p:cNvPr id="35" name="Straight Arrow Connector 34">
            <a:extLst>
              <a:ext uri="{FF2B5EF4-FFF2-40B4-BE49-F238E27FC236}">
                <a16:creationId xmlns:a16="http://schemas.microsoft.com/office/drawing/2014/main" id="{B8A05DF1-99A1-1277-9C50-0F3DBA71554E}"/>
              </a:ext>
            </a:extLst>
          </p:cNvPr>
          <p:cNvCxnSpPr>
            <a:cxnSpLocks/>
            <a:stCxn id="34" idx="3"/>
            <a:endCxn id="25" idx="2"/>
          </p:cNvCxnSpPr>
          <p:nvPr/>
        </p:nvCxnSpPr>
        <p:spPr>
          <a:xfrm>
            <a:off x="8604423" y="4821430"/>
            <a:ext cx="1113317" cy="32137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4B449388-6FED-7F81-0787-E574E0E5F686}"/>
              </a:ext>
            </a:extLst>
          </p:cNvPr>
          <p:cNvSpPr/>
          <p:nvPr/>
        </p:nvSpPr>
        <p:spPr>
          <a:xfrm>
            <a:off x="646862" y="5470295"/>
            <a:ext cx="1958163" cy="597376"/>
          </a:xfrm>
          <a:prstGeom prst="rect">
            <a:avLst/>
          </a:prstGeom>
          <a:solidFill>
            <a:srgbClr val="38761D">
              <a:alpha val="28490"/>
            </a:srgbClr>
          </a:solidFill>
          <a:ln w="28575" cap="flat" cmpd="sng">
            <a:solidFill>
              <a:srgbClr val="38761D"/>
            </a:solidFill>
            <a:prstDash val="solid"/>
            <a:round/>
            <a:headEnd type="none" w="sm" len="sm"/>
            <a:tailEnd type="none" w="sm" len="sm"/>
          </a:ln>
        </p:spPr>
        <p:txBody>
          <a:bodyPr spcFirstLastPara="1" wrap="square" lIns="91425" tIns="91425" rIns="91425" bIns="91425" anchor="ctr" anchorCtr="0">
            <a:noAutofit/>
          </a:bodyPr>
          <a:lstStyle/>
          <a:p>
            <a:pPr algn="ctr">
              <a:lnSpc>
                <a:spcPct val="115000"/>
              </a:lnSpc>
            </a:pPr>
            <a:r>
              <a:rPr lang="en-US">
                <a:solidFill>
                  <a:srgbClr val="274E13"/>
                </a:solidFill>
              </a:rPr>
              <a:t>sea/ocean</a:t>
            </a:r>
          </a:p>
        </p:txBody>
      </p:sp>
      <p:sp>
        <p:nvSpPr>
          <p:cNvPr id="5" name="Rectangle 4">
            <a:extLst>
              <a:ext uri="{FF2B5EF4-FFF2-40B4-BE49-F238E27FC236}">
                <a16:creationId xmlns:a16="http://schemas.microsoft.com/office/drawing/2014/main" id="{34B5F10B-8E99-598F-8190-3B74F8A44E75}"/>
              </a:ext>
            </a:extLst>
          </p:cNvPr>
          <p:cNvSpPr/>
          <p:nvPr/>
        </p:nvSpPr>
        <p:spPr>
          <a:xfrm>
            <a:off x="6646039" y="2922615"/>
            <a:ext cx="1958163" cy="597376"/>
          </a:xfrm>
          <a:prstGeom prst="rect">
            <a:avLst/>
          </a:prstGeom>
          <a:solidFill>
            <a:srgbClr val="38761D">
              <a:alpha val="28490"/>
            </a:srgbClr>
          </a:solidFill>
          <a:ln w="28575" cap="flat" cmpd="sng">
            <a:solidFill>
              <a:srgbClr val="38761D"/>
            </a:solidFill>
            <a:prstDash val="solid"/>
            <a:round/>
            <a:headEnd type="none" w="sm" len="sm"/>
            <a:tailEnd type="none" w="sm" len="sm"/>
          </a:ln>
        </p:spPr>
        <p:txBody>
          <a:bodyPr spcFirstLastPara="1" wrap="square" lIns="91425" tIns="91425" rIns="91425" bIns="91425" anchor="ctr" anchorCtr="0">
            <a:noAutofit/>
          </a:bodyPr>
          <a:lstStyle/>
          <a:p>
            <a:pPr algn="ctr">
              <a:lnSpc>
                <a:spcPct val="115000"/>
              </a:lnSpc>
            </a:pPr>
            <a:r>
              <a:rPr lang="en-US">
                <a:solidFill>
                  <a:srgbClr val="274E13"/>
                </a:solidFill>
              </a:rPr>
              <a:t>dam/weir</a:t>
            </a:r>
          </a:p>
        </p:txBody>
      </p:sp>
      <p:cxnSp>
        <p:nvCxnSpPr>
          <p:cNvPr id="8" name="Straight Arrow Connector 7">
            <a:extLst>
              <a:ext uri="{FF2B5EF4-FFF2-40B4-BE49-F238E27FC236}">
                <a16:creationId xmlns:a16="http://schemas.microsoft.com/office/drawing/2014/main" id="{8B7F2F7C-184A-3E86-EC06-ADD12FD4CE48}"/>
              </a:ext>
            </a:extLst>
          </p:cNvPr>
          <p:cNvCxnSpPr>
            <a:cxnSpLocks/>
            <a:stCxn id="5" idx="3"/>
            <a:endCxn id="33" idx="1"/>
          </p:cNvCxnSpPr>
          <p:nvPr/>
        </p:nvCxnSpPr>
        <p:spPr>
          <a:xfrm flipV="1">
            <a:off x="8604202" y="3220250"/>
            <a:ext cx="1150763" cy="105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53985EF7-3D98-89E3-EDE5-5F65DB187039}"/>
              </a:ext>
            </a:extLst>
          </p:cNvPr>
          <p:cNvSpPr/>
          <p:nvPr/>
        </p:nvSpPr>
        <p:spPr>
          <a:xfrm>
            <a:off x="4265130" y="5470295"/>
            <a:ext cx="1751123" cy="597376"/>
          </a:xfrm>
          <a:prstGeom prst="rect">
            <a:avLst/>
          </a:prstGeom>
          <a:solidFill>
            <a:schemeClr val="accent1">
              <a:lumMod val="40000"/>
              <a:lumOff val="60000"/>
            </a:schemeClr>
          </a:solidFill>
          <a:ln w="28575" cap="flat" cmpd="sng">
            <a:solidFill>
              <a:srgbClr val="134F5C"/>
            </a:solidFill>
            <a:prstDash val="solid"/>
            <a:round/>
            <a:headEnd type="none" w="sm" len="sm"/>
            <a:tailEnd type="none" w="sm" len="sm"/>
          </a:ln>
        </p:spPr>
        <p:txBody>
          <a:bodyPr spcFirstLastPara="1" wrap="square" lIns="91425" tIns="91425" rIns="91425" bIns="91425" anchor="ctr" anchorCtr="0">
            <a:noAutofit/>
          </a:bodyPr>
          <a:lstStyle/>
          <a:p>
            <a:pPr algn="ctr">
              <a:lnSpc>
                <a:spcPct val="115000"/>
              </a:lnSpc>
            </a:pPr>
            <a:r>
              <a:rPr lang="en-US">
                <a:solidFill>
                  <a:srgbClr val="0C343D"/>
                </a:solidFill>
              </a:rPr>
              <a:t>Ocean or Great Lake</a:t>
            </a:r>
          </a:p>
        </p:txBody>
      </p:sp>
      <p:cxnSp>
        <p:nvCxnSpPr>
          <p:cNvPr id="18" name="Straight Arrow Connector 17">
            <a:extLst>
              <a:ext uri="{FF2B5EF4-FFF2-40B4-BE49-F238E27FC236}">
                <a16:creationId xmlns:a16="http://schemas.microsoft.com/office/drawing/2014/main" id="{2718BE07-CBB0-3BD3-D962-A1981A966E6E}"/>
              </a:ext>
            </a:extLst>
          </p:cNvPr>
          <p:cNvCxnSpPr>
            <a:cxnSpLocks/>
            <a:stCxn id="4" idx="3"/>
            <a:endCxn id="15" idx="1"/>
          </p:cNvCxnSpPr>
          <p:nvPr/>
        </p:nvCxnSpPr>
        <p:spPr>
          <a:xfrm>
            <a:off x="2605025" y="5768983"/>
            <a:ext cx="1660105"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748E701D-2CCC-AB86-D403-223DD744B3C9}"/>
              </a:ext>
            </a:extLst>
          </p:cNvPr>
          <p:cNvSpPr/>
          <p:nvPr/>
        </p:nvSpPr>
        <p:spPr>
          <a:xfrm>
            <a:off x="9754965" y="2921562"/>
            <a:ext cx="1751123" cy="597376"/>
          </a:xfrm>
          <a:prstGeom prst="rect">
            <a:avLst/>
          </a:prstGeom>
          <a:solidFill>
            <a:schemeClr val="accent1">
              <a:lumMod val="40000"/>
              <a:lumOff val="60000"/>
            </a:schemeClr>
          </a:solidFill>
          <a:ln w="28575" cap="flat" cmpd="sng">
            <a:solidFill>
              <a:srgbClr val="134F5C"/>
            </a:solidFill>
            <a:prstDash val="solid"/>
            <a:round/>
            <a:headEnd type="none" w="sm" len="sm"/>
            <a:tailEnd type="none" w="sm" len="sm"/>
          </a:ln>
        </p:spPr>
        <p:txBody>
          <a:bodyPr spcFirstLastPara="1" wrap="square" lIns="91425" tIns="91425" rIns="91425" bIns="91425" anchor="ctr" anchorCtr="0">
            <a:noAutofit/>
          </a:bodyPr>
          <a:lstStyle/>
          <a:p>
            <a:pPr algn="ctr">
              <a:lnSpc>
                <a:spcPct val="115000"/>
              </a:lnSpc>
            </a:pPr>
            <a:r>
              <a:rPr lang="en-US">
                <a:solidFill>
                  <a:srgbClr val="0C343D"/>
                </a:solidFill>
              </a:rPr>
              <a:t>Waterbody Outlet</a:t>
            </a:r>
          </a:p>
        </p:txBody>
      </p:sp>
      <p:sp>
        <p:nvSpPr>
          <p:cNvPr id="19" name="TextBox 18">
            <a:extLst>
              <a:ext uri="{FF2B5EF4-FFF2-40B4-BE49-F238E27FC236}">
                <a16:creationId xmlns:a16="http://schemas.microsoft.com/office/drawing/2014/main" id="{EF1728AC-3FFC-2122-8F25-139828618FBE}"/>
              </a:ext>
            </a:extLst>
          </p:cNvPr>
          <p:cNvSpPr txBox="1"/>
          <p:nvPr/>
        </p:nvSpPr>
        <p:spPr>
          <a:xfrm>
            <a:off x="771415" y="1406104"/>
            <a:ext cx="1699504" cy="369332"/>
          </a:xfrm>
          <a:prstGeom prst="rect">
            <a:avLst/>
          </a:prstGeom>
          <a:noFill/>
        </p:spPr>
        <p:txBody>
          <a:bodyPr wrap="none" rtlCol="0">
            <a:spAutoFit/>
          </a:bodyPr>
          <a:lstStyle/>
          <a:p>
            <a:r>
              <a:rPr lang="en-US" sz="1800" dirty="0">
                <a:solidFill>
                  <a:schemeClr val="accent5">
                    <a:lumMod val="50000"/>
                  </a:schemeClr>
                </a:solidFill>
              </a:rPr>
              <a:t>EDH Polygons</a:t>
            </a:r>
            <a:endParaRPr lang="en-US" dirty="0">
              <a:solidFill>
                <a:schemeClr val="accent5">
                  <a:lumMod val="50000"/>
                </a:schemeClr>
              </a:solidFill>
            </a:endParaRPr>
          </a:p>
        </p:txBody>
      </p:sp>
      <p:sp>
        <p:nvSpPr>
          <p:cNvPr id="21" name="TextBox 20">
            <a:extLst>
              <a:ext uri="{FF2B5EF4-FFF2-40B4-BE49-F238E27FC236}">
                <a16:creationId xmlns:a16="http://schemas.microsoft.com/office/drawing/2014/main" id="{9687BD55-78D8-4BC4-3C58-F56991AB6F98}"/>
              </a:ext>
            </a:extLst>
          </p:cNvPr>
          <p:cNvSpPr txBox="1"/>
          <p:nvPr/>
        </p:nvSpPr>
        <p:spPr>
          <a:xfrm>
            <a:off x="4243866" y="1406104"/>
            <a:ext cx="1590948" cy="369332"/>
          </a:xfrm>
          <a:prstGeom prst="rect">
            <a:avLst/>
          </a:prstGeom>
          <a:noFill/>
        </p:spPr>
        <p:txBody>
          <a:bodyPr wrap="none" rtlCol="0">
            <a:spAutoFit/>
          </a:bodyPr>
          <a:lstStyle/>
          <a:p>
            <a:r>
              <a:rPr lang="en-US" sz="1800" dirty="0">
                <a:solidFill>
                  <a:schemeClr val="accent1">
                    <a:lumMod val="75000"/>
                  </a:schemeClr>
                </a:solidFill>
              </a:rPr>
              <a:t>3DHP Polygons</a:t>
            </a:r>
            <a:endParaRPr lang="en-US" dirty="0"/>
          </a:p>
        </p:txBody>
      </p:sp>
      <p:sp>
        <p:nvSpPr>
          <p:cNvPr id="23" name="TextBox 22">
            <a:extLst>
              <a:ext uri="{FF2B5EF4-FFF2-40B4-BE49-F238E27FC236}">
                <a16:creationId xmlns:a16="http://schemas.microsoft.com/office/drawing/2014/main" id="{FB730B6A-AA7D-DBA7-E8EC-67669B6DEF18}"/>
              </a:ext>
            </a:extLst>
          </p:cNvPr>
          <p:cNvSpPr txBox="1"/>
          <p:nvPr/>
        </p:nvSpPr>
        <p:spPr>
          <a:xfrm>
            <a:off x="6968621" y="1575167"/>
            <a:ext cx="1383712" cy="369332"/>
          </a:xfrm>
          <a:prstGeom prst="rect">
            <a:avLst/>
          </a:prstGeom>
          <a:noFill/>
        </p:spPr>
        <p:txBody>
          <a:bodyPr wrap="none" rtlCol="0">
            <a:spAutoFit/>
          </a:bodyPr>
          <a:lstStyle/>
          <a:p>
            <a:r>
              <a:rPr lang="en-US" sz="1800" dirty="0">
                <a:solidFill>
                  <a:schemeClr val="accent5">
                    <a:lumMod val="50000"/>
                  </a:schemeClr>
                </a:solidFill>
              </a:rPr>
              <a:t>EDH Points</a:t>
            </a:r>
            <a:endParaRPr lang="en-US" dirty="0">
              <a:solidFill>
                <a:schemeClr val="accent5">
                  <a:lumMod val="50000"/>
                </a:schemeClr>
              </a:solidFill>
            </a:endParaRPr>
          </a:p>
        </p:txBody>
      </p:sp>
      <p:sp>
        <p:nvSpPr>
          <p:cNvPr id="24" name="TextBox 23">
            <a:extLst>
              <a:ext uri="{FF2B5EF4-FFF2-40B4-BE49-F238E27FC236}">
                <a16:creationId xmlns:a16="http://schemas.microsoft.com/office/drawing/2014/main" id="{B33FB245-989B-A8E4-549B-8558B3C8C764}"/>
              </a:ext>
            </a:extLst>
          </p:cNvPr>
          <p:cNvSpPr txBox="1"/>
          <p:nvPr/>
        </p:nvSpPr>
        <p:spPr>
          <a:xfrm>
            <a:off x="9941399" y="1575167"/>
            <a:ext cx="1335302" cy="369332"/>
          </a:xfrm>
          <a:prstGeom prst="rect">
            <a:avLst/>
          </a:prstGeom>
          <a:noFill/>
        </p:spPr>
        <p:txBody>
          <a:bodyPr wrap="none" rtlCol="0">
            <a:spAutoFit/>
          </a:bodyPr>
          <a:lstStyle/>
          <a:p>
            <a:r>
              <a:rPr lang="en-US" sz="1800" dirty="0">
                <a:solidFill>
                  <a:schemeClr val="accent1">
                    <a:lumMod val="75000"/>
                  </a:schemeClr>
                </a:solidFill>
              </a:rPr>
              <a:t>3DHP Points</a:t>
            </a:r>
            <a:endParaRPr lang="en-US" dirty="0"/>
          </a:p>
        </p:txBody>
      </p:sp>
      <p:sp>
        <p:nvSpPr>
          <p:cNvPr id="29" name="Title 1">
            <a:extLst>
              <a:ext uri="{FF2B5EF4-FFF2-40B4-BE49-F238E27FC236}">
                <a16:creationId xmlns:a16="http://schemas.microsoft.com/office/drawing/2014/main" id="{2E8FF13A-A848-CA31-2BBB-8D770F3671FB}"/>
              </a:ext>
            </a:extLst>
          </p:cNvPr>
          <p:cNvSpPr txBox="1">
            <a:spLocks/>
          </p:cNvSpPr>
          <p:nvPr/>
        </p:nvSpPr>
        <p:spPr>
          <a:xfrm>
            <a:off x="393522" y="1333279"/>
            <a:ext cx="5762513" cy="4915125"/>
          </a:xfrm>
          <a:prstGeom prst="rect">
            <a:avLst/>
          </a:prstGeom>
          <a:ln w="19050">
            <a:solidFill>
              <a:schemeClr val="tx2">
                <a:lumMod val="75000"/>
              </a:schemeClr>
            </a:solidFill>
          </a:ln>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endParaRPr lang="en-US" sz="4000">
              <a:solidFill>
                <a:schemeClr val="accent1">
                  <a:lumMod val="75000"/>
                </a:schemeClr>
              </a:solidFill>
              <a:latin typeface="+mn-lt"/>
            </a:endParaRPr>
          </a:p>
          <a:p>
            <a:pPr>
              <a:lnSpc>
                <a:spcPct val="100000"/>
              </a:lnSpc>
            </a:pPr>
            <a:endParaRPr lang="en-US" sz="4000">
              <a:solidFill>
                <a:schemeClr val="accent1">
                  <a:lumMod val="75000"/>
                </a:schemeClr>
              </a:solidFill>
              <a:latin typeface="+mn-lt"/>
            </a:endParaRPr>
          </a:p>
          <a:p>
            <a:pPr>
              <a:lnSpc>
                <a:spcPct val="100000"/>
              </a:lnSpc>
            </a:pPr>
            <a:endParaRPr lang="en-US" sz="4000">
              <a:solidFill>
                <a:schemeClr val="accent1">
                  <a:lumMod val="75000"/>
                </a:schemeClr>
              </a:solidFill>
              <a:latin typeface="+mn-lt"/>
            </a:endParaRPr>
          </a:p>
          <a:p>
            <a:pPr>
              <a:lnSpc>
                <a:spcPct val="100000"/>
              </a:lnSpc>
            </a:pPr>
            <a:endParaRPr lang="en-US" sz="4000">
              <a:solidFill>
                <a:schemeClr val="accent1">
                  <a:lumMod val="75000"/>
                </a:schemeClr>
              </a:solidFill>
              <a:latin typeface="+mn-lt"/>
            </a:endParaRPr>
          </a:p>
        </p:txBody>
      </p:sp>
      <p:sp>
        <p:nvSpPr>
          <p:cNvPr id="31" name="Title 1">
            <a:extLst>
              <a:ext uri="{FF2B5EF4-FFF2-40B4-BE49-F238E27FC236}">
                <a16:creationId xmlns:a16="http://schemas.microsoft.com/office/drawing/2014/main" id="{5FB45A71-7EB0-6D2D-E3BC-868B5654FD1F}"/>
              </a:ext>
            </a:extLst>
          </p:cNvPr>
          <p:cNvSpPr txBox="1">
            <a:spLocks/>
          </p:cNvSpPr>
          <p:nvPr/>
        </p:nvSpPr>
        <p:spPr>
          <a:xfrm>
            <a:off x="6298758" y="4123461"/>
            <a:ext cx="5590411" cy="2124943"/>
          </a:xfrm>
          <a:prstGeom prst="rect">
            <a:avLst/>
          </a:prstGeom>
          <a:ln w="19050">
            <a:solidFill>
              <a:schemeClr val="tx2">
                <a:lumMod val="75000"/>
              </a:schemeClr>
            </a:solidFill>
          </a:ln>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endParaRPr lang="en-US" sz="4000">
              <a:solidFill>
                <a:schemeClr val="accent1">
                  <a:lumMod val="75000"/>
                </a:schemeClr>
              </a:solidFill>
              <a:latin typeface="+mn-lt"/>
            </a:endParaRPr>
          </a:p>
          <a:p>
            <a:pPr>
              <a:lnSpc>
                <a:spcPct val="100000"/>
              </a:lnSpc>
            </a:pPr>
            <a:endParaRPr lang="en-US" sz="4000">
              <a:solidFill>
                <a:schemeClr val="accent1">
                  <a:lumMod val="75000"/>
                </a:schemeClr>
              </a:solidFill>
              <a:latin typeface="+mn-lt"/>
            </a:endParaRPr>
          </a:p>
          <a:p>
            <a:pPr>
              <a:lnSpc>
                <a:spcPct val="100000"/>
              </a:lnSpc>
            </a:pPr>
            <a:endParaRPr lang="en-US" sz="4000">
              <a:solidFill>
                <a:schemeClr val="accent1">
                  <a:lumMod val="75000"/>
                </a:schemeClr>
              </a:solidFill>
              <a:latin typeface="+mn-lt"/>
            </a:endParaRPr>
          </a:p>
          <a:p>
            <a:pPr>
              <a:lnSpc>
                <a:spcPct val="100000"/>
              </a:lnSpc>
            </a:pPr>
            <a:endParaRPr lang="en-US" sz="4000">
              <a:solidFill>
                <a:schemeClr val="accent1">
                  <a:lumMod val="75000"/>
                </a:schemeClr>
              </a:solidFill>
              <a:latin typeface="+mn-lt"/>
            </a:endParaRPr>
          </a:p>
        </p:txBody>
      </p:sp>
      <p:sp>
        <p:nvSpPr>
          <p:cNvPr id="32" name="TextBox 31">
            <a:extLst>
              <a:ext uri="{FF2B5EF4-FFF2-40B4-BE49-F238E27FC236}">
                <a16:creationId xmlns:a16="http://schemas.microsoft.com/office/drawing/2014/main" id="{2A1B464E-EFB5-8ECC-64B3-2166C0F58D52}"/>
              </a:ext>
            </a:extLst>
          </p:cNvPr>
          <p:cNvSpPr txBox="1"/>
          <p:nvPr/>
        </p:nvSpPr>
        <p:spPr>
          <a:xfrm>
            <a:off x="6839874" y="4138434"/>
            <a:ext cx="1764328" cy="369332"/>
          </a:xfrm>
          <a:prstGeom prst="rect">
            <a:avLst/>
          </a:prstGeom>
          <a:noFill/>
        </p:spPr>
        <p:txBody>
          <a:bodyPr wrap="square" rtlCol="0">
            <a:spAutoFit/>
          </a:bodyPr>
          <a:lstStyle/>
          <a:p>
            <a:r>
              <a:rPr lang="en-US" sz="1800" dirty="0">
                <a:solidFill>
                  <a:schemeClr val="accent5">
                    <a:lumMod val="50000"/>
                  </a:schemeClr>
                </a:solidFill>
              </a:rPr>
              <a:t>EDH Polygons</a:t>
            </a:r>
            <a:endParaRPr lang="en-US" dirty="0">
              <a:solidFill>
                <a:schemeClr val="accent5">
                  <a:lumMod val="50000"/>
                </a:schemeClr>
              </a:solidFill>
            </a:endParaRPr>
          </a:p>
        </p:txBody>
      </p:sp>
      <p:sp>
        <p:nvSpPr>
          <p:cNvPr id="2" name="Title 1">
            <a:extLst>
              <a:ext uri="{FF2B5EF4-FFF2-40B4-BE49-F238E27FC236}">
                <a16:creationId xmlns:a16="http://schemas.microsoft.com/office/drawing/2014/main" id="{CAAD93AF-4B3D-4289-1EEA-63AC3134A72B}"/>
              </a:ext>
            </a:extLst>
          </p:cNvPr>
          <p:cNvSpPr>
            <a:spLocks noGrp="1"/>
          </p:cNvSpPr>
          <p:nvPr>
            <p:ph type="title"/>
          </p:nvPr>
        </p:nvSpPr>
        <p:spPr/>
        <p:txBody>
          <a:bodyPr/>
          <a:lstStyle/>
          <a:p>
            <a:r>
              <a:rPr lang="en-US" dirty="0" err="1"/>
              <a:t>FType</a:t>
            </a:r>
            <a:r>
              <a:rPr lang="en-US" dirty="0"/>
              <a:t> crosswalk</a:t>
            </a:r>
          </a:p>
        </p:txBody>
      </p:sp>
    </p:spTree>
    <p:extLst>
      <p:ext uri="{BB962C8B-B14F-4D97-AF65-F5344CB8AC3E}">
        <p14:creationId xmlns:p14="http://schemas.microsoft.com/office/powerpoint/2010/main" val="230482233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7ECD9D-F5F4-6946-D8A8-E78E8E9AE5DE}"/>
              </a:ext>
            </a:extLst>
          </p:cNvPr>
          <p:cNvSpPr>
            <a:spLocks noGrp="1"/>
          </p:cNvSpPr>
          <p:nvPr>
            <p:ph type="title"/>
          </p:nvPr>
        </p:nvSpPr>
        <p:spPr/>
        <p:txBody>
          <a:bodyPr/>
          <a:lstStyle/>
          <a:p>
            <a:r>
              <a:rPr lang="en-US" dirty="0"/>
              <a:t>EDH vs 3DHP</a:t>
            </a:r>
          </a:p>
        </p:txBody>
      </p:sp>
      <p:sp>
        <p:nvSpPr>
          <p:cNvPr id="6" name="Freeform: Shape 5">
            <a:extLst>
              <a:ext uri="{FF2B5EF4-FFF2-40B4-BE49-F238E27FC236}">
                <a16:creationId xmlns:a16="http://schemas.microsoft.com/office/drawing/2014/main" id="{B368121D-5744-51F0-CB35-CAB4E3174E8B}"/>
              </a:ext>
            </a:extLst>
          </p:cNvPr>
          <p:cNvSpPr/>
          <p:nvPr/>
        </p:nvSpPr>
        <p:spPr>
          <a:xfrm>
            <a:off x="918626" y="1268641"/>
            <a:ext cx="1901719" cy="765899"/>
          </a:xfrm>
          <a:custGeom>
            <a:avLst/>
            <a:gdLst>
              <a:gd name="connsiteX0" fmla="*/ 0 w 1901719"/>
              <a:gd name="connsiteY0" fmla="*/ 76590 h 765899"/>
              <a:gd name="connsiteX1" fmla="*/ 76590 w 1901719"/>
              <a:gd name="connsiteY1" fmla="*/ 0 h 765899"/>
              <a:gd name="connsiteX2" fmla="*/ 1825129 w 1901719"/>
              <a:gd name="connsiteY2" fmla="*/ 0 h 765899"/>
              <a:gd name="connsiteX3" fmla="*/ 1901719 w 1901719"/>
              <a:gd name="connsiteY3" fmla="*/ 76590 h 765899"/>
              <a:gd name="connsiteX4" fmla="*/ 1901719 w 1901719"/>
              <a:gd name="connsiteY4" fmla="*/ 689309 h 765899"/>
              <a:gd name="connsiteX5" fmla="*/ 1825129 w 1901719"/>
              <a:gd name="connsiteY5" fmla="*/ 765899 h 765899"/>
              <a:gd name="connsiteX6" fmla="*/ 76590 w 1901719"/>
              <a:gd name="connsiteY6" fmla="*/ 765899 h 765899"/>
              <a:gd name="connsiteX7" fmla="*/ 0 w 1901719"/>
              <a:gd name="connsiteY7" fmla="*/ 689309 h 765899"/>
              <a:gd name="connsiteX8" fmla="*/ 0 w 1901719"/>
              <a:gd name="connsiteY8" fmla="*/ 76590 h 765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1719" h="765899">
                <a:moveTo>
                  <a:pt x="0" y="76590"/>
                </a:moveTo>
                <a:cubicBezTo>
                  <a:pt x="0" y="34291"/>
                  <a:pt x="34291" y="0"/>
                  <a:pt x="76590" y="0"/>
                </a:cubicBezTo>
                <a:lnTo>
                  <a:pt x="1825129" y="0"/>
                </a:lnTo>
                <a:cubicBezTo>
                  <a:pt x="1867428" y="0"/>
                  <a:pt x="1901719" y="34291"/>
                  <a:pt x="1901719" y="76590"/>
                </a:cubicBezTo>
                <a:lnTo>
                  <a:pt x="1901719" y="689309"/>
                </a:lnTo>
                <a:cubicBezTo>
                  <a:pt x="1901719" y="731608"/>
                  <a:pt x="1867428" y="765899"/>
                  <a:pt x="1825129" y="765899"/>
                </a:cubicBezTo>
                <a:lnTo>
                  <a:pt x="76590" y="765899"/>
                </a:lnTo>
                <a:cubicBezTo>
                  <a:pt x="34291" y="765899"/>
                  <a:pt x="0" y="731608"/>
                  <a:pt x="0" y="689309"/>
                </a:cubicBezTo>
                <a:lnTo>
                  <a:pt x="0" y="7659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2240" tIns="142240" rIns="142240" bIns="331500" numCol="1" spcCol="1270" anchor="t" anchorCtr="0">
            <a:noAutofit/>
          </a:bodyPr>
          <a:lstStyle/>
          <a:p>
            <a:pPr marL="0" lvl="0" indent="0" algn="l" defTabSz="889000">
              <a:lnSpc>
                <a:spcPct val="90000"/>
              </a:lnSpc>
              <a:spcBef>
                <a:spcPct val="0"/>
              </a:spcBef>
              <a:spcAft>
                <a:spcPct val="35000"/>
              </a:spcAft>
              <a:buNone/>
            </a:pPr>
            <a:r>
              <a:rPr lang="en-US" sz="2000" b="1" kern="1200" dirty="0">
                <a:latin typeface="+mj-lt"/>
              </a:rPr>
              <a:t>EDH</a:t>
            </a:r>
          </a:p>
        </p:txBody>
      </p:sp>
      <p:sp>
        <p:nvSpPr>
          <p:cNvPr id="7" name="Freeform: Shape 6">
            <a:extLst>
              <a:ext uri="{FF2B5EF4-FFF2-40B4-BE49-F238E27FC236}">
                <a16:creationId xmlns:a16="http://schemas.microsoft.com/office/drawing/2014/main" id="{96B705A0-80C4-9E24-2156-6210C854F85C}"/>
              </a:ext>
            </a:extLst>
          </p:cNvPr>
          <p:cNvSpPr/>
          <p:nvPr/>
        </p:nvSpPr>
        <p:spPr>
          <a:xfrm>
            <a:off x="549609" y="1912145"/>
            <a:ext cx="3381618" cy="3436032"/>
          </a:xfrm>
          <a:custGeom>
            <a:avLst/>
            <a:gdLst>
              <a:gd name="connsiteX0" fmla="*/ 0 w 3381618"/>
              <a:gd name="connsiteY0" fmla="*/ 338162 h 4104000"/>
              <a:gd name="connsiteX1" fmla="*/ 338162 w 3381618"/>
              <a:gd name="connsiteY1" fmla="*/ 0 h 4104000"/>
              <a:gd name="connsiteX2" fmla="*/ 3043456 w 3381618"/>
              <a:gd name="connsiteY2" fmla="*/ 0 h 4104000"/>
              <a:gd name="connsiteX3" fmla="*/ 3381618 w 3381618"/>
              <a:gd name="connsiteY3" fmla="*/ 338162 h 4104000"/>
              <a:gd name="connsiteX4" fmla="*/ 3381618 w 3381618"/>
              <a:gd name="connsiteY4" fmla="*/ 3765838 h 4104000"/>
              <a:gd name="connsiteX5" fmla="*/ 3043456 w 3381618"/>
              <a:gd name="connsiteY5" fmla="*/ 4104000 h 4104000"/>
              <a:gd name="connsiteX6" fmla="*/ 338162 w 3381618"/>
              <a:gd name="connsiteY6" fmla="*/ 4104000 h 4104000"/>
              <a:gd name="connsiteX7" fmla="*/ 0 w 3381618"/>
              <a:gd name="connsiteY7" fmla="*/ 3765838 h 4104000"/>
              <a:gd name="connsiteX8" fmla="*/ 0 w 3381618"/>
              <a:gd name="connsiteY8" fmla="*/ 338162 h 410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81618" h="4104000">
                <a:moveTo>
                  <a:pt x="0" y="338162"/>
                </a:moveTo>
                <a:cubicBezTo>
                  <a:pt x="0" y="151400"/>
                  <a:pt x="151400" y="0"/>
                  <a:pt x="338162" y="0"/>
                </a:cubicBezTo>
                <a:lnTo>
                  <a:pt x="3043456" y="0"/>
                </a:lnTo>
                <a:cubicBezTo>
                  <a:pt x="3230218" y="0"/>
                  <a:pt x="3381618" y="151400"/>
                  <a:pt x="3381618" y="338162"/>
                </a:cubicBezTo>
                <a:lnTo>
                  <a:pt x="3381618" y="3765838"/>
                </a:lnTo>
                <a:cubicBezTo>
                  <a:pt x="3381618" y="3952600"/>
                  <a:pt x="3230218" y="4104000"/>
                  <a:pt x="3043456" y="4104000"/>
                </a:cubicBezTo>
                <a:lnTo>
                  <a:pt x="338162" y="4104000"/>
                </a:lnTo>
                <a:cubicBezTo>
                  <a:pt x="151400" y="4104000"/>
                  <a:pt x="0" y="3952600"/>
                  <a:pt x="0" y="3765838"/>
                </a:cubicBezTo>
                <a:lnTo>
                  <a:pt x="0" y="338162"/>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41284" tIns="241284" rIns="241284" bIns="241284" numCol="1" spcCol="1270" anchor="t" anchorCtr="0">
            <a:noAutofit/>
          </a:bodyPr>
          <a:lstStyle/>
          <a:p>
            <a:pPr marL="228600" lvl="1" indent="-228600" algn="l" defTabSz="889000">
              <a:spcBef>
                <a:spcPct val="0"/>
              </a:spcBef>
              <a:spcAft>
                <a:spcPts val="1200"/>
              </a:spcAft>
              <a:buChar char="•"/>
            </a:pPr>
            <a:r>
              <a:rPr lang="en-US" sz="2000" kern="1200" dirty="0"/>
              <a:t>Raw data</a:t>
            </a:r>
          </a:p>
          <a:p>
            <a:pPr marL="228600" lvl="1" indent="-228600" algn="l" defTabSz="889000">
              <a:spcBef>
                <a:spcPct val="0"/>
              </a:spcBef>
              <a:spcAft>
                <a:spcPts val="1200"/>
              </a:spcAft>
              <a:buChar char="•"/>
            </a:pPr>
            <a:r>
              <a:rPr lang="en-US" sz="2000" kern="1200" dirty="0"/>
              <a:t>Derived from 1m DEMs (5m in AK)</a:t>
            </a:r>
          </a:p>
          <a:p>
            <a:pPr marL="228600" lvl="1" indent="-228600" algn="l" defTabSz="889000">
              <a:spcBef>
                <a:spcPct val="0"/>
              </a:spcBef>
              <a:spcAft>
                <a:spcPts val="1200"/>
              </a:spcAft>
              <a:buChar char="•"/>
            </a:pPr>
            <a:r>
              <a:rPr lang="en-US" sz="2000" kern="1200" dirty="0"/>
              <a:t>No 3DHP-specific attributes </a:t>
            </a:r>
            <a:r>
              <a:rPr lang="en-US" sz="2000" i="1" kern="1200" dirty="0"/>
              <a:t>(</a:t>
            </a:r>
            <a:r>
              <a:rPr lang="en-US" sz="2000" i="1" kern="1200" dirty="0" err="1"/>
              <a:t>MainstemID</a:t>
            </a:r>
            <a:r>
              <a:rPr lang="en-US" sz="2000" i="1" kern="1200" dirty="0"/>
              <a:t>, GNIS names, stream order)</a:t>
            </a:r>
          </a:p>
          <a:p>
            <a:pPr marL="228600" lvl="1" indent="-228600" algn="l" defTabSz="889000">
              <a:spcBef>
                <a:spcPct val="0"/>
              </a:spcBef>
              <a:spcAft>
                <a:spcPts val="1200"/>
              </a:spcAft>
              <a:buChar char="•"/>
            </a:pPr>
            <a:r>
              <a:rPr lang="en-US" sz="2000" dirty="0"/>
              <a:t>Done by contractors</a:t>
            </a:r>
            <a:endParaRPr lang="en-US" sz="2000" kern="1200" dirty="0"/>
          </a:p>
        </p:txBody>
      </p:sp>
      <p:sp>
        <p:nvSpPr>
          <p:cNvPr id="8" name="Freeform: Shape 7">
            <a:extLst>
              <a:ext uri="{FF2B5EF4-FFF2-40B4-BE49-F238E27FC236}">
                <a16:creationId xmlns:a16="http://schemas.microsoft.com/office/drawing/2014/main" id="{79AAEECE-45CF-5A4F-A005-4558ADF9D192}"/>
              </a:ext>
            </a:extLst>
          </p:cNvPr>
          <p:cNvSpPr/>
          <p:nvPr/>
        </p:nvSpPr>
        <p:spPr>
          <a:xfrm>
            <a:off x="3378327" y="1287435"/>
            <a:ext cx="1002592" cy="473010"/>
          </a:xfrm>
          <a:custGeom>
            <a:avLst/>
            <a:gdLst>
              <a:gd name="connsiteX0" fmla="*/ 0 w 1002592"/>
              <a:gd name="connsiteY0" fmla="*/ 94602 h 473010"/>
              <a:gd name="connsiteX1" fmla="*/ 766087 w 1002592"/>
              <a:gd name="connsiteY1" fmla="*/ 94602 h 473010"/>
              <a:gd name="connsiteX2" fmla="*/ 766087 w 1002592"/>
              <a:gd name="connsiteY2" fmla="*/ 0 h 473010"/>
              <a:gd name="connsiteX3" fmla="*/ 1002592 w 1002592"/>
              <a:gd name="connsiteY3" fmla="*/ 236505 h 473010"/>
              <a:gd name="connsiteX4" fmla="*/ 766087 w 1002592"/>
              <a:gd name="connsiteY4" fmla="*/ 473010 h 473010"/>
              <a:gd name="connsiteX5" fmla="*/ 766087 w 1002592"/>
              <a:gd name="connsiteY5" fmla="*/ 378408 h 473010"/>
              <a:gd name="connsiteX6" fmla="*/ 0 w 1002592"/>
              <a:gd name="connsiteY6" fmla="*/ 378408 h 473010"/>
              <a:gd name="connsiteX7" fmla="*/ 0 w 1002592"/>
              <a:gd name="connsiteY7" fmla="*/ 94602 h 473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2592" h="473010">
                <a:moveTo>
                  <a:pt x="0" y="94602"/>
                </a:moveTo>
                <a:lnTo>
                  <a:pt x="766087" y="94602"/>
                </a:lnTo>
                <a:lnTo>
                  <a:pt x="766087" y="0"/>
                </a:lnTo>
                <a:lnTo>
                  <a:pt x="1002592" y="236505"/>
                </a:lnTo>
                <a:lnTo>
                  <a:pt x="766087" y="473010"/>
                </a:lnTo>
                <a:lnTo>
                  <a:pt x="766087" y="378408"/>
                </a:lnTo>
                <a:lnTo>
                  <a:pt x="0" y="378408"/>
                </a:lnTo>
                <a:lnTo>
                  <a:pt x="0" y="94602"/>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94602" rIns="141903" bIns="94602" numCol="1" spcCol="1270" anchor="ctr" anchorCtr="0">
            <a:noAutofit/>
          </a:bodyPr>
          <a:lstStyle/>
          <a:p>
            <a:pPr marL="0" lvl="0" indent="0" algn="ctr" defTabSz="622300">
              <a:lnSpc>
                <a:spcPct val="90000"/>
              </a:lnSpc>
              <a:spcBef>
                <a:spcPct val="0"/>
              </a:spcBef>
              <a:spcAft>
                <a:spcPct val="35000"/>
              </a:spcAft>
              <a:buNone/>
            </a:pPr>
            <a:endParaRPr lang="en-US" sz="1400" kern="1200"/>
          </a:p>
        </p:txBody>
      </p:sp>
      <p:sp>
        <p:nvSpPr>
          <p:cNvPr id="9" name="Freeform: Shape 8">
            <a:extLst>
              <a:ext uri="{FF2B5EF4-FFF2-40B4-BE49-F238E27FC236}">
                <a16:creationId xmlns:a16="http://schemas.microsoft.com/office/drawing/2014/main" id="{A7EC114A-710E-9993-E6BE-BBE797812010}"/>
              </a:ext>
            </a:extLst>
          </p:cNvPr>
          <p:cNvSpPr/>
          <p:nvPr/>
        </p:nvSpPr>
        <p:spPr>
          <a:xfrm>
            <a:off x="4694148" y="1232272"/>
            <a:ext cx="2162712" cy="1056345"/>
          </a:xfrm>
          <a:custGeom>
            <a:avLst/>
            <a:gdLst>
              <a:gd name="connsiteX0" fmla="*/ 0 w 1901719"/>
              <a:gd name="connsiteY0" fmla="*/ 76590 h 765899"/>
              <a:gd name="connsiteX1" fmla="*/ 76590 w 1901719"/>
              <a:gd name="connsiteY1" fmla="*/ 0 h 765899"/>
              <a:gd name="connsiteX2" fmla="*/ 1825129 w 1901719"/>
              <a:gd name="connsiteY2" fmla="*/ 0 h 765899"/>
              <a:gd name="connsiteX3" fmla="*/ 1901719 w 1901719"/>
              <a:gd name="connsiteY3" fmla="*/ 76590 h 765899"/>
              <a:gd name="connsiteX4" fmla="*/ 1901719 w 1901719"/>
              <a:gd name="connsiteY4" fmla="*/ 689309 h 765899"/>
              <a:gd name="connsiteX5" fmla="*/ 1825129 w 1901719"/>
              <a:gd name="connsiteY5" fmla="*/ 765899 h 765899"/>
              <a:gd name="connsiteX6" fmla="*/ 76590 w 1901719"/>
              <a:gd name="connsiteY6" fmla="*/ 765899 h 765899"/>
              <a:gd name="connsiteX7" fmla="*/ 0 w 1901719"/>
              <a:gd name="connsiteY7" fmla="*/ 689309 h 765899"/>
              <a:gd name="connsiteX8" fmla="*/ 0 w 1901719"/>
              <a:gd name="connsiteY8" fmla="*/ 76590 h 765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1719" h="765899">
                <a:moveTo>
                  <a:pt x="0" y="76590"/>
                </a:moveTo>
                <a:cubicBezTo>
                  <a:pt x="0" y="34291"/>
                  <a:pt x="34291" y="0"/>
                  <a:pt x="76590" y="0"/>
                </a:cubicBezTo>
                <a:lnTo>
                  <a:pt x="1825129" y="0"/>
                </a:lnTo>
                <a:cubicBezTo>
                  <a:pt x="1867428" y="0"/>
                  <a:pt x="1901719" y="34291"/>
                  <a:pt x="1901719" y="76590"/>
                </a:cubicBezTo>
                <a:lnTo>
                  <a:pt x="1901719" y="689309"/>
                </a:lnTo>
                <a:cubicBezTo>
                  <a:pt x="1901719" y="731608"/>
                  <a:pt x="1867428" y="765899"/>
                  <a:pt x="1825129" y="765899"/>
                </a:cubicBezTo>
                <a:lnTo>
                  <a:pt x="76590" y="765899"/>
                </a:lnTo>
                <a:cubicBezTo>
                  <a:pt x="34291" y="765899"/>
                  <a:pt x="0" y="731608"/>
                  <a:pt x="0" y="689309"/>
                </a:cubicBezTo>
                <a:lnTo>
                  <a:pt x="0" y="7659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2240" tIns="142240" rIns="142240" bIns="331500" numCol="1" spcCol="1270" anchor="t" anchorCtr="0">
            <a:noAutofit/>
          </a:bodyPr>
          <a:lstStyle/>
          <a:p>
            <a:pPr marL="0" lvl="0" indent="0" algn="l" defTabSz="889000">
              <a:lnSpc>
                <a:spcPct val="90000"/>
              </a:lnSpc>
              <a:spcBef>
                <a:spcPct val="0"/>
              </a:spcBef>
              <a:spcAft>
                <a:spcPct val="35000"/>
              </a:spcAft>
              <a:buNone/>
            </a:pPr>
            <a:r>
              <a:rPr lang="en-US" sz="2000" b="1" kern="1200" dirty="0">
                <a:latin typeface="+mj-lt"/>
              </a:rPr>
              <a:t>Ingestion &amp; QA</a:t>
            </a:r>
          </a:p>
        </p:txBody>
      </p:sp>
      <p:sp>
        <p:nvSpPr>
          <p:cNvPr id="10" name="Freeform: Shape 9">
            <a:extLst>
              <a:ext uri="{FF2B5EF4-FFF2-40B4-BE49-F238E27FC236}">
                <a16:creationId xmlns:a16="http://schemas.microsoft.com/office/drawing/2014/main" id="{2AFCCE7B-61CB-4794-DD83-EDAACE2EEE85}"/>
              </a:ext>
            </a:extLst>
          </p:cNvPr>
          <p:cNvSpPr/>
          <p:nvPr/>
        </p:nvSpPr>
        <p:spPr>
          <a:xfrm>
            <a:off x="4544561" y="1894483"/>
            <a:ext cx="2871648" cy="3496224"/>
          </a:xfrm>
          <a:custGeom>
            <a:avLst/>
            <a:gdLst>
              <a:gd name="connsiteX0" fmla="*/ 0 w 2538301"/>
              <a:gd name="connsiteY0" fmla="*/ 253830 h 4104000"/>
              <a:gd name="connsiteX1" fmla="*/ 253830 w 2538301"/>
              <a:gd name="connsiteY1" fmla="*/ 0 h 4104000"/>
              <a:gd name="connsiteX2" fmla="*/ 2284471 w 2538301"/>
              <a:gd name="connsiteY2" fmla="*/ 0 h 4104000"/>
              <a:gd name="connsiteX3" fmla="*/ 2538301 w 2538301"/>
              <a:gd name="connsiteY3" fmla="*/ 253830 h 4104000"/>
              <a:gd name="connsiteX4" fmla="*/ 2538301 w 2538301"/>
              <a:gd name="connsiteY4" fmla="*/ 3850170 h 4104000"/>
              <a:gd name="connsiteX5" fmla="*/ 2284471 w 2538301"/>
              <a:gd name="connsiteY5" fmla="*/ 4104000 h 4104000"/>
              <a:gd name="connsiteX6" fmla="*/ 253830 w 2538301"/>
              <a:gd name="connsiteY6" fmla="*/ 4104000 h 4104000"/>
              <a:gd name="connsiteX7" fmla="*/ 0 w 2538301"/>
              <a:gd name="connsiteY7" fmla="*/ 3850170 h 4104000"/>
              <a:gd name="connsiteX8" fmla="*/ 0 w 2538301"/>
              <a:gd name="connsiteY8" fmla="*/ 253830 h 410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38301" h="4104000">
                <a:moveTo>
                  <a:pt x="0" y="253830"/>
                </a:moveTo>
                <a:cubicBezTo>
                  <a:pt x="0" y="113644"/>
                  <a:pt x="113644" y="0"/>
                  <a:pt x="253830" y="0"/>
                </a:cubicBezTo>
                <a:lnTo>
                  <a:pt x="2284471" y="0"/>
                </a:lnTo>
                <a:cubicBezTo>
                  <a:pt x="2424657" y="0"/>
                  <a:pt x="2538301" y="113644"/>
                  <a:pt x="2538301" y="253830"/>
                </a:cubicBezTo>
                <a:lnTo>
                  <a:pt x="2538301" y="3850170"/>
                </a:lnTo>
                <a:cubicBezTo>
                  <a:pt x="2538301" y="3990356"/>
                  <a:pt x="2424657" y="4104000"/>
                  <a:pt x="2284471" y="4104000"/>
                </a:cubicBezTo>
                <a:lnTo>
                  <a:pt x="253830" y="4104000"/>
                </a:lnTo>
                <a:cubicBezTo>
                  <a:pt x="113644" y="4104000"/>
                  <a:pt x="0" y="3990356"/>
                  <a:pt x="0" y="3850170"/>
                </a:cubicBezTo>
                <a:lnTo>
                  <a:pt x="0" y="253830"/>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16584" tIns="216584" rIns="216584" bIns="216584" numCol="1" spcCol="1270" anchor="t" anchorCtr="0">
            <a:noAutofit/>
          </a:bodyPr>
          <a:lstStyle/>
          <a:p>
            <a:pPr marL="228600" lvl="1" indent="-228600" algn="l" defTabSz="889000">
              <a:spcBef>
                <a:spcPct val="0"/>
              </a:spcBef>
              <a:spcAft>
                <a:spcPts val="1200"/>
              </a:spcAft>
              <a:buChar char="•"/>
            </a:pPr>
            <a:r>
              <a:rPr lang="en-US" sz="2000" kern="1200" dirty="0"/>
              <a:t>Conversion to 3DHP schema</a:t>
            </a:r>
          </a:p>
          <a:p>
            <a:pPr marL="228600" lvl="1" indent="-228600" algn="l" defTabSz="889000">
              <a:spcBef>
                <a:spcPct val="0"/>
              </a:spcBef>
              <a:spcAft>
                <a:spcPts val="1200"/>
              </a:spcAft>
              <a:buChar char="•"/>
            </a:pPr>
            <a:r>
              <a:rPr lang="en-US" sz="2000" dirty="0"/>
              <a:t>Attributes added</a:t>
            </a:r>
          </a:p>
          <a:p>
            <a:pPr marL="228600" lvl="1" indent="-228600" algn="l" defTabSz="889000">
              <a:spcBef>
                <a:spcPct val="0"/>
              </a:spcBef>
              <a:spcAft>
                <a:spcPts val="1200"/>
              </a:spcAft>
              <a:buChar char="•"/>
            </a:pPr>
            <a:r>
              <a:rPr lang="en-US" sz="2000" dirty="0"/>
              <a:t>Flow network information added</a:t>
            </a:r>
          </a:p>
          <a:p>
            <a:pPr marL="228600" lvl="1" indent="-228600" algn="l" defTabSz="889000">
              <a:spcBef>
                <a:spcPct val="0"/>
              </a:spcBef>
              <a:spcAft>
                <a:spcPts val="1200"/>
              </a:spcAft>
              <a:buChar char="•"/>
            </a:pPr>
            <a:r>
              <a:rPr lang="en-US" sz="2000" kern="1200" dirty="0"/>
              <a:t>Catchments generated</a:t>
            </a:r>
          </a:p>
          <a:p>
            <a:pPr marL="228600" lvl="1" indent="-228600" algn="l" defTabSz="889000">
              <a:spcBef>
                <a:spcPct val="0"/>
              </a:spcBef>
              <a:spcAft>
                <a:spcPts val="1200"/>
              </a:spcAft>
              <a:buChar char="•"/>
            </a:pPr>
            <a:r>
              <a:rPr lang="en-US" sz="2000" dirty="0"/>
              <a:t>Done by USGS</a:t>
            </a:r>
            <a:endParaRPr lang="en-US" sz="2000" kern="1200" dirty="0"/>
          </a:p>
        </p:txBody>
      </p:sp>
      <p:sp>
        <p:nvSpPr>
          <p:cNvPr id="11" name="Freeform: Shape 10">
            <a:extLst>
              <a:ext uri="{FF2B5EF4-FFF2-40B4-BE49-F238E27FC236}">
                <a16:creationId xmlns:a16="http://schemas.microsoft.com/office/drawing/2014/main" id="{04D7863D-2475-41F5-44A1-CB379F507205}"/>
              </a:ext>
            </a:extLst>
          </p:cNvPr>
          <p:cNvSpPr/>
          <p:nvPr/>
        </p:nvSpPr>
        <p:spPr>
          <a:xfrm>
            <a:off x="7143563" y="1287435"/>
            <a:ext cx="920348" cy="473010"/>
          </a:xfrm>
          <a:custGeom>
            <a:avLst/>
            <a:gdLst>
              <a:gd name="connsiteX0" fmla="*/ 0 w 920348"/>
              <a:gd name="connsiteY0" fmla="*/ 94602 h 473010"/>
              <a:gd name="connsiteX1" fmla="*/ 683843 w 920348"/>
              <a:gd name="connsiteY1" fmla="*/ 94602 h 473010"/>
              <a:gd name="connsiteX2" fmla="*/ 683843 w 920348"/>
              <a:gd name="connsiteY2" fmla="*/ 0 h 473010"/>
              <a:gd name="connsiteX3" fmla="*/ 920348 w 920348"/>
              <a:gd name="connsiteY3" fmla="*/ 236505 h 473010"/>
              <a:gd name="connsiteX4" fmla="*/ 683843 w 920348"/>
              <a:gd name="connsiteY4" fmla="*/ 473010 h 473010"/>
              <a:gd name="connsiteX5" fmla="*/ 683843 w 920348"/>
              <a:gd name="connsiteY5" fmla="*/ 378408 h 473010"/>
              <a:gd name="connsiteX6" fmla="*/ 0 w 920348"/>
              <a:gd name="connsiteY6" fmla="*/ 378408 h 473010"/>
              <a:gd name="connsiteX7" fmla="*/ 0 w 920348"/>
              <a:gd name="connsiteY7" fmla="*/ 94602 h 473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0348" h="473010">
                <a:moveTo>
                  <a:pt x="0" y="94602"/>
                </a:moveTo>
                <a:lnTo>
                  <a:pt x="683843" y="94602"/>
                </a:lnTo>
                <a:lnTo>
                  <a:pt x="683843" y="0"/>
                </a:lnTo>
                <a:lnTo>
                  <a:pt x="920348" y="236505"/>
                </a:lnTo>
                <a:lnTo>
                  <a:pt x="683843" y="473010"/>
                </a:lnTo>
                <a:lnTo>
                  <a:pt x="683843" y="378408"/>
                </a:lnTo>
                <a:lnTo>
                  <a:pt x="0" y="378408"/>
                </a:lnTo>
                <a:lnTo>
                  <a:pt x="0" y="94602"/>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94602" rIns="141903" bIns="94602" numCol="1" spcCol="1270" anchor="ctr" anchorCtr="0">
            <a:noAutofit/>
          </a:bodyPr>
          <a:lstStyle/>
          <a:p>
            <a:pPr marL="0" lvl="0" indent="0" algn="ctr" defTabSz="622300">
              <a:lnSpc>
                <a:spcPct val="90000"/>
              </a:lnSpc>
              <a:spcBef>
                <a:spcPct val="0"/>
              </a:spcBef>
              <a:spcAft>
                <a:spcPct val="35000"/>
              </a:spcAft>
              <a:buNone/>
            </a:pPr>
            <a:endParaRPr lang="en-US" sz="1400" kern="1200"/>
          </a:p>
        </p:txBody>
      </p:sp>
      <p:sp>
        <p:nvSpPr>
          <p:cNvPr id="12" name="Freeform: Shape 11">
            <a:extLst>
              <a:ext uri="{FF2B5EF4-FFF2-40B4-BE49-F238E27FC236}">
                <a16:creationId xmlns:a16="http://schemas.microsoft.com/office/drawing/2014/main" id="{243D5BDE-3886-658D-BF8D-00308CCC2DF6}"/>
              </a:ext>
            </a:extLst>
          </p:cNvPr>
          <p:cNvSpPr/>
          <p:nvPr/>
        </p:nvSpPr>
        <p:spPr>
          <a:xfrm>
            <a:off x="8350254" y="1268641"/>
            <a:ext cx="1901719" cy="765899"/>
          </a:xfrm>
          <a:custGeom>
            <a:avLst/>
            <a:gdLst>
              <a:gd name="connsiteX0" fmla="*/ 0 w 1901719"/>
              <a:gd name="connsiteY0" fmla="*/ 76590 h 765899"/>
              <a:gd name="connsiteX1" fmla="*/ 76590 w 1901719"/>
              <a:gd name="connsiteY1" fmla="*/ 0 h 765899"/>
              <a:gd name="connsiteX2" fmla="*/ 1825129 w 1901719"/>
              <a:gd name="connsiteY2" fmla="*/ 0 h 765899"/>
              <a:gd name="connsiteX3" fmla="*/ 1901719 w 1901719"/>
              <a:gd name="connsiteY3" fmla="*/ 76590 h 765899"/>
              <a:gd name="connsiteX4" fmla="*/ 1901719 w 1901719"/>
              <a:gd name="connsiteY4" fmla="*/ 689309 h 765899"/>
              <a:gd name="connsiteX5" fmla="*/ 1825129 w 1901719"/>
              <a:gd name="connsiteY5" fmla="*/ 765899 h 765899"/>
              <a:gd name="connsiteX6" fmla="*/ 76590 w 1901719"/>
              <a:gd name="connsiteY6" fmla="*/ 765899 h 765899"/>
              <a:gd name="connsiteX7" fmla="*/ 0 w 1901719"/>
              <a:gd name="connsiteY7" fmla="*/ 689309 h 765899"/>
              <a:gd name="connsiteX8" fmla="*/ 0 w 1901719"/>
              <a:gd name="connsiteY8" fmla="*/ 76590 h 765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1719" h="765899">
                <a:moveTo>
                  <a:pt x="0" y="76590"/>
                </a:moveTo>
                <a:cubicBezTo>
                  <a:pt x="0" y="34291"/>
                  <a:pt x="34291" y="0"/>
                  <a:pt x="76590" y="0"/>
                </a:cubicBezTo>
                <a:lnTo>
                  <a:pt x="1825129" y="0"/>
                </a:lnTo>
                <a:cubicBezTo>
                  <a:pt x="1867428" y="0"/>
                  <a:pt x="1901719" y="34291"/>
                  <a:pt x="1901719" y="76590"/>
                </a:cubicBezTo>
                <a:lnTo>
                  <a:pt x="1901719" y="689309"/>
                </a:lnTo>
                <a:cubicBezTo>
                  <a:pt x="1901719" y="731608"/>
                  <a:pt x="1867428" y="765899"/>
                  <a:pt x="1825129" y="765899"/>
                </a:cubicBezTo>
                <a:lnTo>
                  <a:pt x="76590" y="765899"/>
                </a:lnTo>
                <a:cubicBezTo>
                  <a:pt x="34291" y="765899"/>
                  <a:pt x="0" y="731608"/>
                  <a:pt x="0" y="689309"/>
                </a:cubicBezTo>
                <a:lnTo>
                  <a:pt x="0" y="7659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2240" tIns="142240" rIns="142240" bIns="331500" numCol="1" spcCol="1270" anchor="t" anchorCtr="0">
            <a:noAutofit/>
          </a:bodyPr>
          <a:lstStyle/>
          <a:p>
            <a:pPr marL="0" lvl="0" indent="0" algn="l" defTabSz="889000">
              <a:lnSpc>
                <a:spcPct val="90000"/>
              </a:lnSpc>
              <a:spcBef>
                <a:spcPct val="0"/>
              </a:spcBef>
              <a:spcAft>
                <a:spcPct val="35000"/>
              </a:spcAft>
              <a:buNone/>
            </a:pPr>
            <a:r>
              <a:rPr lang="en-US" sz="2000" b="1" kern="1200" dirty="0">
                <a:latin typeface="+mj-lt"/>
              </a:rPr>
              <a:t>3DHP</a:t>
            </a:r>
          </a:p>
        </p:txBody>
      </p:sp>
      <p:sp>
        <p:nvSpPr>
          <p:cNvPr id="13" name="Freeform: Shape 12">
            <a:extLst>
              <a:ext uri="{FF2B5EF4-FFF2-40B4-BE49-F238E27FC236}">
                <a16:creationId xmlns:a16="http://schemas.microsoft.com/office/drawing/2014/main" id="{4EBB4472-9A92-C610-BBE4-C88B454B5850}"/>
              </a:ext>
            </a:extLst>
          </p:cNvPr>
          <p:cNvSpPr/>
          <p:nvPr/>
        </p:nvSpPr>
        <p:spPr>
          <a:xfrm>
            <a:off x="8136681" y="1827085"/>
            <a:ext cx="3212308" cy="4326580"/>
          </a:xfrm>
          <a:custGeom>
            <a:avLst/>
            <a:gdLst>
              <a:gd name="connsiteX0" fmla="*/ 0 w 3212308"/>
              <a:gd name="connsiteY0" fmla="*/ 321231 h 4104000"/>
              <a:gd name="connsiteX1" fmla="*/ 321231 w 3212308"/>
              <a:gd name="connsiteY1" fmla="*/ 0 h 4104000"/>
              <a:gd name="connsiteX2" fmla="*/ 2891077 w 3212308"/>
              <a:gd name="connsiteY2" fmla="*/ 0 h 4104000"/>
              <a:gd name="connsiteX3" fmla="*/ 3212308 w 3212308"/>
              <a:gd name="connsiteY3" fmla="*/ 321231 h 4104000"/>
              <a:gd name="connsiteX4" fmla="*/ 3212308 w 3212308"/>
              <a:gd name="connsiteY4" fmla="*/ 3782769 h 4104000"/>
              <a:gd name="connsiteX5" fmla="*/ 2891077 w 3212308"/>
              <a:gd name="connsiteY5" fmla="*/ 4104000 h 4104000"/>
              <a:gd name="connsiteX6" fmla="*/ 321231 w 3212308"/>
              <a:gd name="connsiteY6" fmla="*/ 4104000 h 4104000"/>
              <a:gd name="connsiteX7" fmla="*/ 0 w 3212308"/>
              <a:gd name="connsiteY7" fmla="*/ 3782769 h 4104000"/>
              <a:gd name="connsiteX8" fmla="*/ 0 w 3212308"/>
              <a:gd name="connsiteY8" fmla="*/ 321231 h 410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12308" h="4104000">
                <a:moveTo>
                  <a:pt x="0" y="321231"/>
                </a:moveTo>
                <a:cubicBezTo>
                  <a:pt x="0" y="143820"/>
                  <a:pt x="143820" y="0"/>
                  <a:pt x="321231" y="0"/>
                </a:cubicBezTo>
                <a:lnTo>
                  <a:pt x="2891077" y="0"/>
                </a:lnTo>
                <a:cubicBezTo>
                  <a:pt x="3068488" y="0"/>
                  <a:pt x="3212308" y="143820"/>
                  <a:pt x="3212308" y="321231"/>
                </a:cubicBezTo>
                <a:lnTo>
                  <a:pt x="3212308" y="3782769"/>
                </a:lnTo>
                <a:cubicBezTo>
                  <a:pt x="3212308" y="3960180"/>
                  <a:pt x="3068488" y="4104000"/>
                  <a:pt x="2891077" y="4104000"/>
                </a:cubicBezTo>
                <a:lnTo>
                  <a:pt x="321231" y="4104000"/>
                </a:lnTo>
                <a:cubicBezTo>
                  <a:pt x="143820" y="4104000"/>
                  <a:pt x="0" y="3960180"/>
                  <a:pt x="0" y="3782769"/>
                </a:cubicBezTo>
                <a:lnTo>
                  <a:pt x="0" y="321231"/>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36325" tIns="236325" rIns="236325" bIns="236325" numCol="1" spcCol="1270" anchor="t" anchorCtr="0">
            <a:noAutofit/>
          </a:bodyPr>
          <a:lstStyle/>
          <a:p>
            <a:pPr marL="228600" lvl="1" indent="-228600" algn="l" defTabSz="889000">
              <a:spcBef>
                <a:spcPct val="0"/>
              </a:spcBef>
              <a:spcAft>
                <a:spcPts val="1200"/>
              </a:spcAft>
              <a:buChar char="•"/>
            </a:pPr>
            <a:r>
              <a:rPr lang="en-US" sz="2000" kern="1200" dirty="0"/>
              <a:t>Validated &amp; accepted by USGS</a:t>
            </a:r>
          </a:p>
          <a:p>
            <a:pPr marL="228600" lvl="1" indent="-228600" algn="l" defTabSz="889000">
              <a:spcBef>
                <a:spcPct val="0"/>
              </a:spcBef>
              <a:spcAft>
                <a:spcPts val="1200"/>
              </a:spcAft>
              <a:buChar char="•"/>
            </a:pPr>
            <a:r>
              <a:rPr lang="en-US" sz="2000" kern="1200" dirty="0"/>
              <a:t>Seamless with existing 3DHP</a:t>
            </a:r>
          </a:p>
          <a:p>
            <a:pPr marL="228600" lvl="1" indent="-228600" algn="l" defTabSz="889000">
              <a:spcBef>
                <a:spcPct val="0"/>
              </a:spcBef>
              <a:spcAft>
                <a:spcPts val="1200"/>
              </a:spcAft>
              <a:buChar char="•"/>
            </a:pPr>
            <a:r>
              <a:rPr lang="en-US" sz="2000" dirty="0"/>
              <a:t>Links to Internet of Water</a:t>
            </a:r>
          </a:p>
          <a:p>
            <a:pPr marL="228600" lvl="1" indent="-228600" algn="l" defTabSz="889000">
              <a:spcBef>
                <a:spcPct val="0"/>
              </a:spcBef>
              <a:spcAft>
                <a:spcPts val="1200"/>
              </a:spcAft>
              <a:buChar char="•"/>
            </a:pPr>
            <a:r>
              <a:rPr lang="en-US" sz="2000" kern="1200" dirty="0"/>
              <a:t>Allows addressing of local data &amp; old NHD data through HydroAdd3D tool (</a:t>
            </a:r>
            <a:r>
              <a:rPr lang="en-US" sz="2000" dirty="0"/>
              <a:t>coming soon</a:t>
            </a:r>
            <a:endParaRPr lang="en-US" sz="2000" kern="1200" dirty="0"/>
          </a:p>
        </p:txBody>
      </p:sp>
    </p:spTree>
    <p:extLst>
      <p:ext uri="{BB962C8B-B14F-4D97-AF65-F5344CB8AC3E}">
        <p14:creationId xmlns:p14="http://schemas.microsoft.com/office/powerpoint/2010/main" val="267200197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709"/>
        <p:cNvGrpSpPr/>
        <p:nvPr/>
      </p:nvGrpSpPr>
      <p:grpSpPr>
        <a:xfrm>
          <a:off x="0" y="0"/>
          <a:ext cx="0" cy="0"/>
          <a:chOff x="0" y="0"/>
          <a:chExt cx="0" cy="0"/>
        </a:xfrm>
      </p:grpSpPr>
      <p:sp>
        <p:nvSpPr>
          <p:cNvPr id="3" name="Title 2">
            <a:extLst>
              <a:ext uri="{FF2B5EF4-FFF2-40B4-BE49-F238E27FC236}">
                <a16:creationId xmlns:a16="http://schemas.microsoft.com/office/drawing/2014/main" id="{DE18E371-38B7-44D6-8BCA-44645F030E82}"/>
              </a:ext>
            </a:extLst>
          </p:cNvPr>
          <p:cNvSpPr>
            <a:spLocks noGrp="1"/>
          </p:cNvSpPr>
          <p:nvPr>
            <p:ph type="title"/>
          </p:nvPr>
        </p:nvSpPr>
        <p:spPr>
          <a:xfrm>
            <a:off x="838200" y="434109"/>
            <a:ext cx="10515600" cy="895927"/>
          </a:xfrm>
        </p:spPr>
        <p:txBody>
          <a:bodyPr/>
          <a:lstStyle/>
          <a:p>
            <a:r>
              <a:rPr lang="en-US" dirty="0">
                <a:sym typeface="Arial"/>
              </a:rPr>
              <a:t>3DHP data interoperability</a:t>
            </a:r>
            <a:endParaRPr lang="en-US" dirty="0"/>
          </a:p>
        </p:txBody>
      </p:sp>
      <p:sp>
        <p:nvSpPr>
          <p:cNvPr id="710" name="Shape 710"/>
          <p:cNvSpPr txBox="1">
            <a:spLocks noGrp="1"/>
          </p:cNvSpPr>
          <p:nvPr>
            <p:ph idx="1"/>
          </p:nvPr>
        </p:nvSpPr>
        <p:spPr>
          <a:xfrm>
            <a:off x="2499360" y="1694456"/>
            <a:ext cx="7962900" cy="4351337"/>
          </a:xfrm>
          <a:noFill/>
          <a:ln>
            <a:noFill/>
          </a:ln>
        </p:spPr>
        <p:txBody>
          <a:bodyPr vert="horz" lIns="91425" tIns="45700" rIns="91425" bIns="45700" rtlCol="0" anchor="t" anchorCtr="0">
            <a:noAutofit/>
          </a:bodyPr>
          <a:lstStyle/>
          <a:p>
            <a:r>
              <a:rPr lang="en-US" sz="2400" dirty="0"/>
              <a:t>Connection to groundwater</a:t>
            </a:r>
          </a:p>
          <a:p>
            <a:r>
              <a:rPr lang="en-US" sz="2400" dirty="0"/>
              <a:t>Support Internet of Water </a:t>
            </a:r>
          </a:p>
          <a:p>
            <a:r>
              <a:rPr lang="en-US" sz="2400" dirty="0"/>
              <a:t>Align with National Wetlands Inventory</a:t>
            </a:r>
          </a:p>
          <a:p>
            <a:r>
              <a:rPr lang="en-US" sz="2400" dirty="0"/>
              <a:t>Enhance inclusion of engineered hydrologic systems</a:t>
            </a:r>
          </a:p>
          <a:p>
            <a:r>
              <a:rPr lang="en-US" sz="2400" dirty="0"/>
              <a:t>Greater compatibility with other data such as surficial geology, soils, landcover, transportation networks, and other infrastructure</a:t>
            </a:r>
          </a:p>
        </p:txBody>
      </p:sp>
      <p:sp>
        <p:nvSpPr>
          <p:cNvPr id="8" name="Text Placeholder 4">
            <a:extLst>
              <a:ext uri="{FF2B5EF4-FFF2-40B4-BE49-F238E27FC236}">
                <a16:creationId xmlns:a16="http://schemas.microsoft.com/office/drawing/2014/main" id="{EB067712-E0B4-4B1E-A073-248ABD87E961}"/>
              </a:ext>
            </a:extLst>
          </p:cNvPr>
          <p:cNvSpPr txBox="1">
            <a:spLocks/>
          </p:cNvSpPr>
          <p:nvPr/>
        </p:nvSpPr>
        <p:spPr>
          <a:xfrm>
            <a:off x="664633" y="1071741"/>
            <a:ext cx="9012767" cy="395183"/>
          </a:xfrm>
        </p:spPr>
        <p:txBody>
          <a:bodyPr lIns="91440" tIns="45720" rIns="91440" bIns="4572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base" latinLnBrk="0" hangingPunct="1">
              <a:lnSpc>
                <a:spcPct val="100000"/>
              </a:lnSpc>
              <a:spcBef>
                <a:spcPts val="0"/>
              </a:spcBef>
              <a:spcAft>
                <a:spcPts val="0"/>
              </a:spcAft>
              <a:buClr>
                <a:srgbClr val="000000"/>
              </a:buClr>
              <a:buSzPct val="110000"/>
              <a:buFont typeface="Arial"/>
              <a:buNone/>
              <a:tabLst/>
              <a:defRPr/>
            </a:pPr>
            <a:r>
              <a:rPr kumimoji="0" lang="en-US" sz="2400" b="0" i="0" u="none" strike="noStrike" kern="1200" cap="none" spc="0" normalizeH="0" baseline="0" noProof="0" dirty="0">
                <a:ln>
                  <a:noFill/>
                </a:ln>
                <a:solidFill>
                  <a:schemeClr val="tx1">
                    <a:lumMod val="65000"/>
                    <a:lumOff val="35000"/>
                  </a:schemeClr>
                </a:solidFill>
                <a:effectLst/>
                <a:uLnTx/>
                <a:uFillTx/>
                <a:latin typeface="+mn-lt"/>
                <a:ea typeface="Tahoma"/>
                <a:cs typeface="Tahoma"/>
                <a:sym typeface="Tahoma"/>
              </a:rPr>
              <a:t>Better accounting of water cycle and other connections  </a:t>
            </a:r>
          </a:p>
        </p:txBody>
      </p:sp>
      <p:pic>
        <p:nvPicPr>
          <p:cNvPr id="9" name="Picture 7">
            <a:extLst>
              <a:ext uri="{FF2B5EF4-FFF2-40B4-BE49-F238E27FC236}">
                <a16:creationId xmlns:a16="http://schemas.microsoft.com/office/drawing/2014/main" id="{05718DAA-30D3-47AF-98B5-0B8FF715668C}"/>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015" t="11021" r="1949"/>
          <a:stretch/>
        </p:blipFill>
        <p:spPr bwMode="auto">
          <a:xfrm>
            <a:off x="841290" y="1694456"/>
            <a:ext cx="1346968" cy="78915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3CADAE30-AFA2-4166-97CB-45C3D97BDB71}"/>
              </a:ext>
            </a:extLst>
          </p:cNvPr>
          <p:cNvPicPr>
            <a:picLocks noChangeAspect="1"/>
          </p:cNvPicPr>
          <p:nvPr/>
        </p:nvPicPr>
        <p:blipFill rotWithShape="1">
          <a:blip r:embed="rId4">
            <a:alphaModFix/>
          </a:blip>
          <a:srcRect l="2037" t="2769" r="2467" b="3655"/>
          <a:stretch/>
        </p:blipFill>
        <p:spPr>
          <a:xfrm>
            <a:off x="915754" y="3855669"/>
            <a:ext cx="1198036" cy="901986"/>
          </a:xfrm>
          <a:prstGeom prst="rect">
            <a:avLst/>
          </a:prstGeom>
          <a:ln>
            <a:noFill/>
          </a:ln>
          <a:effectLst/>
        </p:spPr>
      </p:pic>
      <p:pic>
        <p:nvPicPr>
          <p:cNvPr id="2050" name="Picture 2" descr="National Wetlands Inventory Wetlands Mapper: Surface waters and wetlands -  Maps - USFWS National Digital Library">
            <a:extLst>
              <a:ext uri="{FF2B5EF4-FFF2-40B4-BE49-F238E27FC236}">
                <a16:creationId xmlns:a16="http://schemas.microsoft.com/office/drawing/2014/main" id="{A40A34BD-25DE-40AD-AA10-E0284DAA6054}"/>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7814" t="11057" r="9089" b="6045"/>
          <a:stretch/>
        </p:blipFill>
        <p:spPr bwMode="auto">
          <a:xfrm>
            <a:off x="915754" y="2778636"/>
            <a:ext cx="1198040" cy="789151"/>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6BBEBB89-A747-4C00-A892-4AE8F1E823E1}"/>
              </a:ext>
            </a:extLst>
          </p:cNvPr>
          <p:cNvPicPr>
            <a:picLocks noChangeAspect="1"/>
          </p:cNvPicPr>
          <p:nvPr/>
        </p:nvPicPr>
        <p:blipFill>
          <a:blip r:embed="rId6"/>
          <a:stretch>
            <a:fillRect/>
          </a:stretch>
        </p:blipFill>
        <p:spPr>
          <a:xfrm>
            <a:off x="988131" y="5045537"/>
            <a:ext cx="1053285" cy="912848"/>
          </a:xfrm>
          <a:prstGeom prst="rect">
            <a:avLst/>
          </a:prstGeom>
        </p:spPr>
      </p:pic>
    </p:spTree>
    <p:extLst>
      <p:ext uri="{BB962C8B-B14F-4D97-AF65-F5344CB8AC3E}">
        <p14:creationId xmlns:p14="http://schemas.microsoft.com/office/powerpoint/2010/main" val="399211202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760F3854-4F5B-B8B7-0285-93B3C8F5003D}"/>
              </a:ext>
            </a:extLst>
          </p:cNvPr>
          <p:cNvGraphicFramePr/>
          <p:nvPr>
            <p:extLst>
              <p:ext uri="{D42A27DB-BD31-4B8C-83A1-F6EECF244321}">
                <p14:modId xmlns:p14="http://schemas.microsoft.com/office/powerpoint/2010/main" val="2398472598"/>
              </p:ext>
            </p:extLst>
          </p:nvPr>
        </p:nvGraphicFramePr>
        <p:xfrm>
          <a:off x="5253083" y="434109"/>
          <a:ext cx="7351921" cy="52066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itle 5">
            <a:extLst>
              <a:ext uri="{FF2B5EF4-FFF2-40B4-BE49-F238E27FC236}">
                <a16:creationId xmlns:a16="http://schemas.microsoft.com/office/drawing/2014/main" id="{B47E05E0-C41F-F87B-8739-9BFD935D5931}"/>
              </a:ext>
            </a:extLst>
          </p:cNvPr>
          <p:cNvSpPr>
            <a:spLocks noGrp="1"/>
          </p:cNvSpPr>
          <p:nvPr>
            <p:ph type="title"/>
          </p:nvPr>
        </p:nvSpPr>
        <p:spPr/>
        <p:txBody>
          <a:bodyPr/>
          <a:lstStyle/>
          <a:p>
            <a:r>
              <a:rPr lang="en-US" dirty="0"/>
              <a:t>Governance</a:t>
            </a:r>
          </a:p>
        </p:txBody>
      </p:sp>
      <p:sp>
        <p:nvSpPr>
          <p:cNvPr id="7" name="Content Placeholder 6">
            <a:extLst>
              <a:ext uri="{FF2B5EF4-FFF2-40B4-BE49-F238E27FC236}">
                <a16:creationId xmlns:a16="http://schemas.microsoft.com/office/drawing/2014/main" id="{01E6E4DC-D465-AF66-53FF-41EC5617354B}"/>
              </a:ext>
            </a:extLst>
          </p:cNvPr>
          <p:cNvSpPr>
            <a:spLocks noGrp="1"/>
          </p:cNvSpPr>
          <p:nvPr>
            <p:ph idx="1"/>
          </p:nvPr>
        </p:nvSpPr>
        <p:spPr>
          <a:xfrm>
            <a:off x="838200" y="1497734"/>
            <a:ext cx="5204460" cy="4351338"/>
          </a:xfrm>
        </p:spPr>
        <p:txBody>
          <a:bodyPr>
            <a:normAutofit fontScale="92500" lnSpcReduction="20000"/>
          </a:bodyPr>
          <a:lstStyle/>
          <a:p>
            <a:pPr marL="457200">
              <a:lnSpc>
                <a:spcPct val="115000"/>
              </a:lnSpc>
              <a:spcBef>
                <a:spcPts val="600"/>
              </a:spcBef>
            </a:pPr>
            <a:r>
              <a:rPr lang="en-US" dirty="0"/>
              <a:t>Improve the currency and accuracy of National hydrography mapping </a:t>
            </a:r>
          </a:p>
          <a:p>
            <a:pPr marL="457200">
              <a:lnSpc>
                <a:spcPct val="115000"/>
              </a:lnSpc>
              <a:spcBef>
                <a:spcPts val="600"/>
              </a:spcBef>
            </a:pPr>
            <a:r>
              <a:rPr lang="en-US" dirty="0"/>
              <a:t>Maximize available funding to support national and agency-specific goals</a:t>
            </a:r>
          </a:p>
          <a:p>
            <a:pPr marL="457200">
              <a:lnSpc>
                <a:spcPct val="115000"/>
              </a:lnSpc>
              <a:spcBef>
                <a:spcPts val="600"/>
              </a:spcBef>
            </a:pPr>
            <a:r>
              <a:rPr lang="en-US" dirty="0"/>
              <a:t>Part of future 3DNTM joint governance for 3D Nation</a:t>
            </a:r>
          </a:p>
        </p:txBody>
      </p:sp>
    </p:spTree>
    <p:extLst>
      <p:ext uri="{BB962C8B-B14F-4D97-AF65-F5344CB8AC3E}">
        <p14:creationId xmlns:p14="http://schemas.microsoft.com/office/powerpoint/2010/main" val="378846581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8" name="Title 7">
            <a:extLst>
              <a:ext uri="{FF2B5EF4-FFF2-40B4-BE49-F238E27FC236}">
                <a16:creationId xmlns:a16="http://schemas.microsoft.com/office/drawing/2014/main" id="{BFD61F0E-9E23-9865-207D-ADFA620B3D81}"/>
              </a:ext>
            </a:extLst>
          </p:cNvPr>
          <p:cNvSpPr>
            <a:spLocks noGrp="1"/>
          </p:cNvSpPr>
          <p:nvPr>
            <p:ph type="title"/>
          </p:nvPr>
        </p:nvSpPr>
        <p:spPr/>
        <p:txBody>
          <a:bodyPr>
            <a:normAutofit/>
          </a:bodyPr>
          <a:lstStyle/>
          <a:p>
            <a:r>
              <a:rPr lang="en-US" sz="4400" dirty="0"/>
              <a:t>Data lifecycle</a:t>
            </a:r>
          </a:p>
        </p:txBody>
      </p:sp>
      <p:pic>
        <p:nvPicPr>
          <p:cNvPr id="3" name="Graphic 2" descr="Playbook">
            <a:extLst>
              <a:ext uri="{FF2B5EF4-FFF2-40B4-BE49-F238E27FC236}">
                <a16:creationId xmlns:a16="http://schemas.microsoft.com/office/drawing/2014/main" id="{E19B1907-409F-4ED8-8D76-00BC313C931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8314" y="3925923"/>
            <a:ext cx="582459" cy="575233"/>
          </a:xfrm>
          <a:prstGeom prst="rect">
            <a:avLst/>
          </a:prstGeom>
        </p:spPr>
      </p:pic>
      <p:sp>
        <p:nvSpPr>
          <p:cNvPr id="66" name="Google Shape;66;p15"/>
          <p:cNvSpPr/>
          <p:nvPr/>
        </p:nvSpPr>
        <p:spPr>
          <a:xfrm>
            <a:off x="425305" y="1441185"/>
            <a:ext cx="2713962" cy="793486"/>
          </a:xfrm>
          <a:prstGeom prst="homePlate">
            <a:avLst>
              <a:gd name="adj" fmla="val 50000"/>
            </a:avLst>
          </a:prstGeom>
          <a:solidFill>
            <a:srgbClr val="073073"/>
          </a:solidFill>
          <a:ln>
            <a:noFill/>
          </a:ln>
        </p:spPr>
        <p:txBody>
          <a:bodyPr spcFirstLastPara="1" wrap="square" lIns="121900" tIns="121900" rIns="121900" bIns="121900" anchor="ctr" anchorCtr="0">
            <a:noAutofit/>
          </a:bodyPr>
          <a:lstStyle/>
          <a:p>
            <a:pPr marL="0" marR="0" lvl="0" indent="0" algn="ctr" defTabSz="914400" rtl="0" eaLnBrk="1" fontAlgn="auto" latinLnBrk="0" hangingPunct="1">
              <a:lnSpc>
                <a:spcPct val="100000"/>
              </a:lnSpc>
              <a:spcBef>
                <a:spcPts val="0"/>
              </a:spcBef>
              <a:spcAft>
                <a:spcPts val="0"/>
              </a:spcAft>
              <a:buClrTx/>
              <a:buSzPts val="1400"/>
              <a:buFontTx/>
              <a:buNone/>
              <a:tabLst/>
              <a:defRPr/>
            </a:pPr>
            <a:r>
              <a:rPr kumimoji="0" lang="en" sz="1800" b="1" i="0" u="none" strike="noStrike" kern="1200" cap="none" spc="0" normalizeH="0" baseline="0" noProof="0" dirty="0">
                <a:ln>
                  <a:noFill/>
                </a:ln>
                <a:solidFill>
                  <a:srgbClr val="FFFFFF"/>
                </a:solidFill>
                <a:effectLst/>
                <a:uLnTx/>
                <a:uFillTx/>
                <a:latin typeface="Public Sans"/>
                <a:ea typeface="Roboto"/>
                <a:cs typeface="Roboto"/>
                <a:sym typeface="Roboto"/>
              </a:rPr>
              <a:t>Planning</a:t>
            </a:r>
            <a:endParaRPr kumimoji="0" lang="en-US" sz="1800" b="1" i="0" u="none" strike="noStrike" kern="1200" cap="none" spc="0" normalizeH="0" baseline="0" noProof="0" dirty="0">
              <a:ln>
                <a:noFill/>
              </a:ln>
              <a:solidFill>
                <a:srgbClr val="FFFFFF"/>
              </a:solidFill>
              <a:effectLst/>
              <a:uLnTx/>
              <a:uFillTx/>
              <a:latin typeface="Public Sans"/>
              <a:ea typeface="Roboto"/>
              <a:cs typeface="Roboto"/>
            </a:endParaRPr>
          </a:p>
        </p:txBody>
      </p:sp>
      <p:sp>
        <p:nvSpPr>
          <p:cNvPr id="67" name="Google Shape;67;p15"/>
          <p:cNvSpPr txBox="1"/>
          <p:nvPr/>
        </p:nvSpPr>
        <p:spPr>
          <a:xfrm>
            <a:off x="908029" y="2326503"/>
            <a:ext cx="1926696" cy="2872003"/>
          </a:xfrm>
          <a:prstGeom prst="rect">
            <a:avLst/>
          </a:prstGeom>
          <a:noFill/>
          <a:ln>
            <a:noFill/>
          </a:ln>
        </p:spPr>
        <p:txBody>
          <a:bodyPr spcFirstLastPara="1" wrap="square" lIns="121900" tIns="121900" rIns="121900" bIns="121900" anchor="t" anchorCtr="0">
            <a:noAutofit/>
          </a:bodyPr>
          <a:lstStyle/>
          <a:p>
            <a:pPr marL="0" marR="0" lvl="0" indent="0" algn="l" defTabSz="914400" rtl="0" eaLnBrk="1" fontAlgn="auto" latinLnBrk="0" hangingPunct="1">
              <a:lnSpc>
                <a:spcPct val="114000"/>
              </a:lnSpc>
              <a:spcBef>
                <a:spcPts val="0"/>
              </a:spcBef>
              <a:spcAft>
                <a:spcPts val="0"/>
              </a:spcAft>
              <a:buClrTx/>
              <a:buSzPts val="1000"/>
              <a:buFontTx/>
              <a:buNone/>
              <a:tabLst/>
              <a:defRPr/>
            </a:pPr>
            <a:r>
              <a:rPr kumimoji="0" lang="en-US" sz="1400" b="1" i="0" u="none" strike="noStrike" kern="1200" cap="none" spc="0" normalizeH="0" baseline="0" noProof="0" dirty="0">
                <a:ln>
                  <a:noFill/>
                </a:ln>
                <a:solidFill>
                  <a:srgbClr val="181818"/>
                </a:solidFill>
                <a:effectLst/>
                <a:uLnTx/>
                <a:uFillTx/>
                <a:latin typeface="Public Sans SemiBold" panose="00000700000000000000" pitchFamily="50" charset="0"/>
                <a:ea typeface="Roboto"/>
                <a:cs typeface="Roboto"/>
                <a:sym typeface="Roboto"/>
              </a:rPr>
              <a:t>Federal, state, tribal, local or private entities partner on an area of interest</a:t>
            </a:r>
          </a:p>
          <a:p>
            <a:pPr marL="0" marR="0" lvl="0" indent="0" algn="l" defTabSz="914400" rtl="0" eaLnBrk="1" fontAlgn="auto" latinLnBrk="0" hangingPunct="1">
              <a:lnSpc>
                <a:spcPct val="114000"/>
              </a:lnSpc>
              <a:spcBef>
                <a:spcPts val="0"/>
              </a:spcBef>
              <a:spcAft>
                <a:spcPts val="0"/>
              </a:spcAft>
              <a:buClrTx/>
              <a:buSzPts val="1000"/>
              <a:buFontTx/>
              <a:buNone/>
              <a:tabLst/>
              <a:defRPr/>
            </a:pPr>
            <a:endParaRPr kumimoji="0" lang="en-US" sz="1400" b="1" i="0" u="none" strike="noStrike" kern="1200" cap="none" spc="0" normalizeH="0" baseline="0" noProof="0" dirty="0">
              <a:ln>
                <a:noFill/>
              </a:ln>
              <a:solidFill>
                <a:srgbClr val="181818"/>
              </a:solidFill>
              <a:effectLst/>
              <a:uLnTx/>
              <a:uFillTx/>
              <a:latin typeface="Univers 67 Condensed"/>
              <a:ea typeface="Roboto"/>
              <a:cs typeface="Roboto"/>
              <a:sym typeface="Roboto"/>
            </a:endParaRPr>
          </a:p>
          <a:p>
            <a:pPr marL="0" marR="0" lvl="0" indent="0" algn="l" defTabSz="914400" rtl="0" eaLnBrk="1" fontAlgn="auto" latinLnBrk="0" hangingPunct="1">
              <a:lnSpc>
                <a:spcPct val="114000"/>
              </a:lnSpc>
              <a:spcBef>
                <a:spcPts val="0"/>
              </a:spcBef>
              <a:spcAft>
                <a:spcPts val="0"/>
              </a:spcAft>
              <a:buClrTx/>
              <a:buSzPts val="1000"/>
              <a:buFontTx/>
              <a:buNone/>
              <a:tabLst/>
              <a:defRPr/>
            </a:pPr>
            <a:r>
              <a:rPr kumimoji="0" lang="en-US" sz="1400" b="1" i="0" u="none" strike="noStrike" kern="1200" cap="none" spc="0" normalizeH="0" baseline="0" noProof="0" dirty="0">
                <a:ln>
                  <a:noFill/>
                </a:ln>
                <a:solidFill>
                  <a:srgbClr val="181818"/>
                </a:solidFill>
                <a:effectLst/>
                <a:uLnTx/>
                <a:uFillTx/>
                <a:latin typeface="Public Sans SemiBold" panose="00000700000000000000" pitchFamily="50" charset="0"/>
                <a:ea typeface="Roboto"/>
                <a:cs typeface="Roboto"/>
                <a:sym typeface="Roboto"/>
              </a:rPr>
              <a:t>USGS and/or partners plan the project &amp; award a task order</a:t>
            </a:r>
            <a:endParaRPr kumimoji="0" sz="1600" b="0" i="0" u="none" strike="noStrike" kern="1200" cap="none" spc="0" normalizeH="0" baseline="0" noProof="0" dirty="0">
              <a:ln>
                <a:noFill/>
              </a:ln>
              <a:solidFill>
                <a:srgbClr val="181818"/>
              </a:solidFill>
              <a:effectLst/>
              <a:uLnTx/>
              <a:uFillTx/>
              <a:latin typeface="Public Sans SemiBold" panose="00000700000000000000" pitchFamily="50" charset="0"/>
              <a:ea typeface="Roboto"/>
              <a:cs typeface="Roboto"/>
              <a:sym typeface="Roboto"/>
            </a:endParaRPr>
          </a:p>
        </p:txBody>
      </p:sp>
      <p:sp>
        <p:nvSpPr>
          <p:cNvPr id="69" name="Google Shape;69;p15"/>
          <p:cNvSpPr/>
          <p:nvPr/>
        </p:nvSpPr>
        <p:spPr>
          <a:xfrm>
            <a:off x="2777698" y="1441185"/>
            <a:ext cx="2750984" cy="793486"/>
          </a:xfrm>
          <a:prstGeom prst="chevron">
            <a:avLst>
              <a:gd name="adj" fmla="val 50000"/>
            </a:avLst>
          </a:prstGeom>
          <a:solidFill>
            <a:srgbClr val="093C92"/>
          </a:solidFill>
          <a:ln>
            <a:noFill/>
          </a:ln>
        </p:spPr>
        <p:txBody>
          <a:bodyPr spcFirstLastPara="1" wrap="square" lIns="121900" tIns="121900" rIns="121900" bIns="121900" anchor="ctr" anchorCtr="0">
            <a:noAutofit/>
          </a:bodyPr>
          <a:lstStyle/>
          <a:p>
            <a:pPr marL="0" marR="0" lvl="0" indent="0" algn="ctr" defTabSz="914400" rtl="0" eaLnBrk="1" fontAlgn="auto" latinLnBrk="0" hangingPunct="1">
              <a:lnSpc>
                <a:spcPct val="100000"/>
              </a:lnSpc>
              <a:spcBef>
                <a:spcPts val="0"/>
              </a:spcBef>
              <a:spcAft>
                <a:spcPts val="0"/>
              </a:spcAft>
              <a:buClrTx/>
              <a:buSzPts val="1400"/>
              <a:buFontTx/>
              <a:buNone/>
              <a:tabLst/>
              <a:defRPr/>
            </a:pPr>
            <a:r>
              <a:rPr kumimoji="0" lang="en" sz="1800" b="1" i="0" u="none" strike="noStrike" kern="1200" cap="none" spc="0" normalizeH="0" baseline="0" noProof="0" dirty="0">
                <a:ln>
                  <a:noFill/>
                </a:ln>
                <a:solidFill>
                  <a:srgbClr val="F2F2F2"/>
                </a:solidFill>
                <a:effectLst/>
                <a:uLnTx/>
                <a:uFillTx/>
                <a:latin typeface="Public Sans"/>
                <a:ea typeface="Roboto"/>
                <a:cs typeface="Roboto"/>
                <a:sym typeface="Roboto"/>
              </a:rPr>
              <a:t>Acquisition</a:t>
            </a:r>
            <a:endParaRPr kumimoji="0" lang="en" sz="1800" b="1" i="0" u="none" strike="noStrike" kern="1200" cap="none" spc="0" normalizeH="0" baseline="0" noProof="0" dirty="0">
              <a:ln>
                <a:noFill/>
              </a:ln>
              <a:solidFill>
                <a:srgbClr val="F2F2F2"/>
              </a:solidFill>
              <a:effectLst/>
              <a:uLnTx/>
              <a:uFillTx/>
              <a:latin typeface="Public Sans"/>
              <a:ea typeface="Roboto"/>
              <a:cs typeface="Roboto"/>
            </a:endParaRPr>
          </a:p>
        </p:txBody>
      </p:sp>
      <p:sp>
        <p:nvSpPr>
          <p:cNvPr id="70" name="Google Shape;70;p15"/>
          <p:cNvSpPr txBox="1"/>
          <p:nvPr/>
        </p:nvSpPr>
        <p:spPr>
          <a:xfrm>
            <a:off x="3214936" y="2326503"/>
            <a:ext cx="1904760" cy="2743390"/>
          </a:xfrm>
          <a:prstGeom prst="rect">
            <a:avLst/>
          </a:prstGeom>
          <a:noFill/>
          <a:ln>
            <a:noFill/>
          </a:ln>
        </p:spPr>
        <p:txBody>
          <a:bodyPr spcFirstLastPara="1" wrap="square" lIns="121900" tIns="121900" rIns="121900" bIns="121900" anchor="t" anchorCtr="0">
            <a:noAutofit/>
          </a:bodyPr>
          <a:lstStyle/>
          <a:p>
            <a:pPr marL="0" marR="0" lvl="0" indent="0" algn="l" defTabSz="914400" rtl="0" eaLnBrk="1" fontAlgn="auto" latinLnBrk="0" hangingPunct="1">
              <a:lnSpc>
                <a:spcPct val="115000"/>
              </a:lnSpc>
              <a:spcBef>
                <a:spcPts val="0"/>
              </a:spcBef>
              <a:spcAft>
                <a:spcPts val="0"/>
              </a:spcAft>
              <a:buClrTx/>
              <a:buSzPts val="1000"/>
              <a:buFontTx/>
              <a:buNone/>
              <a:tabLst/>
              <a:defRPr/>
            </a:pPr>
            <a:r>
              <a:rPr kumimoji="0" lang="en-US" sz="1400" b="1" i="0" u="none" strike="noStrike" kern="1200" cap="none" spc="0" normalizeH="0" baseline="0" noProof="0" dirty="0">
                <a:ln>
                  <a:noFill/>
                </a:ln>
                <a:solidFill>
                  <a:srgbClr val="181818"/>
                </a:solidFill>
                <a:effectLst/>
                <a:uLnTx/>
                <a:uFillTx/>
                <a:latin typeface="Public Sans SemiBold" panose="00000700000000000000" pitchFamily="50" charset="0"/>
                <a:ea typeface="Roboto"/>
                <a:cs typeface="Roboto"/>
                <a:sym typeface="Roboto"/>
              </a:rPr>
              <a:t>Contractors acquire and process data</a:t>
            </a:r>
            <a:r>
              <a:rPr kumimoji="0" lang="en" sz="1400" b="0" i="0" u="none" strike="noStrike" kern="1200" cap="none" spc="0" normalizeH="0" baseline="0" noProof="0" dirty="0">
                <a:ln>
                  <a:noFill/>
                </a:ln>
                <a:solidFill>
                  <a:srgbClr val="181818"/>
                </a:solidFill>
                <a:effectLst/>
                <a:uLnTx/>
                <a:uFillTx/>
                <a:latin typeface="Public Sans SemiBold" panose="00000700000000000000" pitchFamily="50" charset="0"/>
                <a:ea typeface="Roboto"/>
                <a:cs typeface="Roboto"/>
                <a:sym typeface="Roboto"/>
              </a:rPr>
              <a:t> </a:t>
            </a:r>
          </a:p>
          <a:p>
            <a:pPr marL="0" marR="0" lvl="0" indent="0" algn="l" defTabSz="914400" rtl="0" eaLnBrk="1" fontAlgn="auto" latinLnBrk="0" hangingPunct="1">
              <a:lnSpc>
                <a:spcPct val="115000"/>
              </a:lnSpc>
              <a:spcBef>
                <a:spcPts val="0"/>
              </a:spcBef>
              <a:spcAft>
                <a:spcPts val="0"/>
              </a:spcAft>
              <a:buClrTx/>
              <a:buSzPts val="1000"/>
              <a:buFontTx/>
              <a:buNone/>
              <a:tabLst/>
              <a:defRPr/>
            </a:pPr>
            <a:endParaRPr kumimoji="0" sz="1400" b="0" i="0" u="none" strike="noStrike" kern="1200" cap="none" spc="0" normalizeH="0" baseline="0" noProof="0" dirty="0">
              <a:ln>
                <a:noFill/>
              </a:ln>
              <a:solidFill>
                <a:srgbClr val="181818"/>
              </a:solidFill>
              <a:effectLst/>
              <a:uLnTx/>
              <a:uFillTx/>
              <a:latin typeface="Univers 67 Condensed" pitchFamily="50" charset="0"/>
              <a:ea typeface="Roboto"/>
              <a:cs typeface="Roboto"/>
              <a:sym typeface="Roboto"/>
            </a:endParaRPr>
          </a:p>
          <a:p>
            <a:pPr marL="0" marR="0" lvl="0" indent="0" algn="l" defTabSz="914400" rtl="0" eaLnBrk="1" fontAlgn="auto" latinLnBrk="0" hangingPunct="1">
              <a:lnSpc>
                <a:spcPct val="115000"/>
              </a:lnSpc>
              <a:spcBef>
                <a:spcPts val="0"/>
              </a:spcBef>
              <a:spcAft>
                <a:spcPts val="0"/>
              </a:spcAft>
              <a:buClrTx/>
              <a:buSzPts val="1000"/>
              <a:buFontTx/>
              <a:buNone/>
              <a:tabLst/>
              <a:defRPr/>
            </a:pPr>
            <a:endParaRPr kumimoji="0" sz="1400" b="0" i="0" u="none" strike="noStrike" kern="1200" cap="none" spc="0" normalizeH="0" baseline="0" noProof="0" dirty="0">
              <a:ln>
                <a:noFill/>
              </a:ln>
              <a:solidFill>
                <a:srgbClr val="181818"/>
              </a:solidFill>
              <a:effectLst/>
              <a:uLnTx/>
              <a:uFillTx/>
              <a:latin typeface="Univers 67 Condensed" pitchFamily="50" charset="0"/>
              <a:ea typeface="Roboto"/>
              <a:cs typeface="Roboto"/>
              <a:sym typeface="Roboto"/>
            </a:endParaRPr>
          </a:p>
          <a:p>
            <a:pPr marL="0" marR="0" lvl="0" indent="0" algn="l" defTabSz="914400" rtl="0" eaLnBrk="1" fontAlgn="auto" latinLnBrk="0" hangingPunct="1">
              <a:lnSpc>
                <a:spcPct val="115000"/>
              </a:lnSpc>
              <a:spcBef>
                <a:spcPts val="0"/>
              </a:spcBef>
              <a:spcAft>
                <a:spcPts val="0"/>
              </a:spcAft>
              <a:buClrTx/>
              <a:buSzPts val="1000"/>
              <a:buFontTx/>
              <a:buNone/>
              <a:tabLst/>
              <a:defRPr/>
            </a:pPr>
            <a:endParaRPr kumimoji="0" sz="1400" b="0" i="0" u="none" strike="noStrike" kern="1200" cap="none" spc="0" normalizeH="0" baseline="0" noProof="0" dirty="0">
              <a:ln>
                <a:noFill/>
              </a:ln>
              <a:solidFill>
                <a:srgbClr val="181818"/>
              </a:solidFill>
              <a:effectLst/>
              <a:uLnTx/>
              <a:uFillTx/>
              <a:latin typeface="Univers 67 Condensed" pitchFamily="50" charset="0"/>
              <a:ea typeface="Roboto"/>
              <a:cs typeface="Roboto"/>
              <a:sym typeface="Roboto"/>
            </a:endParaRPr>
          </a:p>
        </p:txBody>
      </p:sp>
      <p:sp>
        <p:nvSpPr>
          <p:cNvPr id="72" name="Google Shape;72;p15"/>
          <p:cNvSpPr/>
          <p:nvPr/>
        </p:nvSpPr>
        <p:spPr>
          <a:xfrm>
            <a:off x="5160783" y="1441184"/>
            <a:ext cx="2499071" cy="793486"/>
          </a:xfrm>
          <a:prstGeom prst="chevron">
            <a:avLst>
              <a:gd name="adj" fmla="val 50000"/>
            </a:avLst>
          </a:prstGeom>
          <a:solidFill>
            <a:srgbClr val="0D55C9"/>
          </a:solidFill>
          <a:ln>
            <a:noFill/>
          </a:ln>
        </p:spPr>
        <p:txBody>
          <a:bodyPr spcFirstLastPara="1" wrap="square" lIns="121900" tIns="121900" rIns="121900" bIns="121900" anchor="ctr" anchorCtr="0">
            <a:noAutofit/>
          </a:bodyPr>
          <a:lstStyle/>
          <a:p>
            <a:pPr marL="0" marR="0" lvl="0" indent="0" algn="ctr" defTabSz="914400" rtl="0" eaLnBrk="1" fontAlgn="auto" latinLnBrk="0" hangingPunct="1">
              <a:lnSpc>
                <a:spcPct val="100000"/>
              </a:lnSpc>
              <a:spcBef>
                <a:spcPts val="0"/>
              </a:spcBef>
              <a:spcAft>
                <a:spcPts val="0"/>
              </a:spcAft>
              <a:buClrTx/>
              <a:buSzPts val="1400"/>
              <a:buFontTx/>
              <a:buNone/>
              <a:tabLst/>
              <a:defRPr/>
            </a:pPr>
            <a:r>
              <a:rPr kumimoji="0" lang="en" sz="1800" b="1" i="0" u="none" strike="noStrike" kern="1200" cap="none" spc="0" normalizeH="0" baseline="0" noProof="0" dirty="0">
                <a:ln>
                  <a:noFill/>
                </a:ln>
                <a:solidFill>
                  <a:srgbClr val="F2F2F2"/>
                </a:solidFill>
                <a:effectLst/>
                <a:uLnTx/>
                <a:uFillTx/>
                <a:latin typeface="Public Sans"/>
                <a:ea typeface="Roboto"/>
                <a:cs typeface="Roboto"/>
                <a:sym typeface="Roboto"/>
              </a:rPr>
              <a:t>Validation</a:t>
            </a:r>
            <a:endParaRPr kumimoji="0" lang="en" sz="1200" b="0" i="0" u="none" strike="noStrike" kern="1200" cap="none" spc="0" normalizeH="0" baseline="0" noProof="0" dirty="0">
              <a:ln>
                <a:noFill/>
              </a:ln>
              <a:solidFill>
                <a:srgbClr val="F2F2F2"/>
              </a:solidFill>
              <a:effectLst/>
              <a:uLnTx/>
              <a:uFillTx/>
              <a:latin typeface="Public Sans"/>
              <a:ea typeface="Roboto"/>
              <a:cs typeface="Roboto"/>
            </a:endParaRPr>
          </a:p>
        </p:txBody>
      </p:sp>
      <p:sp>
        <p:nvSpPr>
          <p:cNvPr id="73" name="Google Shape;73;p15"/>
          <p:cNvSpPr txBox="1"/>
          <p:nvPr/>
        </p:nvSpPr>
        <p:spPr>
          <a:xfrm>
            <a:off x="5544657" y="2326503"/>
            <a:ext cx="1853515" cy="2702804"/>
          </a:xfrm>
          <a:prstGeom prst="rect">
            <a:avLst/>
          </a:prstGeom>
          <a:noFill/>
          <a:ln>
            <a:noFill/>
          </a:ln>
        </p:spPr>
        <p:txBody>
          <a:bodyPr spcFirstLastPara="1" wrap="square" lIns="121900" tIns="121900" rIns="121900" bIns="121900" anchor="t" anchorCtr="0">
            <a:noAutofit/>
          </a:bodyPr>
          <a:lstStyle/>
          <a:p>
            <a:pPr marL="0" marR="0" lvl="0" indent="0" algn="l" defTabSz="914400" rtl="0" eaLnBrk="1" fontAlgn="auto" latinLnBrk="0" hangingPunct="1">
              <a:lnSpc>
                <a:spcPct val="115000"/>
              </a:lnSpc>
              <a:spcBef>
                <a:spcPts val="0"/>
              </a:spcBef>
              <a:spcAft>
                <a:spcPts val="0"/>
              </a:spcAft>
              <a:buClrTx/>
              <a:buSzPts val="1000"/>
              <a:buFontTx/>
              <a:buNone/>
              <a:tabLst/>
              <a:defRPr/>
            </a:pPr>
            <a:r>
              <a:rPr kumimoji="0" lang="en" sz="1400" b="1" i="0" u="none" strike="noStrike" kern="1200" cap="none" spc="0" normalizeH="0" baseline="0" noProof="0" dirty="0">
                <a:ln>
                  <a:noFill/>
                </a:ln>
                <a:solidFill>
                  <a:srgbClr val="181818"/>
                </a:solidFill>
                <a:effectLst/>
                <a:uLnTx/>
                <a:uFillTx/>
                <a:latin typeface="Public Sans SemiBold" panose="00000700000000000000" pitchFamily="50" charset="0"/>
                <a:ea typeface="Roboto"/>
                <a:cs typeface="Roboto"/>
                <a:sym typeface="Roboto"/>
              </a:rPr>
              <a:t>U</a:t>
            </a:r>
            <a:r>
              <a:rPr kumimoji="0" lang="en-US" sz="1400" b="1" i="0" u="none" strike="noStrike" kern="1200" cap="none" spc="0" normalizeH="0" baseline="0" noProof="0" dirty="0">
                <a:ln>
                  <a:noFill/>
                </a:ln>
                <a:solidFill>
                  <a:srgbClr val="181818"/>
                </a:solidFill>
                <a:effectLst/>
                <a:uLnTx/>
                <a:uFillTx/>
                <a:latin typeface="Public Sans SemiBold" panose="00000700000000000000" pitchFamily="50" charset="0"/>
                <a:ea typeface="Roboto"/>
                <a:cs typeface="Roboto"/>
                <a:sym typeface="Roboto"/>
              </a:rPr>
              <a:t>SGS validates data &amp; produces standard 3DHP products</a:t>
            </a:r>
            <a:endParaRPr kumimoji="0" lang="en-US" sz="2000" b="1" i="0" u="none" strike="noStrike" kern="1200" cap="none" spc="0" normalizeH="0" baseline="0" noProof="0" dirty="0">
              <a:ln>
                <a:noFill/>
              </a:ln>
              <a:solidFill>
                <a:srgbClr val="181818"/>
              </a:solidFill>
              <a:effectLst/>
              <a:uLnTx/>
              <a:uFillTx/>
              <a:latin typeface="Public Sans SemiBold" panose="00000700000000000000" pitchFamily="50" charset="0"/>
              <a:ea typeface="+mn-ea"/>
              <a:cs typeface="+mn-cs"/>
            </a:endParaRPr>
          </a:p>
        </p:txBody>
      </p:sp>
      <p:sp>
        <p:nvSpPr>
          <p:cNvPr id="75" name="Google Shape;75;p15"/>
          <p:cNvSpPr/>
          <p:nvPr/>
        </p:nvSpPr>
        <p:spPr>
          <a:xfrm>
            <a:off x="9326749" y="1441186"/>
            <a:ext cx="2574457" cy="793486"/>
          </a:xfrm>
          <a:prstGeom prst="chevron">
            <a:avLst>
              <a:gd name="adj" fmla="val 50000"/>
            </a:avLst>
          </a:prstGeom>
          <a:solidFill>
            <a:srgbClr val="6A9FF6"/>
          </a:solidFill>
          <a:ln>
            <a:noFill/>
          </a:ln>
        </p:spPr>
        <p:txBody>
          <a:bodyPr spcFirstLastPara="1" wrap="square" lIns="121900" tIns="121900" rIns="121900" bIns="121900" anchor="ctr" anchorCtr="0">
            <a:noAutofit/>
          </a:bodyPr>
          <a:lstStyle/>
          <a:p>
            <a:pPr marL="0" marR="0" lvl="0" indent="0" algn="ctr" defTabSz="914400" rtl="0" eaLnBrk="1" fontAlgn="auto" latinLnBrk="0" hangingPunct="1">
              <a:lnSpc>
                <a:spcPct val="100000"/>
              </a:lnSpc>
              <a:spcBef>
                <a:spcPts val="0"/>
              </a:spcBef>
              <a:spcAft>
                <a:spcPts val="0"/>
              </a:spcAft>
              <a:buClrTx/>
              <a:buSzPts val="1400"/>
              <a:buFontTx/>
              <a:buNone/>
              <a:tabLst/>
              <a:defRPr/>
            </a:pPr>
            <a:r>
              <a:rPr kumimoji="0" lang="en" sz="1800" b="1" i="0" u="none" strike="noStrike" kern="1200" cap="none" spc="0" normalizeH="0" baseline="0" noProof="0" dirty="0">
                <a:ln>
                  <a:noFill/>
                </a:ln>
                <a:solidFill>
                  <a:srgbClr val="F2F2F2"/>
                </a:solidFill>
                <a:effectLst/>
                <a:uLnTx/>
                <a:uFillTx/>
                <a:latin typeface="Public Sans"/>
                <a:ea typeface="Roboto"/>
                <a:cs typeface="Roboto"/>
                <a:sym typeface="Roboto"/>
              </a:rPr>
              <a:t>Access</a:t>
            </a:r>
            <a:endParaRPr kumimoji="0" lang="en" sz="1800" b="0" i="0" u="none" strike="noStrike" kern="1200" cap="none" spc="0" normalizeH="0" baseline="0" noProof="0" dirty="0">
              <a:ln>
                <a:noFill/>
              </a:ln>
              <a:solidFill>
                <a:srgbClr val="F2F2F2"/>
              </a:solidFill>
              <a:effectLst/>
              <a:uLnTx/>
              <a:uFillTx/>
              <a:latin typeface="Public Sans"/>
              <a:ea typeface="Roboto"/>
              <a:cs typeface="Roboto"/>
            </a:endParaRPr>
          </a:p>
        </p:txBody>
      </p:sp>
      <p:sp>
        <p:nvSpPr>
          <p:cNvPr id="76" name="Google Shape;76;p15"/>
          <p:cNvSpPr txBox="1"/>
          <p:nvPr/>
        </p:nvSpPr>
        <p:spPr>
          <a:xfrm>
            <a:off x="9867866" y="2326503"/>
            <a:ext cx="1752563" cy="2702808"/>
          </a:xfrm>
          <a:prstGeom prst="rect">
            <a:avLst/>
          </a:prstGeom>
          <a:noFill/>
          <a:ln>
            <a:noFill/>
          </a:ln>
        </p:spPr>
        <p:txBody>
          <a:bodyPr spcFirstLastPara="1" wrap="square" lIns="121900" tIns="121900" rIns="121900" bIns="121900" anchor="t" anchorCtr="0">
            <a:noAutofit/>
          </a:bodyPr>
          <a:lstStyle/>
          <a:p>
            <a:pPr marL="0" marR="0" lvl="0" indent="0" algn="l" defTabSz="914400" rtl="0" eaLnBrk="1" fontAlgn="auto" latinLnBrk="0" hangingPunct="1">
              <a:lnSpc>
                <a:spcPct val="115000"/>
              </a:lnSpc>
              <a:spcBef>
                <a:spcPts val="0"/>
              </a:spcBef>
              <a:spcAft>
                <a:spcPts val="0"/>
              </a:spcAft>
              <a:buClrTx/>
              <a:buSzPts val="1000"/>
              <a:buFontTx/>
              <a:buNone/>
              <a:tabLst/>
              <a:defRPr/>
            </a:pPr>
            <a:r>
              <a:rPr kumimoji="0" lang="en" sz="1400" b="1" i="0" u="none" strike="noStrike" kern="1200" cap="none" spc="0" normalizeH="0" baseline="0" noProof="0" dirty="0">
                <a:ln>
                  <a:noFill/>
                </a:ln>
                <a:solidFill>
                  <a:srgbClr val="181818"/>
                </a:solidFill>
                <a:effectLst/>
                <a:uLnTx/>
                <a:uFillTx/>
                <a:latin typeface="Public Sans SemiBold" panose="00000700000000000000" pitchFamily="50" charset="0"/>
                <a:ea typeface="Roboto"/>
                <a:cs typeface="Roboto"/>
                <a:sym typeface="Roboto"/>
              </a:rPr>
              <a:t>Users access analysis-ready data through web services or download</a:t>
            </a:r>
            <a:endParaRPr kumimoji="0" lang="en" sz="1400" b="1" i="0" u="none" strike="noStrike" kern="1200" cap="none" spc="0" normalizeH="0" baseline="0" noProof="0" dirty="0">
              <a:ln>
                <a:noFill/>
              </a:ln>
              <a:solidFill>
                <a:srgbClr val="181818"/>
              </a:solidFill>
              <a:effectLst/>
              <a:uLnTx/>
              <a:uFillTx/>
              <a:latin typeface="Public Sans SemiBold" panose="00000700000000000000" pitchFamily="50" charset="0"/>
              <a:ea typeface="Roboto"/>
              <a:cs typeface="Arial"/>
            </a:endParaRPr>
          </a:p>
        </p:txBody>
      </p:sp>
      <p:sp>
        <p:nvSpPr>
          <p:cNvPr id="78" name="Google Shape;78;p15"/>
          <p:cNvSpPr/>
          <p:nvPr/>
        </p:nvSpPr>
        <p:spPr>
          <a:xfrm>
            <a:off x="7292164" y="1441186"/>
            <a:ext cx="2399725" cy="793486"/>
          </a:xfrm>
          <a:prstGeom prst="chevron">
            <a:avLst>
              <a:gd name="adj" fmla="val 50000"/>
            </a:avLst>
          </a:prstGeom>
          <a:solidFill>
            <a:srgbClr val="1E6FF2"/>
          </a:solidFill>
          <a:ln>
            <a:noFill/>
          </a:ln>
        </p:spPr>
        <p:txBody>
          <a:bodyPr spcFirstLastPara="1" wrap="square" lIns="121900" tIns="121900" rIns="121900" bIns="121900" anchor="ctr" anchorCtr="0">
            <a:noAutofit/>
          </a:bodyPr>
          <a:lstStyle/>
          <a:p>
            <a:pPr marL="0" marR="0" lvl="0" indent="0" algn="ctr" defTabSz="914400" rtl="0" eaLnBrk="1" fontAlgn="auto" latinLnBrk="0" hangingPunct="1">
              <a:lnSpc>
                <a:spcPct val="100000"/>
              </a:lnSpc>
              <a:spcBef>
                <a:spcPts val="0"/>
              </a:spcBef>
              <a:spcAft>
                <a:spcPts val="0"/>
              </a:spcAft>
              <a:buClrTx/>
              <a:buSzPts val="1400"/>
              <a:buFontTx/>
              <a:buNone/>
              <a:tabLst/>
              <a:defRPr/>
            </a:pPr>
            <a:r>
              <a:rPr kumimoji="0" lang="en" sz="1800" b="1" i="0" u="none" strike="noStrike" kern="1200" cap="none" spc="0" normalizeH="0" baseline="0" noProof="0" dirty="0">
                <a:ln>
                  <a:noFill/>
                </a:ln>
                <a:solidFill>
                  <a:srgbClr val="F2F2F2"/>
                </a:solidFill>
                <a:effectLst/>
                <a:uLnTx/>
                <a:uFillTx/>
                <a:latin typeface="Public Sans"/>
                <a:ea typeface="Roboto"/>
                <a:cs typeface="Roboto"/>
                <a:sym typeface="Roboto"/>
              </a:rPr>
              <a:t>Publication</a:t>
            </a:r>
            <a:endParaRPr kumimoji="0" lang="en" sz="1800" b="0" i="0" u="none" strike="noStrike" kern="1200" cap="none" spc="0" normalizeH="0" baseline="0" noProof="0" dirty="0">
              <a:ln>
                <a:noFill/>
              </a:ln>
              <a:solidFill>
                <a:srgbClr val="F2F2F2"/>
              </a:solidFill>
              <a:effectLst/>
              <a:uLnTx/>
              <a:uFillTx/>
              <a:latin typeface="Public Sans"/>
              <a:ea typeface="Roboto"/>
              <a:cs typeface="+mn-cs"/>
            </a:endParaRPr>
          </a:p>
        </p:txBody>
      </p:sp>
      <p:sp>
        <p:nvSpPr>
          <p:cNvPr id="79" name="Google Shape;79;p15"/>
          <p:cNvSpPr txBox="1"/>
          <p:nvPr/>
        </p:nvSpPr>
        <p:spPr>
          <a:xfrm>
            <a:off x="7688515" y="2326503"/>
            <a:ext cx="1722483" cy="2702808"/>
          </a:xfrm>
          <a:prstGeom prst="rect">
            <a:avLst/>
          </a:prstGeom>
          <a:noFill/>
          <a:ln>
            <a:noFill/>
          </a:ln>
        </p:spPr>
        <p:txBody>
          <a:bodyPr spcFirstLastPara="1" wrap="square" lIns="121900" tIns="121900" rIns="121900" bIns="121900" anchor="t" anchorCtr="0">
            <a:noAutofit/>
          </a:bodyPr>
          <a:lstStyle/>
          <a:p>
            <a:pPr marL="0" marR="0" lvl="0" indent="0" algn="l" defTabSz="914400" rtl="0" eaLnBrk="1" fontAlgn="auto" latinLnBrk="0" hangingPunct="1">
              <a:lnSpc>
                <a:spcPct val="114999"/>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181818"/>
                </a:solidFill>
                <a:effectLst/>
                <a:uLnTx/>
                <a:uFillTx/>
                <a:latin typeface="Public Sans SemiBold" panose="00000700000000000000" pitchFamily="50" charset="0"/>
                <a:ea typeface="Roboto"/>
                <a:cs typeface="Segoe UI"/>
                <a:sym typeface="Roboto"/>
              </a:rPr>
              <a:t>USGS publishes 3DHP data on </a:t>
            </a:r>
            <a:r>
              <a:rPr kumimoji="0" lang="en" sz="1400" b="1" i="0" u="none" strike="noStrike" kern="1200" cap="none" spc="0" normalizeH="0" baseline="0" noProof="0" dirty="0">
                <a:ln>
                  <a:noFill/>
                </a:ln>
                <a:solidFill>
                  <a:srgbClr val="181818"/>
                </a:solidFill>
                <a:effectLst/>
                <a:uLnTx/>
                <a:uFillTx/>
                <a:latin typeface="Public Sans SemiBold" panose="00000700000000000000" pitchFamily="50" charset="0"/>
                <a:ea typeface="Roboto"/>
                <a:cs typeface="Segoe UI"/>
                <a:sym typeface="Roboto"/>
              </a:rPr>
              <a:t>The National </a:t>
            </a:r>
            <a:r>
              <a:rPr kumimoji="0" lang="en-US" sz="1400" b="1" i="0" u="none" strike="noStrike" kern="1200" cap="none" spc="0" normalizeH="0" baseline="0" noProof="0" dirty="0">
                <a:ln>
                  <a:noFill/>
                </a:ln>
                <a:solidFill>
                  <a:srgbClr val="181818"/>
                </a:solidFill>
                <a:effectLst/>
                <a:uLnTx/>
                <a:uFillTx/>
                <a:latin typeface="Public Sans SemiBold" panose="00000700000000000000" pitchFamily="50" charset="0"/>
                <a:ea typeface="Roboto"/>
                <a:cs typeface="Segoe UI"/>
                <a:sym typeface="Roboto"/>
              </a:rPr>
              <a:t>Map</a:t>
            </a:r>
            <a:endParaRPr kumimoji="0" lang="en" sz="1400" b="1" i="0" u="none" strike="noStrike" kern="1200" cap="none" spc="0" normalizeH="0" baseline="0" noProof="0" dirty="0">
              <a:ln>
                <a:noFill/>
              </a:ln>
              <a:solidFill>
                <a:srgbClr val="181818"/>
              </a:solidFill>
              <a:effectLst/>
              <a:uLnTx/>
              <a:uFillTx/>
              <a:latin typeface="Public Sans SemiBold" panose="00000700000000000000" pitchFamily="50" charset="0"/>
              <a:ea typeface="Roboto"/>
              <a:cs typeface="Roboto"/>
            </a:endParaRPr>
          </a:p>
        </p:txBody>
      </p:sp>
      <p:pic>
        <p:nvPicPr>
          <p:cNvPr id="5" name="Graphic 4" descr="Target">
            <a:extLst>
              <a:ext uri="{FF2B5EF4-FFF2-40B4-BE49-F238E27FC236}">
                <a16:creationId xmlns:a16="http://schemas.microsoft.com/office/drawing/2014/main" id="{0D09F4E5-E89D-429D-9D72-740E95C1368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798962" y="2412329"/>
            <a:ext cx="527659" cy="534577"/>
          </a:xfrm>
          <a:prstGeom prst="rect">
            <a:avLst/>
          </a:prstGeom>
        </p:spPr>
      </p:pic>
      <p:pic>
        <p:nvPicPr>
          <p:cNvPr id="7" name="Graphic 6" descr="Bullseye">
            <a:extLst>
              <a:ext uri="{FF2B5EF4-FFF2-40B4-BE49-F238E27FC236}">
                <a16:creationId xmlns:a16="http://schemas.microsoft.com/office/drawing/2014/main" id="{CE3300BF-9066-4794-83B0-A797AA2FBB8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118953" y="2412329"/>
            <a:ext cx="502463" cy="509051"/>
          </a:xfrm>
          <a:prstGeom prst="rect">
            <a:avLst/>
          </a:prstGeom>
        </p:spPr>
      </p:pic>
      <p:pic>
        <p:nvPicPr>
          <p:cNvPr id="11" name="Graphic 10" descr="Gears">
            <a:extLst>
              <a:ext uri="{FF2B5EF4-FFF2-40B4-BE49-F238E27FC236}">
                <a16:creationId xmlns:a16="http://schemas.microsoft.com/office/drawing/2014/main" id="{DEAE0E18-6E0F-4215-90ED-7602043DC6A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251030" y="2412329"/>
            <a:ext cx="569807" cy="577277"/>
          </a:xfrm>
          <a:prstGeom prst="rect">
            <a:avLst/>
          </a:prstGeom>
        </p:spPr>
      </p:pic>
      <p:sp>
        <p:nvSpPr>
          <p:cNvPr id="48" name="TextBox 47" hidden="1">
            <a:extLst>
              <a:ext uri="{FF2B5EF4-FFF2-40B4-BE49-F238E27FC236}">
                <a16:creationId xmlns:a16="http://schemas.microsoft.com/office/drawing/2014/main" id="{7DBBC0EC-2959-479A-8875-467CDAD93A9E}"/>
              </a:ext>
            </a:extLst>
          </p:cNvPr>
          <p:cNvSpPr txBox="1"/>
          <p:nvPr/>
        </p:nvSpPr>
        <p:spPr>
          <a:xfrm>
            <a:off x="6113026" y="5374312"/>
            <a:ext cx="3370207"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EFDD31">
                    <a:lumMod val="60000"/>
                    <a:lumOff val="40000"/>
                  </a:srgbClr>
                </a:solidFill>
                <a:effectLst/>
                <a:uLnTx/>
                <a:uFillTx/>
                <a:latin typeface="Univers 67 Condensed"/>
                <a:ea typeface="+mn-ea"/>
                <a:cs typeface="Segoe UI"/>
              </a:rPr>
              <a:t>Over $ 1B in annual benefits to the Nation if hydrography data needs are met  </a:t>
            </a:r>
            <a:r>
              <a:rPr kumimoji="0" lang="en-US" sz="1200" b="0" i="0" u="none" strike="noStrike" kern="1200" cap="none" spc="0" normalizeH="0" baseline="0" noProof="0" dirty="0">
                <a:ln>
                  <a:noFill/>
                </a:ln>
                <a:solidFill>
                  <a:srgbClr val="EFDD31">
                    <a:lumMod val="60000"/>
                    <a:lumOff val="40000"/>
                  </a:srgbClr>
                </a:solidFill>
                <a:effectLst/>
                <a:uLnTx/>
                <a:uFillTx/>
                <a:latin typeface="Univers 67 Condensed"/>
                <a:ea typeface="+mn-ea"/>
                <a:cs typeface="Segoe UI"/>
              </a:rPr>
              <a:t>(</a:t>
            </a:r>
            <a:r>
              <a:rPr kumimoji="0" lang="en-US" sz="1200" b="1" i="0" u="none" strike="noStrike" kern="1200" cap="none" spc="0" normalizeH="0" baseline="0" noProof="0" dirty="0">
                <a:ln>
                  <a:noFill/>
                </a:ln>
                <a:solidFill>
                  <a:srgbClr val="EFDD31">
                    <a:lumMod val="60000"/>
                    <a:lumOff val="40000"/>
                  </a:srgbClr>
                </a:solidFill>
                <a:effectLst/>
                <a:uLnTx/>
                <a:uFillTx/>
                <a:latin typeface="Univers 67 Condensed"/>
                <a:ea typeface="+mn-ea"/>
                <a:cs typeface="Segoe UI"/>
              </a:rPr>
              <a:t>HRBS, 2016)</a:t>
            </a:r>
            <a:endParaRPr kumimoji="0" lang="en-US" sz="1400" b="1" i="0" u="none" strike="noStrike" kern="1200" cap="none" spc="0" normalizeH="0" baseline="0" noProof="0" dirty="0">
              <a:ln>
                <a:noFill/>
              </a:ln>
              <a:solidFill>
                <a:srgbClr val="EFDD31">
                  <a:lumMod val="60000"/>
                  <a:lumOff val="40000"/>
                </a:srgbClr>
              </a:solidFill>
              <a:effectLst/>
              <a:uLnTx/>
              <a:uFillTx/>
              <a:latin typeface="Univers 67 Condensed"/>
              <a:ea typeface="+mn-ea"/>
              <a:cs typeface="+mn-cs"/>
            </a:endParaRPr>
          </a:p>
        </p:txBody>
      </p:sp>
      <p:grpSp>
        <p:nvGrpSpPr>
          <p:cNvPr id="50" name="Group 49" hidden="1">
            <a:extLst>
              <a:ext uri="{FF2B5EF4-FFF2-40B4-BE49-F238E27FC236}">
                <a16:creationId xmlns:a16="http://schemas.microsoft.com/office/drawing/2014/main" id="{0E9A9A59-2F3D-48C8-9F4E-1117A5C42F94}"/>
              </a:ext>
            </a:extLst>
          </p:cNvPr>
          <p:cNvGrpSpPr/>
          <p:nvPr/>
        </p:nvGrpSpPr>
        <p:grpSpPr>
          <a:xfrm>
            <a:off x="5361400" y="5370801"/>
            <a:ext cx="748752" cy="489953"/>
            <a:chOff x="10527797" y="133920"/>
            <a:chExt cx="1156203" cy="786323"/>
          </a:xfrm>
          <a:solidFill>
            <a:srgbClr val="0D55C9"/>
          </a:solidFill>
        </p:grpSpPr>
        <p:grpSp>
          <p:nvGrpSpPr>
            <p:cNvPr id="51" name="Graphic 1061">
              <a:extLst>
                <a:ext uri="{FF2B5EF4-FFF2-40B4-BE49-F238E27FC236}">
                  <a16:creationId xmlns:a16="http://schemas.microsoft.com/office/drawing/2014/main" id="{B0BD435B-28EE-4082-ABCD-AD0B51096FD9}"/>
                </a:ext>
              </a:extLst>
            </p:cNvPr>
            <p:cNvGrpSpPr/>
            <p:nvPr/>
          </p:nvGrpSpPr>
          <p:grpSpPr>
            <a:xfrm>
              <a:off x="10527797" y="133920"/>
              <a:ext cx="1156203" cy="786323"/>
              <a:chOff x="12214757" y="614788"/>
              <a:chExt cx="2339596" cy="1482177"/>
            </a:xfrm>
            <a:grpFill/>
          </p:grpSpPr>
          <p:sp>
            <p:nvSpPr>
              <p:cNvPr id="54" name="Freeform: Shape 53">
                <a:extLst>
                  <a:ext uri="{FF2B5EF4-FFF2-40B4-BE49-F238E27FC236}">
                    <a16:creationId xmlns:a16="http://schemas.microsoft.com/office/drawing/2014/main" id="{DB5E7140-8ACC-436A-974A-B4166C407360}"/>
                  </a:ext>
                </a:extLst>
              </p:cNvPr>
              <p:cNvSpPr/>
              <p:nvPr/>
            </p:nvSpPr>
            <p:spPr>
              <a:xfrm flipV="1">
                <a:off x="12214757" y="614788"/>
                <a:ext cx="2339596" cy="1444406"/>
              </a:xfrm>
              <a:custGeom>
                <a:avLst/>
                <a:gdLst>
                  <a:gd name="connsiteX0" fmla="*/ 193903 w 2339596"/>
                  <a:gd name="connsiteY0" fmla="*/ 1438519 h 1444406"/>
                  <a:gd name="connsiteX1" fmla="*/ 195403 w 2339596"/>
                  <a:gd name="connsiteY1" fmla="*/ 1384707 h 1444406"/>
                  <a:gd name="connsiteX2" fmla="*/ 190154 w 2339596"/>
                  <a:gd name="connsiteY2" fmla="*/ 1384707 h 1444406"/>
                  <a:gd name="connsiteX3" fmla="*/ 180780 w 2339596"/>
                  <a:gd name="connsiteY3" fmla="*/ 1397832 h 1444406"/>
                  <a:gd name="connsiteX4" fmla="*/ 170094 w 2339596"/>
                  <a:gd name="connsiteY4" fmla="*/ 1401582 h 1444406"/>
                  <a:gd name="connsiteX5" fmla="*/ 161470 w 2339596"/>
                  <a:gd name="connsiteY5" fmla="*/ 1405332 h 1444406"/>
                  <a:gd name="connsiteX6" fmla="*/ 139160 w 2339596"/>
                  <a:gd name="connsiteY6" fmla="*/ 1418644 h 1444406"/>
                  <a:gd name="connsiteX7" fmla="*/ 110664 w 2339596"/>
                  <a:gd name="connsiteY7" fmla="*/ 1421082 h 1444406"/>
                  <a:gd name="connsiteX8" fmla="*/ 110101 w 2339596"/>
                  <a:gd name="connsiteY8" fmla="*/ 1402144 h 1444406"/>
                  <a:gd name="connsiteX9" fmla="*/ 110101 w 2339596"/>
                  <a:gd name="connsiteY9" fmla="*/ 1381707 h 1444406"/>
                  <a:gd name="connsiteX10" fmla="*/ 110289 w 2339596"/>
                  <a:gd name="connsiteY10" fmla="*/ 1366520 h 1444406"/>
                  <a:gd name="connsiteX11" fmla="*/ 111226 w 2339596"/>
                  <a:gd name="connsiteY11" fmla="*/ 1358270 h 1444406"/>
                  <a:gd name="connsiteX12" fmla="*/ 110664 w 2339596"/>
                  <a:gd name="connsiteY12" fmla="*/ 1327520 h 1444406"/>
                  <a:gd name="connsiteX13" fmla="*/ 107851 w 2339596"/>
                  <a:gd name="connsiteY13" fmla="*/ 1317583 h 1444406"/>
                  <a:gd name="connsiteX14" fmla="*/ 102227 w 2339596"/>
                  <a:gd name="connsiteY14" fmla="*/ 1305958 h 1444406"/>
                  <a:gd name="connsiteX15" fmla="*/ 65107 w 2339596"/>
                  <a:gd name="connsiteY15" fmla="*/ 1200021 h 1444406"/>
                  <a:gd name="connsiteX16" fmla="*/ 42797 w 2339596"/>
                  <a:gd name="connsiteY16" fmla="*/ 1157459 h 1444406"/>
                  <a:gd name="connsiteX17" fmla="*/ 35485 w 2339596"/>
                  <a:gd name="connsiteY17" fmla="*/ 1145834 h 1444406"/>
                  <a:gd name="connsiteX18" fmla="*/ 30236 w 2339596"/>
                  <a:gd name="connsiteY18" fmla="*/ 1136647 h 1444406"/>
                  <a:gd name="connsiteX19" fmla="*/ 25174 w 2339596"/>
                  <a:gd name="connsiteY19" fmla="*/ 1131772 h 1444406"/>
                  <a:gd name="connsiteX20" fmla="*/ 24612 w 2339596"/>
                  <a:gd name="connsiteY20" fmla="*/ 1091835 h 1444406"/>
                  <a:gd name="connsiteX21" fmla="*/ 21612 w 2339596"/>
                  <a:gd name="connsiteY21" fmla="*/ 1047210 h 1444406"/>
                  <a:gd name="connsiteX22" fmla="*/ 614 w 2339596"/>
                  <a:gd name="connsiteY22" fmla="*/ 1010648 h 1444406"/>
                  <a:gd name="connsiteX23" fmla="*/ -5760 w 2339596"/>
                  <a:gd name="connsiteY23" fmla="*/ 990585 h 1444406"/>
                  <a:gd name="connsiteX24" fmla="*/ -1073 w 2339596"/>
                  <a:gd name="connsiteY24" fmla="*/ 965273 h 1444406"/>
                  <a:gd name="connsiteX25" fmla="*/ -885 w 2339596"/>
                  <a:gd name="connsiteY25" fmla="*/ 936023 h 1444406"/>
                  <a:gd name="connsiteX26" fmla="*/ -5385 w 2339596"/>
                  <a:gd name="connsiteY26" fmla="*/ 912774 h 1444406"/>
                  <a:gd name="connsiteX27" fmla="*/ 7739 w 2339596"/>
                  <a:gd name="connsiteY27" fmla="*/ 878274 h 1444406"/>
                  <a:gd name="connsiteX28" fmla="*/ 12988 w 2339596"/>
                  <a:gd name="connsiteY28" fmla="*/ 859149 h 1444406"/>
                  <a:gd name="connsiteX29" fmla="*/ 19175 w 2339596"/>
                  <a:gd name="connsiteY29" fmla="*/ 838712 h 1444406"/>
                  <a:gd name="connsiteX30" fmla="*/ 29486 w 2339596"/>
                  <a:gd name="connsiteY30" fmla="*/ 828774 h 1444406"/>
                  <a:gd name="connsiteX31" fmla="*/ 30986 w 2339596"/>
                  <a:gd name="connsiteY31" fmla="*/ 824087 h 1444406"/>
                  <a:gd name="connsiteX32" fmla="*/ 22362 w 2339596"/>
                  <a:gd name="connsiteY32" fmla="*/ 805337 h 1444406"/>
                  <a:gd name="connsiteX33" fmla="*/ 31736 w 2339596"/>
                  <a:gd name="connsiteY33" fmla="*/ 781712 h 1444406"/>
                  <a:gd name="connsiteX34" fmla="*/ 37735 w 2339596"/>
                  <a:gd name="connsiteY34" fmla="*/ 760150 h 1444406"/>
                  <a:gd name="connsiteX35" fmla="*/ 29861 w 2339596"/>
                  <a:gd name="connsiteY35" fmla="*/ 738963 h 1444406"/>
                  <a:gd name="connsiteX36" fmla="*/ 36048 w 2339596"/>
                  <a:gd name="connsiteY36" fmla="*/ 728463 h 1444406"/>
                  <a:gd name="connsiteX37" fmla="*/ 44672 w 2339596"/>
                  <a:gd name="connsiteY37" fmla="*/ 713463 h 1444406"/>
                  <a:gd name="connsiteX38" fmla="*/ 61545 w 2339596"/>
                  <a:gd name="connsiteY38" fmla="*/ 678963 h 1444406"/>
                  <a:gd name="connsiteX39" fmla="*/ 62294 w 2339596"/>
                  <a:gd name="connsiteY39" fmla="*/ 671276 h 1444406"/>
                  <a:gd name="connsiteX40" fmla="*/ 64732 w 2339596"/>
                  <a:gd name="connsiteY40" fmla="*/ 660776 h 1444406"/>
                  <a:gd name="connsiteX41" fmla="*/ 65669 w 2339596"/>
                  <a:gd name="connsiteY41" fmla="*/ 649151 h 1444406"/>
                  <a:gd name="connsiteX42" fmla="*/ 69231 w 2339596"/>
                  <a:gd name="connsiteY42" fmla="*/ 623088 h 1444406"/>
                  <a:gd name="connsiteX43" fmla="*/ 85542 w 2339596"/>
                  <a:gd name="connsiteY43" fmla="*/ 614276 h 1444406"/>
                  <a:gd name="connsiteX44" fmla="*/ 118913 w 2339596"/>
                  <a:gd name="connsiteY44" fmla="*/ 594776 h 1444406"/>
                  <a:gd name="connsiteX45" fmla="*/ 138223 w 2339596"/>
                  <a:gd name="connsiteY45" fmla="*/ 579401 h 1444406"/>
                  <a:gd name="connsiteX46" fmla="*/ 150784 w 2339596"/>
                  <a:gd name="connsiteY46" fmla="*/ 567214 h 1444406"/>
                  <a:gd name="connsiteX47" fmla="*/ 157533 w 2339596"/>
                  <a:gd name="connsiteY47" fmla="*/ 557839 h 1444406"/>
                  <a:gd name="connsiteX48" fmla="*/ 182467 w 2339596"/>
                  <a:gd name="connsiteY48" fmla="*/ 533464 h 1444406"/>
                  <a:gd name="connsiteX49" fmla="*/ 190154 w 2339596"/>
                  <a:gd name="connsiteY49" fmla="*/ 503465 h 1444406"/>
                  <a:gd name="connsiteX50" fmla="*/ 193153 w 2339596"/>
                  <a:gd name="connsiteY50" fmla="*/ 479840 h 1444406"/>
                  <a:gd name="connsiteX51" fmla="*/ 255771 w 2339596"/>
                  <a:gd name="connsiteY51" fmla="*/ 469715 h 1444406"/>
                  <a:gd name="connsiteX52" fmla="*/ 298890 w 2339596"/>
                  <a:gd name="connsiteY52" fmla="*/ 465777 h 1444406"/>
                  <a:gd name="connsiteX53" fmla="*/ 303577 w 2339596"/>
                  <a:gd name="connsiteY53" fmla="*/ 460152 h 1444406"/>
                  <a:gd name="connsiteX54" fmla="*/ 399191 w 2339596"/>
                  <a:gd name="connsiteY54" fmla="*/ 397340 h 1444406"/>
                  <a:gd name="connsiteX55" fmla="*/ 447372 w 2339596"/>
                  <a:gd name="connsiteY55" fmla="*/ 367153 h 1444406"/>
                  <a:gd name="connsiteX56" fmla="*/ 466495 w 2339596"/>
                  <a:gd name="connsiteY56" fmla="*/ 355153 h 1444406"/>
                  <a:gd name="connsiteX57" fmla="*/ 528925 w 2339596"/>
                  <a:gd name="connsiteY57" fmla="*/ 346903 h 1444406"/>
                  <a:gd name="connsiteX58" fmla="*/ 599229 w 2339596"/>
                  <a:gd name="connsiteY58" fmla="*/ 338466 h 1444406"/>
                  <a:gd name="connsiteX59" fmla="*/ 608977 w 2339596"/>
                  <a:gd name="connsiteY59" fmla="*/ 345591 h 1444406"/>
                  <a:gd name="connsiteX60" fmla="*/ 611040 w 2339596"/>
                  <a:gd name="connsiteY60" fmla="*/ 355716 h 1444406"/>
                  <a:gd name="connsiteX61" fmla="*/ 612915 w 2339596"/>
                  <a:gd name="connsiteY61" fmla="*/ 360028 h 1444406"/>
                  <a:gd name="connsiteX62" fmla="*/ 684156 w 2339596"/>
                  <a:gd name="connsiteY62" fmla="*/ 351028 h 1444406"/>
                  <a:gd name="connsiteX63" fmla="*/ 687905 w 2339596"/>
                  <a:gd name="connsiteY63" fmla="*/ 345403 h 1444406"/>
                  <a:gd name="connsiteX64" fmla="*/ 720714 w 2339596"/>
                  <a:gd name="connsiteY64" fmla="*/ 307529 h 1444406"/>
                  <a:gd name="connsiteX65" fmla="*/ 753522 w 2339596"/>
                  <a:gd name="connsiteY65" fmla="*/ 270592 h 1444406"/>
                  <a:gd name="connsiteX66" fmla="*/ 757272 w 2339596"/>
                  <a:gd name="connsiteY66" fmla="*/ 262154 h 1444406"/>
                  <a:gd name="connsiteX67" fmla="*/ 759897 w 2339596"/>
                  <a:gd name="connsiteY67" fmla="*/ 248092 h 1444406"/>
                  <a:gd name="connsiteX68" fmla="*/ 796455 w 2339596"/>
                  <a:gd name="connsiteY68" fmla="*/ 204780 h 1444406"/>
                  <a:gd name="connsiteX69" fmla="*/ 831325 w 2339596"/>
                  <a:gd name="connsiteY69" fmla="*/ 183405 h 1444406"/>
                  <a:gd name="connsiteX70" fmla="*/ 857760 w 2339596"/>
                  <a:gd name="connsiteY70" fmla="*/ 208530 h 1444406"/>
                  <a:gd name="connsiteX71" fmla="*/ 868821 w 2339596"/>
                  <a:gd name="connsiteY71" fmla="*/ 222217 h 1444406"/>
                  <a:gd name="connsiteX72" fmla="*/ 876882 w 2339596"/>
                  <a:gd name="connsiteY72" fmla="*/ 223904 h 1444406"/>
                  <a:gd name="connsiteX73" fmla="*/ 890381 w 2339596"/>
                  <a:gd name="connsiteY73" fmla="*/ 222967 h 1444406"/>
                  <a:gd name="connsiteX74" fmla="*/ 908753 w 2339596"/>
                  <a:gd name="connsiteY74" fmla="*/ 220342 h 1444406"/>
                  <a:gd name="connsiteX75" fmla="*/ 924876 w 2339596"/>
                  <a:gd name="connsiteY75" fmla="*/ 212092 h 1444406"/>
                  <a:gd name="connsiteX76" fmla="*/ 938750 w 2339596"/>
                  <a:gd name="connsiteY76" fmla="*/ 196155 h 1444406"/>
                  <a:gd name="connsiteX77" fmla="*/ 954685 w 2339596"/>
                  <a:gd name="connsiteY77" fmla="*/ 174592 h 1444406"/>
                  <a:gd name="connsiteX78" fmla="*/ 977745 w 2339596"/>
                  <a:gd name="connsiteY78" fmla="*/ 127905 h 1444406"/>
                  <a:gd name="connsiteX79" fmla="*/ 987869 w 2339596"/>
                  <a:gd name="connsiteY79" fmla="*/ 112718 h 1444406"/>
                  <a:gd name="connsiteX80" fmla="*/ 996493 w 2339596"/>
                  <a:gd name="connsiteY80" fmla="*/ 100718 h 1444406"/>
                  <a:gd name="connsiteX81" fmla="*/ 1006616 w 2339596"/>
                  <a:gd name="connsiteY81" fmla="*/ 85718 h 1444406"/>
                  <a:gd name="connsiteX82" fmla="*/ 1021239 w 2339596"/>
                  <a:gd name="connsiteY82" fmla="*/ 43156 h 1444406"/>
                  <a:gd name="connsiteX83" fmla="*/ 1028176 w 2339596"/>
                  <a:gd name="connsiteY83" fmla="*/ 30219 h 1444406"/>
                  <a:gd name="connsiteX84" fmla="*/ 1049736 w 2339596"/>
                  <a:gd name="connsiteY84" fmla="*/ 20469 h 1444406"/>
                  <a:gd name="connsiteX85" fmla="*/ 1084794 w 2339596"/>
                  <a:gd name="connsiteY85" fmla="*/ 7906 h 1444406"/>
                  <a:gd name="connsiteX86" fmla="*/ 1105417 w 2339596"/>
                  <a:gd name="connsiteY86" fmla="*/ 219 h 1444406"/>
                  <a:gd name="connsiteX87" fmla="*/ 1121352 w 2339596"/>
                  <a:gd name="connsiteY87" fmla="*/ -3719 h 1444406"/>
                  <a:gd name="connsiteX88" fmla="*/ 1132226 w 2339596"/>
                  <a:gd name="connsiteY88" fmla="*/ -1844 h 1444406"/>
                  <a:gd name="connsiteX89" fmla="*/ 1129601 w 2339596"/>
                  <a:gd name="connsiteY89" fmla="*/ 15781 h 1444406"/>
                  <a:gd name="connsiteX90" fmla="*/ 1119852 w 2339596"/>
                  <a:gd name="connsiteY90" fmla="*/ 37718 h 1444406"/>
                  <a:gd name="connsiteX91" fmla="*/ 1117040 w 2339596"/>
                  <a:gd name="connsiteY91" fmla="*/ 64343 h 1444406"/>
                  <a:gd name="connsiteX92" fmla="*/ 1118165 w 2339596"/>
                  <a:gd name="connsiteY92" fmla="*/ 76156 h 1444406"/>
                  <a:gd name="connsiteX93" fmla="*/ 1120977 w 2339596"/>
                  <a:gd name="connsiteY93" fmla="*/ 86281 h 1444406"/>
                  <a:gd name="connsiteX94" fmla="*/ 1124727 w 2339596"/>
                  <a:gd name="connsiteY94" fmla="*/ 99593 h 1444406"/>
                  <a:gd name="connsiteX95" fmla="*/ 1128289 w 2339596"/>
                  <a:gd name="connsiteY95" fmla="*/ 106905 h 1444406"/>
                  <a:gd name="connsiteX96" fmla="*/ 1136725 w 2339596"/>
                  <a:gd name="connsiteY96" fmla="*/ 115343 h 1444406"/>
                  <a:gd name="connsiteX97" fmla="*/ 1145537 w 2339596"/>
                  <a:gd name="connsiteY97" fmla="*/ 123218 h 1444406"/>
                  <a:gd name="connsiteX98" fmla="*/ 1152848 w 2339596"/>
                  <a:gd name="connsiteY98" fmla="*/ 129218 h 1444406"/>
                  <a:gd name="connsiteX99" fmla="*/ 1162222 w 2339596"/>
                  <a:gd name="connsiteY99" fmla="*/ 136905 h 1444406"/>
                  <a:gd name="connsiteX100" fmla="*/ 1169721 w 2339596"/>
                  <a:gd name="connsiteY100" fmla="*/ 143655 h 1444406"/>
                  <a:gd name="connsiteX101" fmla="*/ 1178720 w 2339596"/>
                  <a:gd name="connsiteY101" fmla="*/ 149280 h 1444406"/>
                  <a:gd name="connsiteX102" fmla="*/ 1226339 w 2339596"/>
                  <a:gd name="connsiteY102" fmla="*/ 171967 h 1444406"/>
                  <a:gd name="connsiteX103" fmla="*/ 1232714 w 2339596"/>
                  <a:gd name="connsiteY103" fmla="*/ 180217 h 1444406"/>
                  <a:gd name="connsiteX104" fmla="*/ 1238900 w 2339596"/>
                  <a:gd name="connsiteY104" fmla="*/ 188655 h 1444406"/>
                  <a:gd name="connsiteX105" fmla="*/ 1246774 w 2339596"/>
                  <a:gd name="connsiteY105" fmla="*/ 197467 h 1444406"/>
                  <a:gd name="connsiteX106" fmla="*/ 1253711 w 2339596"/>
                  <a:gd name="connsiteY106" fmla="*/ 202155 h 1444406"/>
                  <a:gd name="connsiteX107" fmla="*/ 1291581 w 2339596"/>
                  <a:gd name="connsiteY107" fmla="*/ 209842 h 1444406"/>
                  <a:gd name="connsiteX108" fmla="*/ 1325327 w 2339596"/>
                  <a:gd name="connsiteY108" fmla="*/ 217904 h 1444406"/>
                  <a:gd name="connsiteX109" fmla="*/ 1351387 w 2339596"/>
                  <a:gd name="connsiteY109" fmla="*/ 212279 h 1444406"/>
                  <a:gd name="connsiteX110" fmla="*/ 1383445 w 2339596"/>
                  <a:gd name="connsiteY110" fmla="*/ 212279 h 1444406"/>
                  <a:gd name="connsiteX111" fmla="*/ 1385132 w 2339596"/>
                  <a:gd name="connsiteY111" fmla="*/ 218092 h 1444406"/>
                  <a:gd name="connsiteX112" fmla="*/ 1402755 w 2339596"/>
                  <a:gd name="connsiteY112" fmla="*/ 210217 h 1444406"/>
                  <a:gd name="connsiteX113" fmla="*/ 1409879 w 2339596"/>
                  <a:gd name="connsiteY113" fmla="*/ 205342 h 1444406"/>
                  <a:gd name="connsiteX114" fmla="*/ 1421316 w 2339596"/>
                  <a:gd name="connsiteY114" fmla="*/ 197842 h 1444406"/>
                  <a:gd name="connsiteX115" fmla="*/ 1438188 w 2339596"/>
                  <a:gd name="connsiteY115" fmla="*/ 187342 h 1444406"/>
                  <a:gd name="connsiteX116" fmla="*/ 1459561 w 2339596"/>
                  <a:gd name="connsiteY116" fmla="*/ 193155 h 1444406"/>
                  <a:gd name="connsiteX117" fmla="*/ 1465560 w 2339596"/>
                  <a:gd name="connsiteY117" fmla="*/ 191655 h 1444406"/>
                  <a:gd name="connsiteX118" fmla="*/ 1481871 w 2339596"/>
                  <a:gd name="connsiteY118" fmla="*/ 194842 h 1444406"/>
                  <a:gd name="connsiteX119" fmla="*/ 1486745 w 2339596"/>
                  <a:gd name="connsiteY119" fmla="*/ 201217 h 1444406"/>
                  <a:gd name="connsiteX120" fmla="*/ 1496306 w 2339596"/>
                  <a:gd name="connsiteY120" fmla="*/ 197092 h 1444406"/>
                  <a:gd name="connsiteX121" fmla="*/ 1507742 w 2339596"/>
                  <a:gd name="connsiteY121" fmla="*/ 189030 h 1444406"/>
                  <a:gd name="connsiteX122" fmla="*/ 1526303 w 2339596"/>
                  <a:gd name="connsiteY122" fmla="*/ 187905 h 1444406"/>
                  <a:gd name="connsiteX123" fmla="*/ 1524053 w 2339596"/>
                  <a:gd name="connsiteY123" fmla="*/ 209092 h 1444406"/>
                  <a:gd name="connsiteX124" fmla="*/ 1509805 w 2339596"/>
                  <a:gd name="connsiteY124" fmla="*/ 218842 h 1444406"/>
                  <a:gd name="connsiteX125" fmla="*/ 1519928 w 2339596"/>
                  <a:gd name="connsiteY125" fmla="*/ 233467 h 1444406"/>
                  <a:gd name="connsiteX126" fmla="*/ 1523116 w 2339596"/>
                  <a:gd name="connsiteY126" fmla="*/ 252404 h 1444406"/>
                  <a:gd name="connsiteX127" fmla="*/ 1529490 w 2339596"/>
                  <a:gd name="connsiteY127" fmla="*/ 260467 h 1444406"/>
                  <a:gd name="connsiteX128" fmla="*/ 1547113 w 2339596"/>
                  <a:gd name="connsiteY128" fmla="*/ 262717 h 1444406"/>
                  <a:gd name="connsiteX129" fmla="*/ 1566985 w 2339596"/>
                  <a:gd name="connsiteY129" fmla="*/ 264592 h 1444406"/>
                  <a:gd name="connsiteX130" fmla="*/ 1580109 w 2339596"/>
                  <a:gd name="connsiteY130" fmla="*/ 264592 h 1444406"/>
                  <a:gd name="connsiteX131" fmla="*/ 1601481 w 2339596"/>
                  <a:gd name="connsiteY131" fmla="*/ 263092 h 1444406"/>
                  <a:gd name="connsiteX132" fmla="*/ 1611230 w 2339596"/>
                  <a:gd name="connsiteY132" fmla="*/ 268342 h 1444406"/>
                  <a:gd name="connsiteX133" fmla="*/ 1619666 w 2339596"/>
                  <a:gd name="connsiteY133" fmla="*/ 271904 h 1444406"/>
                  <a:gd name="connsiteX134" fmla="*/ 1665223 w 2339596"/>
                  <a:gd name="connsiteY134" fmla="*/ 268342 h 1444406"/>
                  <a:gd name="connsiteX135" fmla="*/ 1685096 w 2339596"/>
                  <a:gd name="connsiteY135" fmla="*/ 263467 h 1444406"/>
                  <a:gd name="connsiteX136" fmla="*/ 1691657 w 2339596"/>
                  <a:gd name="connsiteY136" fmla="*/ 258779 h 1444406"/>
                  <a:gd name="connsiteX137" fmla="*/ 1696719 w 2339596"/>
                  <a:gd name="connsiteY137" fmla="*/ 252029 h 1444406"/>
                  <a:gd name="connsiteX138" fmla="*/ 1703281 w 2339596"/>
                  <a:gd name="connsiteY138" fmla="*/ 243592 h 1444406"/>
                  <a:gd name="connsiteX139" fmla="*/ 1709280 w 2339596"/>
                  <a:gd name="connsiteY139" fmla="*/ 237217 h 1444406"/>
                  <a:gd name="connsiteX140" fmla="*/ 1753712 w 2339596"/>
                  <a:gd name="connsiteY140" fmla="*/ 261217 h 1444406"/>
                  <a:gd name="connsiteX141" fmla="*/ 1804144 w 2339596"/>
                  <a:gd name="connsiteY141" fmla="*/ 242467 h 1444406"/>
                  <a:gd name="connsiteX142" fmla="*/ 1826078 w 2339596"/>
                  <a:gd name="connsiteY142" fmla="*/ 224654 h 1444406"/>
                  <a:gd name="connsiteX143" fmla="*/ 1843514 w 2339596"/>
                  <a:gd name="connsiteY143" fmla="*/ 195030 h 1444406"/>
                  <a:gd name="connsiteX144" fmla="*/ 1841077 w 2339596"/>
                  <a:gd name="connsiteY144" fmla="*/ 181530 h 1444406"/>
                  <a:gd name="connsiteX145" fmla="*/ 1839014 w 2339596"/>
                  <a:gd name="connsiteY145" fmla="*/ 167842 h 1444406"/>
                  <a:gd name="connsiteX146" fmla="*/ 1845576 w 2339596"/>
                  <a:gd name="connsiteY146" fmla="*/ 151530 h 1444406"/>
                  <a:gd name="connsiteX147" fmla="*/ 1852138 w 2339596"/>
                  <a:gd name="connsiteY147" fmla="*/ 141218 h 1444406"/>
                  <a:gd name="connsiteX148" fmla="*/ 1862261 w 2339596"/>
                  <a:gd name="connsiteY148" fmla="*/ 122468 h 1444406"/>
                  <a:gd name="connsiteX149" fmla="*/ 1873323 w 2339596"/>
                  <a:gd name="connsiteY149" fmla="*/ 108780 h 1444406"/>
                  <a:gd name="connsiteX150" fmla="*/ 1882322 w 2339596"/>
                  <a:gd name="connsiteY150" fmla="*/ 102218 h 1444406"/>
                  <a:gd name="connsiteX151" fmla="*/ 1887946 w 2339596"/>
                  <a:gd name="connsiteY151" fmla="*/ 97155 h 1444406"/>
                  <a:gd name="connsiteX152" fmla="*/ 1897507 w 2339596"/>
                  <a:gd name="connsiteY152" fmla="*/ 84031 h 1444406"/>
                  <a:gd name="connsiteX153" fmla="*/ 1907443 w 2339596"/>
                  <a:gd name="connsiteY153" fmla="*/ 67343 h 1444406"/>
                  <a:gd name="connsiteX154" fmla="*/ 1919254 w 2339596"/>
                  <a:gd name="connsiteY154" fmla="*/ 55343 h 1444406"/>
                  <a:gd name="connsiteX155" fmla="*/ 1940439 w 2339596"/>
                  <a:gd name="connsiteY155" fmla="*/ 39218 h 1444406"/>
                  <a:gd name="connsiteX156" fmla="*/ 1949438 w 2339596"/>
                  <a:gd name="connsiteY156" fmla="*/ 30031 h 1444406"/>
                  <a:gd name="connsiteX157" fmla="*/ 1954875 w 2339596"/>
                  <a:gd name="connsiteY157" fmla="*/ 24406 h 1444406"/>
                  <a:gd name="connsiteX158" fmla="*/ 1960687 w 2339596"/>
                  <a:gd name="connsiteY158" fmla="*/ 19719 h 1444406"/>
                  <a:gd name="connsiteX159" fmla="*/ 1990496 w 2339596"/>
                  <a:gd name="connsiteY159" fmla="*/ 32844 h 1444406"/>
                  <a:gd name="connsiteX160" fmla="*/ 1995370 w 2339596"/>
                  <a:gd name="connsiteY160" fmla="*/ 47656 h 1444406"/>
                  <a:gd name="connsiteX161" fmla="*/ 1998370 w 2339596"/>
                  <a:gd name="connsiteY161" fmla="*/ 63781 h 1444406"/>
                  <a:gd name="connsiteX162" fmla="*/ 2000620 w 2339596"/>
                  <a:gd name="connsiteY162" fmla="*/ 79906 h 1444406"/>
                  <a:gd name="connsiteX163" fmla="*/ 2000620 w 2339596"/>
                  <a:gd name="connsiteY163" fmla="*/ 98468 h 1444406"/>
                  <a:gd name="connsiteX164" fmla="*/ 1986746 w 2339596"/>
                  <a:gd name="connsiteY164" fmla="*/ 137093 h 1444406"/>
                  <a:gd name="connsiteX165" fmla="*/ 1973810 w 2339596"/>
                  <a:gd name="connsiteY165" fmla="*/ 162405 h 1444406"/>
                  <a:gd name="connsiteX166" fmla="*/ 1964062 w 2339596"/>
                  <a:gd name="connsiteY166" fmla="*/ 179655 h 1444406"/>
                  <a:gd name="connsiteX167" fmla="*/ 1957875 w 2339596"/>
                  <a:gd name="connsiteY167" fmla="*/ 198030 h 1444406"/>
                  <a:gd name="connsiteX168" fmla="*/ 1950376 w 2339596"/>
                  <a:gd name="connsiteY168" fmla="*/ 221654 h 1444406"/>
                  <a:gd name="connsiteX169" fmla="*/ 1937065 w 2339596"/>
                  <a:gd name="connsiteY169" fmla="*/ 235904 h 1444406"/>
                  <a:gd name="connsiteX170" fmla="*/ 1929753 w 2339596"/>
                  <a:gd name="connsiteY170" fmla="*/ 243217 h 1444406"/>
                  <a:gd name="connsiteX171" fmla="*/ 1918505 w 2339596"/>
                  <a:gd name="connsiteY171" fmla="*/ 259154 h 1444406"/>
                  <a:gd name="connsiteX172" fmla="*/ 1908381 w 2339596"/>
                  <a:gd name="connsiteY172" fmla="*/ 280716 h 1444406"/>
                  <a:gd name="connsiteX173" fmla="*/ 1904819 w 2339596"/>
                  <a:gd name="connsiteY173" fmla="*/ 294216 h 1444406"/>
                  <a:gd name="connsiteX174" fmla="*/ 1890945 w 2339596"/>
                  <a:gd name="connsiteY174" fmla="*/ 349903 h 1444406"/>
                  <a:gd name="connsiteX175" fmla="*/ 1890571 w 2339596"/>
                  <a:gd name="connsiteY175" fmla="*/ 366028 h 1444406"/>
                  <a:gd name="connsiteX176" fmla="*/ 1905381 w 2339596"/>
                  <a:gd name="connsiteY176" fmla="*/ 395653 h 1444406"/>
                  <a:gd name="connsiteX177" fmla="*/ 1950188 w 2339596"/>
                  <a:gd name="connsiteY177" fmla="*/ 449090 h 1444406"/>
                  <a:gd name="connsiteX178" fmla="*/ 1960124 w 2339596"/>
                  <a:gd name="connsiteY178" fmla="*/ 459215 h 1444406"/>
                  <a:gd name="connsiteX179" fmla="*/ 1967436 w 2339596"/>
                  <a:gd name="connsiteY179" fmla="*/ 472527 h 1444406"/>
                  <a:gd name="connsiteX180" fmla="*/ 1976622 w 2339596"/>
                  <a:gd name="connsiteY180" fmla="*/ 490340 h 1444406"/>
                  <a:gd name="connsiteX181" fmla="*/ 2009243 w 2339596"/>
                  <a:gd name="connsiteY181" fmla="*/ 522964 h 1444406"/>
                  <a:gd name="connsiteX182" fmla="*/ 2029116 w 2339596"/>
                  <a:gd name="connsiteY182" fmla="*/ 541902 h 1444406"/>
                  <a:gd name="connsiteX183" fmla="*/ 2042239 w 2339596"/>
                  <a:gd name="connsiteY183" fmla="*/ 564589 h 1444406"/>
                  <a:gd name="connsiteX184" fmla="*/ 2067924 w 2339596"/>
                  <a:gd name="connsiteY184" fmla="*/ 584839 h 1444406"/>
                  <a:gd name="connsiteX185" fmla="*/ 2083672 w 2339596"/>
                  <a:gd name="connsiteY185" fmla="*/ 592526 h 1444406"/>
                  <a:gd name="connsiteX186" fmla="*/ 2084234 w 2339596"/>
                  <a:gd name="connsiteY186" fmla="*/ 601526 h 1444406"/>
                  <a:gd name="connsiteX187" fmla="*/ 2078985 w 2339596"/>
                  <a:gd name="connsiteY187" fmla="*/ 611464 h 1444406"/>
                  <a:gd name="connsiteX188" fmla="*/ 2073736 w 2339596"/>
                  <a:gd name="connsiteY188" fmla="*/ 617651 h 1444406"/>
                  <a:gd name="connsiteX189" fmla="*/ 2080860 w 2339596"/>
                  <a:gd name="connsiteY189" fmla="*/ 623651 h 1444406"/>
                  <a:gd name="connsiteX190" fmla="*/ 2094358 w 2339596"/>
                  <a:gd name="connsiteY190" fmla="*/ 632651 h 1444406"/>
                  <a:gd name="connsiteX191" fmla="*/ 2101482 w 2339596"/>
                  <a:gd name="connsiteY191" fmla="*/ 651213 h 1444406"/>
                  <a:gd name="connsiteX192" fmla="*/ 2089109 w 2339596"/>
                  <a:gd name="connsiteY192" fmla="*/ 666213 h 1444406"/>
                  <a:gd name="connsiteX193" fmla="*/ 2085359 w 2339596"/>
                  <a:gd name="connsiteY193" fmla="*/ 672401 h 1444406"/>
                  <a:gd name="connsiteX194" fmla="*/ 2088546 w 2339596"/>
                  <a:gd name="connsiteY194" fmla="*/ 693025 h 1444406"/>
                  <a:gd name="connsiteX195" fmla="*/ 2084609 w 2339596"/>
                  <a:gd name="connsiteY195" fmla="*/ 704275 h 1444406"/>
                  <a:gd name="connsiteX196" fmla="*/ 2066986 w 2339596"/>
                  <a:gd name="connsiteY196" fmla="*/ 719088 h 1444406"/>
                  <a:gd name="connsiteX197" fmla="*/ 2058925 w 2339596"/>
                  <a:gd name="connsiteY197" fmla="*/ 733900 h 1444406"/>
                  <a:gd name="connsiteX198" fmla="*/ 2057800 w 2339596"/>
                  <a:gd name="connsiteY198" fmla="*/ 745150 h 1444406"/>
                  <a:gd name="connsiteX199" fmla="*/ 2054613 w 2339596"/>
                  <a:gd name="connsiteY199" fmla="*/ 755275 h 1444406"/>
                  <a:gd name="connsiteX200" fmla="*/ 2045989 w 2339596"/>
                  <a:gd name="connsiteY200" fmla="*/ 774400 h 1444406"/>
                  <a:gd name="connsiteX201" fmla="*/ 2051613 w 2339596"/>
                  <a:gd name="connsiteY201" fmla="*/ 785837 h 1444406"/>
                  <a:gd name="connsiteX202" fmla="*/ 2060987 w 2339596"/>
                  <a:gd name="connsiteY202" fmla="*/ 778150 h 1444406"/>
                  <a:gd name="connsiteX203" fmla="*/ 2067736 w 2339596"/>
                  <a:gd name="connsiteY203" fmla="*/ 770650 h 1444406"/>
                  <a:gd name="connsiteX204" fmla="*/ 2070548 w 2339596"/>
                  <a:gd name="connsiteY204" fmla="*/ 765400 h 1444406"/>
                  <a:gd name="connsiteX205" fmla="*/ 2074298 w 2339596"/>
                  <a:gd name="connsiteY205" fmla="*/ 732213 h 1444406"/>
                  <a:gd name="connsiteX206" fmla="*/ 2091358 w 2339596"/>
                  <a:gd name="connsiteY206" fmla="*/ 764087 h 1444406"/>
                  <a:gd name="connsiteX207" fmla="*/ 2097920 w 2339596"/>
                  <a:gd name="connsiteY207" fmla="*/ 784712 h 1444406"/>
                  <a:gd name="connsiteX208" fmla="*/ 2101482 w 2339596"/>
                  <a:gd name="connsiteY208" fmla="*/ 805524 h 1444406"/>
                  <a:gd name="connsiteX209" fmla="*/ 2096795 w 2339596"/>
                  <a:gd name="connsiteY209" fmla="*/ 826712 h 1444406"/>
                  <a:gd name="connsiteX210" fmla="*/ 2096608 w 2339596"/>
                  <a:gd name="connsiteY210" fmla="*/ 837212 h 1444406"/>
                  <a:gd name="connsiteX211" fmla="*/ 2116293 w 2339596"/>
                  <a:gd name="connsiteY211" fmla="*/ 862899 h 1444406"/>
                  <a:gd name="connsiteX212" fmla="*/ 2123979 w 2339596"/>
                  <a:gd name="connsiteY212" fmla="*/ 878461 h 1444406"/>
                  <a:gd name="connsiteX213" fmla="*/ 2123979 w 2339596"/>
                  <a:gd name="connsiteY213" fmla="*/ 904524 h 1444406"/>
                  <a:gd name="connsiteX214" fmla="*/ 2123979 w 2339596"/>
                  <a:gd name="connsiteY214" fmla="*/ 930586 h 1444406"/>
                  <a:gd name="connsiteX215" fmla="*/ 2137665 w 2339596"/>
                  <a:gd name="connsiteY215" fmla="*/ 939023 h 1444406"/>
                  <a:gd name="connsiteX216" fmla="*/ 2161662 w 2339596"/>
                  <a:gd name="connsiteY216" fmla="*/ 951961 h 1444406"/>
                  <a:gd name="connsiteX217" fmla="*/ 2178160 w 2339596"/>
                  <a:gd name="connsiteY217" fmla="*/ 965273 h 1444406"/>
                  <a:gd name="connsiteX218" fmla="*/ 2178910 w 2339596"/>
                  <a:gd name="connsiteY218" fmla="*/ 982148 h 1444406"/>
                  <a:gd name="connsiteX219" fmla="*/ 2173848 w 2339596"/>
                  <a:gd name="connsiteY219" fmla="*/ 984960 h 1444406"/>
                  <a:gd name="connsiteX220" fmla="*/ 2187909 w 2339596"/>
                  <a:gd name="connsiteY220" fmla="*/ 991335 h 1444406"/>
                  <a:gd name="connsiteX221" fmla="*/ 2206282 w 2339596"/>
                  <a:gd name="connsiteY221" fmla="*/ 1002960 h 1444406"/>
                  <a:gd name="connsiteX222" fmla="*/ 2215468 w 2339596"/>
                  <a:gd name="connsiteY222" fmla="*/ 1007835 h 1444406"/>
                  <a:gd name="connsiteX223" fmla="*/ 2226529 w 2339596"/>
                  <a:gd name="connsiteY223" fmla="*/ 1015335 h 1444406"/>
                  <a:gd name="connsiteX224" fmla="*/ 2238340 w 2339596"/>
                  <a:gd name="connsiteY224" fmla="*/ 1021710 h 1444406"/>
                  <a:gd name="connsiteX225" fmla="*/ 2248839 w 2339596"/>
                  <a:gd name="connsiteY225" fmla="*/ 1024523 h 1444406"/>
                  <a:gd name="connsiteX226" fmla="*/ 2256338 w 2339596"/>
                  <a:gd name="connsiteY226" fmla="*/ 1028460 h 1444406"/>
                  <a:gd name="connsiteX227" fmla="*/ 2264587 w 2339596"/>
                  <a:gd name="connsiteY227" fmla="*/ 1042147 h 1444406"/>
                  <a:gd name="connsiteX228" fmla="*/ 2252589 w 2339596"/>
                  <a:gd name="connsiteY228" fmla="*/ 1065585 h 1444406"/>
                  <a:gd name="connsiteX229" fmla="*/ 2240215 w 2339596"/>
                  <a:gd name="connsiteY229" fmla="*/ 1052460 h 1444406"/>
                  <a:gd name="connsiteX230" fmla="*/ 2231404 w 2339596"/>
                  <a:gd name="connsiteY230" fmla="*/ 1053585 h 1444406"/>
                  <a:gd name="connsiteX231" fmla="*/ 2222030 w 2339596"/>
                  <a:gd name="connsiteY231" fmla="*/ 1061085 h 1444406"/>
                  <a:gd name="connsiteX232" fmla="*/ 2219593 w 2339596"/>
                  <a:gd name="connsiteY232" fmla="*/ 1074585 h 1444406"/>
                  <a:gd name="connsiteX233" fmla="*/ 2219405 w 2339596"/>
                  <a:gd name="connsiteY233" fmla="*/ 1086397 h 1444406"/>
                  <a:gd name="connsiteX234" fmla="*/ 2222592 w 2339596"/>
                  <a:gd name="connsiteY234" fmla="*/ 1119959 h 1444406"/>
                  <a:gd name="connsiteX235" fmla="*/ 2226717 w 2339596"/>
                  <a:gd name="connsiteY235" fmla="*/ 1139647 h 1444406"/>
                  <a:gd name="connsiteX236" fmla="*/ 2233466 w 2339596"/>
                  <a:gd name="connsiteY236" fmla="*/ 1148459 h 1444406"/>
                  <a:gd name="connsiteX237" fmla="*/ 2240965 w 2339596"/>
                  <a:gd name="connsiteY237" fmla="*/ 1152959 h 1444406"/>
                  <a:gd name="connsiteX238" fmla="*/ 2249589 w 2339596"/>
                  <a:gd name="connsiteY238" fmla="*/ 1158771 h 1444406"/>
                  <a:gd name="connsiteX239" fmla="*/ 2262900 w 2339596"/>
                  <a:gd name="connsiteY239" fmla="*/ 1176584 h 1444406"/>
                  <a:gd name="connsiteX240" fmla="*/ 2270024 w 2339596"/>
                  <a:gd name="connsiteY240" fmla="*/ 1187084 h 1444406"/>
                  <a:gd name="connsiteX241" fmla="*/ 2280335 w 2339596"/>
                  <a:gd name="connsiteY241" fmla="*/ 1195146 h 1444406"/>
                  <a:gd name="connsiteX242" fmla="*/ 2291022 w 2339596"/>
                  <a:gd name="connsiteY242" fmla="*/ 1200959 h 1444406"/>
                  <a:gd name="connsiteX243" fmla="*/ 2311457 w 2339596"/>
                  <a:gd name="connsiteY243" fmla="*/ 1216146 h 1444406"/>
                  <a:gd name="connsiteX244" fmla="*/ 2330767 w 2339596"/>
                  <a:gd name="connsiteY244" fmla="*/ 1233021 h 1444406"/>
                  <a:gd name="connsiteX245" fmla="*/ 2330579 w 2339596"/>
                  <a:gd name="connsiteY245" fmla="*/ 1247458 h 1444406"/>
                  <a:gd name="connsiteX246" fmla="*/ 2325330 w 2339596"/>
                  <a:gd name="connsiteY246" fmla="*/ 1256083 h 1444406"/>
                  <a:gd name="connsiteX247" fmla="*/ 2315206 w 2339596"/>
                  <a:gd name="connsiteY247" fmla="*/ 1262646 h 1444406"/>
                  <a:gd name="connsiteX248" fmla="*/ 2303957 w 2339596"/>
                  <a:gd name="connsiteY248" fmla="*/ 1271270 h 1444406"/>
                  <a:gd name="connsiteX249" fmla="*/ 2294959 w 2339596"/>
                  <a:gd name="connsiteY249" fmla="*/ 1280645 h 1444406"/>
                  <a:gd name="connsiteX250" fmla="*/ 2274711 w 2339596"/>
                  <a:gd name="connsiteY250" fmla="*/ 1327145 h 1444406"/>
                  <a:gd name="connsiteX251" fmla="*/ 2266275 w 2339596"/>
                  <a:gd name="connsiteY251" fmla="*/ 1352270 h 1444406"/>
                  <a:gd name="connsiteX252" fmla="*/ 2239465 w 2339596"/>
                  <a:gd name="connsiteY252" fmla="*/ 1367832 h 1444406"/>
                  <a:gd name="connsiteX253" fmla="*/ 2227092 w 2339596"/>
                  <a:gd name="connsiteY253" fmla="*/ 1361270 h 1444406"/>
                  <a:gd name="connsiteX254" fmla="*/ 2215468 w 2339596"/>
                  <a:gd name="connsiteY254" fmla="*/ 1354707 h 1444406"/>
                  <a:gd name="connsiteX255" fmla="*/ 2212281 w 2339596"/>
                  <a:gd name="connsiteY255" fmla="*/ 1360332 h 1444406"/>
                  <a:gd name="connsiteX256" fmla="*/ 2205907 w 2339596"/>
                  <a:gd name="connsiteY256" fmla="*/ 1365957 h 1444406"/>
                  <a:gd name="connsiteX257" fmla="*/ 2186784 w 2339596"/>
                  <a:gd name="connsiteY257" fmla="*/ 1333895 h 1444406"/>
                  <a:gd name="connsiteX258" fmla="*/ 2179285 w 2339596"/>
                  <a:gd name="connsiteY258" fmla="*/ 1282333 h 1444406"/>
                  <a:gd name="connsiteX259" fmla="*/ 2175348 w 2339596"/>
                  <a:gd name="connsiteY259" fmla="*/ 1249333 h 1444406"/>
                  <a:gd name="connsiteX260" fmla="*/ 2170849 w 2339596"/>
                  <a:gd name="connsiteY260" fmla="*/ 1236958 h 1444406"/>
                  <a:gd name="connsiteX261" fmla="*/ 2163912 w 2339596"/>
                  <a:gd name="connsiteY261" fmla="*/ 1231146 h 1444406"/>
                  <a:gd name="connsiteX262" fmla="*/ 2146477 w 2339596"/>
                  <a:gd name="connsiteY262" fmla="*/ 1212396 h 1444406"/>
                  <a:gd name="connsiteX263" fmla="*/ 2079172 w 2339596"/>
                  <a:gd name="connsiteY263" fmla="*/ 1189709 h 1444406"/>
                  <a:gd name="connsiteX264" fmla="*/ 2024617 w 2339596"/>
                  <a:gd name="connsiteY264" fmla="*/ 1176584 h 1444406"/>
                  <a:gd name="connsiteX265" fmla="*/ 2005681 w 2339596"/>
                  <a:gd name="connsiteY265" fmla="*/ 1158209 h 1444406"/>
                  <a:gd name="connsiteX266" fmla="*/ 1987496 w 2339596"/>
                  <a:gd name="connsiteY266" fmla="*/ 1134209 h 1444406"/>
                  <a:gd name="connsiteX267" fmla="*/ 1977747 w 2339596"/>
                  <a:gd name="connsiteY267" fmla="*/ 1119397 h 1444406"/>
                  <a:gd name="connsiteX268" fmla="*/ 1973998 w 2339596"/>
                  <a:gd name="connsiteY268" fmla="*/ 1097272 h 1444406"/>
                  <a:gd name="connsiteX269" fmla="*/ 1977747 w 2339596"/>
                  <a:gd name="connsiteY269" fmla="*/ 1086960 h 1444406"/>
                  <a:gd name="connsiteX270" fmla="*/ 1931628 w 2339596"/>
                  <a:gd name="connsiteY270" fmla="*/ 1058272 h 1444406"/>
                  <a:gd name="connsiteX271" fmla="*/ 1920192 w 2339596"/>
                  <a:gd name="connsiteY271" fmla="*/ 1060335 h 1444406"/>
                  <a:gd name="connsiteX272" fmla="*/ 1878759 w 2339596"/>
                  <a:gd name="connsiteY272" fmla="*/ 1050397 h 1444406"/>
                  <a:gd name="connsiteX273" fmla="*/ 1874822 w 2339596"/>
                  <a:gd name="connsiteY273" fmla="*/ 1039147 h 1444406"/>
                  <a:gd name="connsiteX274" fmla="*/ 1877635 w 2339596"/>
                  <a:gd name="connsiteY274" fmla="*/ 1023773 h 1444406"/>
                  <a:gd name="connsiteX275" fmla="*/ 1881197 w 2339596"/>
                  <a:gd name="connsiteY275" fmla="*/ 1013273 h 1444406"/>
                  <a:gd name="connsiteX276" fmla="*/ 1845764 w 2339596"/>
                  <a:gd name="connsiteY276" fmla="*/ 978585 h 1444406"/>
                  <a:gd name="connsiteX277" fmla="*/ 1832265 w 2339596"/>
                  <a:gd name="connsiteY277" fmla="*/ 968648 h 1444406"/>
                  <a:gd name="connsiteX278" fmla="*/ 1808456 w 2339596"/>
                  <a:gd name="connsiteY278" fmla="*/ 952711 h 1444406"/>
                  <a:gd name="connsiteX279" fmla="*/ 1787271 w 2339596"/>
                  <a:gd name="connsiteY279" fmla="*/ 938273 h 1444406"/>
                  <a:gd name="connsiteX280" fmla="*/ 1774335 w 2339596"/>
                  <a:gd name="connsiteY280" fmla="*/ 930961 h 1444406"/>
                  <a:gd name="connsiteX281" fmla="*/ 1760836 w 2339596"/>
                  <a:gd name="connsiteY281" fmla="*/ 925523 h 1444406"/>
                  <a:gd name="connsiteX282" fmla="*/ 1744151 w 2339596"/>
                  <a:gd name="connsiteY282" fmla="*/ 921773 h 1444406"/>
                  <a:gd name="connsiteX283" fmla="*/ 1715279 w 2339596"/>
                  <a:gd name="connsiteY283" fmla="*/ 934148 h 1444406"/>
                  <a:gd name="connsiteX284" fmla="*/ 1719029 w 2339596"/>
                  <a:gd name="connsiteY284" fmla="*/ 941273 h 1444406"/>
                  <a:gd name="connsiteX285" fmla="*/ 1722779 w 2339596"/>
                  <a:gd name="connsiteY285" fmla="*/ 950648 h 1444406"/>
                  <a:gd name="connsiteX286" fmla="*/ 1726528 w 2339596"/>
                  <a:gd name="connsiteY286" fmla="*/ 960023 h 1444406"/>
                  <a:gd name="connsiteX287" fmla="*/ 1730278 w 2339596"/>
                  <a:gd name="connsiteY287" fmla="*/ 969023 h 1444406"/>
                  <a:gd name="connsiteX288" fmla="*/ 1735714 w 2339596"/>
                  <a:gd name="connsiteY288" fmla="*/ 977460 h 1444406"/>
                  <a:gd name="connsiteX289" fmla="*/ 1743401 w 2339596"/>
                  <a:gd name="connsiteY289" fmla="*/ 995648 h 1444406"/>
                  <a:gd name="connsiteX290" fmla="*/ 1737214 w 2339596"/>
                  <a:gd name="connsiteY290" fmla="*/ 1033147 h 1444406"/>
                  <a:gd name="connsiteX291" fmla="*/ 1712092 w 2339596"/>
                  <a:gd name="connsiteY291" fmla="*/ 1063335 h 1444406"/>
                  <a:gd name="connsiteX292" fmla="*/ 1704406 w 2339596"/>
                  <a:gd name="connsiteY292" fmla="*/ 1064460 h 1444406"/>
                  <a:gd name="connsiteX293" fmla="*/ 1694657 w 2339596"/>
                  <a:gd name="connsiteY293" fmla="*/ 1052085 h 1444406"/>
                  <a:gd name="connsiteX294" fmla="*/ 1683221 w 2339596"/>
                  <a:gd name="connsiteY294" fmla="*/ 1039710 h 1444406"/>
                  <a:gd name="connsiteX295" fmla="*/ 1685471 w 2339596"/>
                  <a:gd name="connsiteY295" fmla="*/ 1050960 h 1444406"/>
                  <a:gd name="connsiteX296" fmla="*/ 1692782 w 2339596"/>
                  <a:gd name="connsiteY296" fmla="*/ 1059022 h 1444406"/>
                  <a:gd name="connsiteX297" fmla="*/ 1693532 w 2339596"/>
                  <a:gd name="connsiteY297" fmla="*/ 1100647 h 1444406"/>
                  <a:gd name="connsiteX298" fmla="*/ 1692970 w 2339596"/>
                  <a:gd name="connsiteY298" fmla="*/ 1115647 h 1444406"/>
                  <a:gd name="connsiteX299" fmla="*/ 1692970 w 2339596"/>
                  <a:gd name="connsiteY299" fmla="*/ 1124834 h 1444406"/>
                  <a:gd name="connsiteX300" fmla="*/ 1668035 w 2339596"/>
                  <a:gd name="connsiteY300" fmla="*/ 1137959 h 1444406"/>
                  <a:gd name="connsiteX301" fmla="*/ 1657912 w 2339596"/>
                  <a:gd name="connsiteY301" fmla="*/ 1142459 h 1444406"/>
                  <a:gd name="connsiteX302" fmla="*/ 1645163 w 2339596"/>
                  <a:gd name="connsiteY302" fmla="*/ 1148459 h 1444406"/>
                  <a:gd name="connsiteX303" fmla="*/ 1648913 w 2339596"/>
                  <a:gd name="connsiteY303" fmla="*/ 1158021 h 1444406"/>
                  <a:gd name="connsiteX304" fmla="*/ 1674972 w 2339596"/>
                  <a:gd name="connsiteY304" fmla="*/ 1170959 h 1444406"/>
                  <a:gd name="connsiteX305" fmla="*/ 1656224 w 2339596"/>
                  <a:gd name="connsiteY305" fmla="*/ 1182771 h 1444406"/>
                  <a:gd name="connsiteX306" fmla="*/ 1632227 w 2339596"/>
                  <a:gd name="connsiteY306" fmla="*/ 1188959 h 1444406"/>
                  <a:gd name="connsiteX307" fmla="*/ 1619666 w 2339596"/>
                  <a:gd name="connsiteY307" fmla="*/ 1198146 h 1444406"/>
                  <a:gd name="connsiteX308" fmla="*/ 1604106 w 2339596"/>
                  <a:gd name="connsiteY308" fmla="*/ 1203959 h 1444406"/>
                  <a:gd name="connsiteX309" fmla="*/ 1581608 w 2339596"/>
                  <a:gd name="connsiteY309" fmla="*/ 1198521 h 1444406"/>
                  <a:gd name="connsiteX310" fmla="*/ 1557236 w 2339596"/>
                  <a:gd name="connsiteY310" fmla="*/ 1188959 h 1444406"/>
                  <a:gd name="connsiteX311" fmla="*/ 1536239 w 2339596"/>
                  <a:gd name="connsiteY311" fmla="*/ 1183521 h 1444406"/>
                  <a:gd name="connsiteX312" fmla="*/ 1515991 w 2339596"/>
                  <a:gd name="connsiteY312" fmla="*/ 1190834 h 1444406"/>
                  <a:gd name="connsiteX313" fmla="*/ 1496869 w 2339596"/>
                  <a:gd name="connsiteY313" fmla="*/ 1199084 h 1444406"/>
                  <a:gd name="connsiteX314" fmla="*/ 1486558 w 2339596"/>
                  <a:gd name="connsiteY314" fmla="*/ 1203396 h 1444406"/>
                  <a:gd name="connsiteX315" fmla="*/ 1497431 w 2339596"/>
                  <a:gd name="connsiteY315" fmla="*/ 1218771 h 1444406"/>
                  <a:gd name="connsiteX316" fmla="*/ 1502118 w 2339596"/>
                  <a:gd name="connsiteY316" fmla="*/ 1231521 h 1444406"/>
                  <a:gd name="connsiteX317" fmla="*/ 1489932 w 2339596"/>
                  <a:gd name="connsiteY317" fmla="*/ 1233771 h 1444406"/>
                  <a:gd name="connsiteX318" fmla="*/ 1475871 w 2339596"/>
                  <a:gd name="connsiteY318" fmla="*/ 1230771 h 1444406"/>
                  <a:gd name="connsiteX319" fmla="*/ 1435939 w 2339596"/>
                  <a:gd name="connsiteY319" fmla="*/ 1197959 h 1444406"/>
                  <a:gd name="connsiteX320" fmla="*/ 1415504 w 2339596"/>
                  <a:gd name="connsiteY320" fmla="*/ 1185584 h 1444406"/>
                  <a:gd name="connsiteX321" fmla="*/ 1401443 w 2339596"/>
                  <a:gd name="connsiteY321" fmla="*/ 1181271 h 1444406"/>
                  <a:gd name="connsiteX322" fmla="*/ 1390944 w 2339596"/>
                  <a:gd name="connsiteY322" fmla="*/ 1187646 h 1444406"/>
                  <a:gd name="connsiteX323" fmla="*/ 1364510 w 2339596"/>
                  <a:gd name="connsiteY323" fmla="*/ 1190459 h 1444406"/>
                  <a:gd name="connsiteX324" fmla="*/ 1402943 w 2339596"/>
                  <a:gd name="connsiteY324" fmla="*/ 1231146 h 1444406"/>
                  <a:gd name="connsiteX325" fmla="*/ 1432752 w 2339596"/>
                  <a:gd name="connsiteY325" fmla="*/ 1252521 h 1444406"/>
                  <a:gd name="connsiteX326" fmla="*/ 1404068 w 2339596"/>
                  <a:gd name="connsiteY326" fmla="*/ 1263771 h 1444406"/>
                  <a:gd name="connsiteX327" fmla="*/ 1385507 w 2339596"/>
                  <a:gd name="connsiteY327" fmla="*/ 1265458 h 1444406"/>
                  <a:gd name="connsiteX328" fmla="*/ 1366572 w 2339596"/>
                  <a:gd name="connsiteY328" fmla="*/ 1263958 h 1444406"/>
                  <a:gd name="connsiteX329" fmla="*/ 1337326 w 2339596"/>
                  <a:gd name="connsiteY329" fmla="*/ 1266771 h 1444406"/>
                  <a:gd name="connsiteX330" fmla="*/ 1330389 w 2339596"/>
                  <a:gd name="connsiteY330" fmla="*/ 1270333 h 1444406"/>
                  <a:gd name="connsiteX331" fmla="*/ 1320078 w 2339596"/>
                  <a:gd name="connsiteY331" fmla="*/ 1276708 h 1444406"/>
                  <a:gd name="connsiteX332" fmla="*/ 1298143 w 2339596"/>
                  <a:gd name="connsiteY332" fmla="*/ 1285333 h 1444406"/>
                  <a:gd name="connsiteX333" fmla="*/ 1276583 w 2339596"/>
                  <a:gd name="connsiteY333" fmla="*/ 1285895 h 1444406"/>
                  <a:gd name="connsiteX334" fmla="*/ 1259898 w 2339596"/>
                  <a:gd name="connsiteY334" fmla="*/ 1288520 h 1444406"/>
                  <a:gd name="connsiteX335" fmla="*/ 1245650 w 2339596"/>
                  <a:gd name="connsiteY335" fmla="*/ 1292833 h 1444406"/>
                  <a:gd name="connsiteX336" fmla="*/ 1239463 w 2339596"/>
                  <a:gd name="connsiteY336" fmla="*/ 1306333 h 1444406"/>
                  <a:gd name="connsiteX337" fmla="*/ 1234588 w 2339596"/>
                  <a:gd name="connsiteY337" fmla="*/ 1322458 h 1444406"/>
                  <a:gd name="connsiteX338" fmla="*/ 1223715 w 2339596"/>
                  <a:gd name="connsiteY338" fmla="*/ 1325458 h 1444406"/>
                  <a:gd name="connsiteX339" fmla="*/ 1213778 w 2339596"/>
                  <a:gd name="connsiteY339" fmla="*/ 1320020 h 1444406"/>
                  <a:gd name="connsiteX340" fmla="*/ 1210591 w 2339596"/>
                  <a:gd name="connsiteY340" fmla="*/ 1312333 h 1444406"/>
                  <a:gd name="connsiteX341" fmla="*/ 1054423 w 2339596"/>
                  <a:gd name="connsiteY341" fmla="*/ 1309520 h 1444406"/>
                  <a:gd name="connsiteX342" fmla="*/ 845386 w 2339596"/>
                  <a:gd name="connsiteY342" fmla="*/ 1322833 h 1444406"/>
                  <a:gd name="connsiteX343" fmla="*/ 671032 w 2339596"/>
                  <a:gd name="connsiteY343" fmla="*/ 1345145 h 1444406"/>
                  <a:gd name="connsiteX344" fmla="*/ 576356 w 2339596"/>
                  <a:gd name="connsiteY344" fmla="*/ 1359395 h 1444406"/>
                  <a:gd name="connsiteX345" fmla="*/ 455434 w 2339596"/>
                  <a:gd name="connsiteY345" fmla="*/ 1380957 h 1444406"/>
                  <a:gd name="connsiteX346" fmla="*/ 345760 w 2339596"/>
                  <a:gd name="connsiteY346" fmla="*/ 1405332 h 1444406"/>
                  <a:gd name="connsiteX347" fmla="*/ 240023 w 2339596"/>
                  <a:gd name="connsiteY347" fmla="*/ 1430832 h 1444406"/>
                  <a:gd name="connsiteX348" fmla="*/ 193903 w 2339596"/>
                  <a:gd name="connsiteY348" fmla="*/ 1438519 h 1444406"/>
                  <a:gd name="connsiteX349" fmla="*/ 237960 w 2339596"/>
                  <a:gd name="connsiteY349" fmla="*/ 1427644 h 1444406"/>
                  <a:gd name="connsiteX350" fmla="*/ 385130 w 2339596"/>
                  <a:gd name="connsiteY350" fmla="*/ 1392957 h 1444406"/>
                  <a:gd name="connsiteX351" fmla="*/ 560421 w 2339596"/>
                  <a:gd name="connsiteY351" fmla="*/ 1358457 h 1444406"/>
                  <a:gd name="connsiteX352" fmla="*/ 678531 w 2339596"/>
                  <a:gd name="connsiteY352" fmla="*/ 1340457 h 1444406"/>
                  <a:gd name="connsiteX353" fmla="*/ 1002867 w 2339596"/>
                  <a:gd name="connsiteY353" fmla="*/ 1307645 h 1444406"/>
                  <a:gd name="connsiteX354" fmla="*/ 1209279 w 2339596"/>
                  <a:gd name="connsiteY354" fmla="*/ 1306520 h 1444406"/>
                  <a:gd name="connsiteX355" fmla="*/ 1216028 w 2339596"/>
                  <a:gd name="connsiteY355" fmla="*/ 1314770 h 1444406"/>
                  <a:gd name="connsiteX356" fmla="*/ 1222215 w 2339596"/>
                  <a:gd name="connsiteY356" fmla="*/ 1322458 h 1444406"/>
                  <a:gd name="connsiteX357" fmla="*/ 1236276 w 2339596"/>
                  <a:gd name="connsiteY357" fmla="*/ 1302958 h 1444406"/>
                  <a:gd name="connsiteX358" fmla="*/ 1238338 w 2339596"/>
                  <a:gd name="connsiteY358" fmla="*/ 1288145 h 1444406"/>
                  <a:gd name="connsiteX359" fmla="*/ 1244150 w 2339596"/>
                  <a:gd name="connsiteY359" fmla="*/ 1288708 h 1444406"/>
                  <a:gd name="connsiteX360" fmla="*/ 1259148 w 2339596"/>
                  <a:gd name="connsiteY360" fmla="*/ 1284770 h 1444406"/>
                  <a:gd name="connsiteX361" fmla="*/ 1277521 w 2339596"/>
                  <a:gd name="connsiteY361" fmla="*/ 1282145 h 1444406"/>
                  <a:gd name="connsiteX362" fmla="*/ 1300580 w 2339596"/>
                  <a:gd name="connsiteY362" fmla="*/ 1281583 h 1444406"/>
                  <a:gd name="connsiteX363" fmla="*/ 1318953 w 2339596"/>
                  <a:gd name="connsiteY363" fmla="*/ 1272958 h 1444406"/>
                  <a:gd name="connsiteX364" fmla="*/ 1327577 w 2339596"/>
                  <a:gd name="connsiteY364" fmla="*/ 1266583 h 1444406"/>
                  <a:gd name="connsiteX365" fmla="*/ 1336763 w 2339596"/>
                  <a:gd name="connsiteY365" fmla="*/ 1262646 h 1444406"/>
                  <a:gd name="connsiteX366" fmla="*/ 1366572 w 2339596"/>
                  <a:gd name="connsiteY366" fmla="*/ 1260208 h 1444406"/>
                  <a:gd name="connsiteX367" fmla="*/ 1385132 w 2339596"/>
                  <a:gd name="connsiteY367" fmla="*/ 1261896 h 1444406"/>
                  <a:gd name="connsiteX368" fmla="*/ 1404630 w 2339596"/>
                  <a:gd name="connsiteY368" fmla="*/ 1260208 h 1444406"/>
                  <a:gd name="connsiteX369" fmla="*/ 1428440 w 2339596"/>
                  <a:gd name="connsiteY369" fmla="*/ 1254771 h 1444406"/>
                  <a:gd name="connsiteX370" fmla="*/ 1405005 w 2339596"/>
                  <a:gd name="connsiteY370" fmla="*/ 1236958 h 1444406"/>
                  <a:gd name="connsiteX371" fmla="*/ 1347262 w 2339596"/>
                  <a:gd name="connsiteY371" fmla="*/ 1190646 h 1444406"/>
                  <a:gd name="connsiteX372" fmla="*/ 1344450 w 2339596"/>
                  <a:gd name="connsiteY372" fmla="*/ 1180521 h 1444406"/>
                  <a:gd name="connsiteX373" fmla="*/ 1363198 w 2339596"/>
                  <a:gd name="connsiteY373" fmla="*/ 1186146 h 1444406"/>
                  <a:gd name="connsiteX374" fmla="*/ 1384383 w 2339596"/>
                  <a:gd name="connsiteY374" fmla="*/ 1184271 h 1444406"/>
                  <a:gd name="connsiteX375" fmla="*/ 1383258 w 2339596"/>
                  <a:gd name="connsiteY375" fmla="*/ 1177521 h 1444406"/>
                  <a:gd name="connsiteX376" fmla="*/ 1397506 w 2339596"/>
                  <a:gd name="connsiteY376" fmla="*/ 1177521 h 1444406"/>
                  <a:gd name="connsiteX377" fmla="*/ 1419066 w 2339596"/>
                  <a:gd name="connsiteY377" fmla="*/ 1183521 h 1444406"/>
                  <a:gd name="connsiteX378" fmla="*/ 1436876 w 2339596"/>
                  <a:gd name="connsiteY378" fmla="*/ 1194396 h 1444406"/>
                  <a:gd name="connsiteX379" fmla="*/ 1455624 w 2339596"/>
                  <a:gd name="connsiteY379" fmla="*/ 1206396 h 1444406"/>
                  <a:gd name="connsiteX380" fmla="*/ 1467435 w 2339596"/>
                  <a:gd name="connsiteY380" fmla="*/ 1215771 h 1444406"/>
                  <a:gd name="connsiteX381" fmla="*/ 1475309 w 2339596"/>
                  <a:gd name="connsiteY381" fmla="*/ 1224396 h 1444406"/>
                  <a:gd name="connsiteX382" fmla="*/ 1493682 w 2339596"/>
                  <a:gd name="connsiteY382" fmla="*/ 1229833 h 1444406"/>
                  <a:gd name="connsiteX383" fmla="*/ 1491432 w 2339596"/>
                  <a:gd name="connsiteY383" fmla="*/ 1217833 h 1444406"/>
                  <a:gd name="connsiteX384" fmla="*/ 1483183 w 2339596"/>
                  <a:gd name="connsiteY384" fmla="*/ 1204334 h 1444406"/>
                  <a:gd name="connsiteX385" fmla="*/ 1481308 w 2339596"/>
                  <a:gd name="connsiteY385" fmla="*/ 1197209 h 1444406"/>
                  <a:gd name="connsiteX386" fmla="*/ 1487495 w 2339596"/>
                  <a:gd name="connsiteY386" fmla="*/ 1197209 h 1444406"/>
                  <a:gd name="connsiteX387" fmla="*/ 1516554 w 2339596"/>
                  <a:gd name="connsiteY387" fmla="*/ 1186146 h 1444406"/>
                  <a:gd name="connsiteX388" fmla="*/ 1535676 w 2339596"/>
                  <a:gd name="connsiteY388" fmla="*/ 1179771 h 1444406"/>
                  <a:gd name="connsiteX389" fmla="*/ 1557986 w 2339596"/>
                  <a:gd name="connsiteY389" fmla="*/ 1185209 h 1444406"/>
                  <a:gd name="connsiteX390" fmla="*/ 1583858 w 2339596"/>
                  <a:gd name="connsiteY390" fmla="*/ 1195334 h 1444406"/>
                  <a:gd name="connsiteX391" fmla="*/ 1605418 w 2339596"/>
                  <a:gd name="connsiteY391" fmla="*/ 1200771 h 1444406"/>
                  <a:gd name="connsiteX392" fmla="*/ 1615917 w 2339596"/>
                  <a:gd name="connsiteY392" fmla="*/ 1196271 h 1444406"/>
                  <a:gd name="connsiteX393" fmla="*/ 1628478 w 2339596"/>
                  <a:gd name="connsiteY393" fmla="*/ 1185396 h 1444406"/>
                  <a:gd name="connsiteX394" fmla="*/ 1653412 w 2339596"/>
                  <a:gd name="connsiteY394" fmla="*/ 1179771 h 1444406"/>
                  <a:gd name="connsiteX395" fmla="*/ 1669910 w 2339596"/>
                  <a:gd name="connsiteY395" fmla="*/ 1170396 h 1444406"/>
                  <a:gd name="connsiteX396" fmla="*/ 1645726 w 2339596"/>
                  <a:gd name="connsiteY396" fmla="*/ 1161584 h 1444406"/>
                  <a:gd name="connsiteX397" fmla="*/ 1630915 w 2339596"/>
                  <a:gd name="connsiteY397" fmla="*/ 1157459 h 1444406"/>
                  <a:gd name="connsiteX398" fmla="*/ 1623416 w 2339596"/>
                  <a:gd name="connsiteY398" fmla="*/ 1156896 h 1444406"/>
                  <a:gd name="connsiteX399" fmla="*/ 1608793 w 2339596"/>
                  <a:gd name="connsiteY399" fmla="*/ 1160646 h 1444406"/>
                  <a:gd name="connsiteX400" fmla="*/ 1590607 w 2339596"/>
                  <a:gd name="connsiteY400" fmla="*/ 1154646 h 1444406"/>
                  <a:gd name="connsiteX401" fmla="*/ 1576546 w 2339596"/>
                  <a:gd name="connsiteY401" fmla="*/ 1148459 h 1444406"/>
                  <a:gd name="connsiteX402" fmla="*/ 1566798 w 2339596"/>
                  <a:gd name="connsiteY402" fmla="*/ 1142834 h 1444406"/>
                  <a:gd name="connsiteX403" fmla="*/ 1554987 w 2339596"/>
                  <a:gd name="connsiteY403" fmla="*/ 1140397 h 1444406"/>
                  <a:gd name="connsiteX404" fmla="*/ 1549362 w 2339596"/>
                  <a:gd name="connsiteY404" fmla="*/ 1140959 h 1444406"/>
                  <a:gd name="connsiteX405" fmla="*/ 1542613 w 2339596"/>
                  <a:gd name="connsiteY405" fmla="*/ 1140584 h 1444406"/>
                  <a:gd name="connsiteX406" fmla="*/ 1539051 w 2339596"/>
                  <a:gd name="connsiteY406" fmla="*/ 1138897 h 1444406"/>
                  <a:gd name="connsiteX407" fmla="*/ 1533614 w 2339596"/>
                  <a:gd name="connsiteY407" fmla="*/ 1123334 h 1444406"/>
                  <a:gd name="connsiteX408" fmla="*/ 1526865 w 2339596"/>
                  <a:gd name="connsiteY408" fmla="*/ 1107209 h 1444406"/>
                  <a:gd name="connsiteX409" fmla="*/ 1518241 w 2339596"/>
                  <a:gd name="connsiteY409" fmla="*/ 1092772 h 1444406"/>
                  <a:gd name="connsiteX410" fmla="*/ 1508117 w 2339596"/>
                  <a:gd name="connsiteY410" fmla="*/ 1073460 h 1444406"/>
                  <a:gd name="connsiteX411" fmla="*/ 1533052 w 2339596"/>
                  <a:gd name="connsiteY411" fmla="*/ 1100272 h 1444406"/>
                  <a:gd name="connsiteX412" fmla="*/ 1536239 w 2339596"/>
                  <a:gd name="connsiteY412" fmla="*/ 1079272 h 1444406"/>
                  <a:gd name="connsiteX413" fmla="*/ 1529677 w 2339596"/>
                  <a:gd name="connsiteY413" fmla="*/ 1056210 h 1444406"/>
                  <a:gd name="connsiteX414" fmla="*/ 1525928 w 2339596"/>
                  <a:gd name="connsiteY414" fmla="*/ 1043460 h 1444406"/>
                  <a:gd name="connsiteX415" fmla="*/ 1522178 w 2339596"/>
                  <a:gd name="connsiteY415" fmla="*/ 1026210 h 1444406"/>
                  <a:gd name="connsiteX416" fmla="*/ 1519928 w 2339596"/>
                  <a:gd name="connsiteY416" fmla="*/ 1005210 h 1444406"/>
                  <a:gd name="connsiteX417" fmla="*/ 1521803 w 2339596"/>
                  <a:gd name="connsiteY417" fmla="*/ 976523 h 1444406"/>
                  <a:gd name="connsiteX418" fmla="*/ 1525928 w 2339596"/>
                  <a:gd name="connsiteY418" fmla="*/ 947273 h 1444406"/>
                  <a:gd name="connsiteX419" fmla="*/ 1530240 w 2339596"/>
                  <a:gd name="connsiteY419" fmla="*/ 934711 h 1444406"/>
                  <a:gd name="connsiteX420" fmla="*/ 1537364 w 2339596"/>
                  <a:gd name="connsiteY420" fmla="*/ 921961 h 1444406"/>
                  <a:gd name="connsiteX421" fmla="*/ 1546550 w 2339596"/>
                  <a:gd name="connsiteY421" fmla="*/ 909961 h 1444406"/>
                  <a:gd name="connsiteX422" fmla="*/ 1560236 w 2339596"/>
                  <a:gd name="connsiteY422" fmla="*/ 910899 h 1444406"/>
                  <a:gd name="connsiteX423" fmla="*/ 1586108 w 2339596"/>
                  <a:gd name="connsiteY423" fmla="*/ 962836 h 1444406"/>
                  <a:gd name="connsiteX424" fmla="*/ 1588358 w 2339596"/>
                  <a:gd name="connsiteY424" fmla="*/ 984585 h 1444406"/>
                  <a:gd name="connsiteX425" fmla="*/ 1582733 w 2339596"/>
                  <a:gd name="connsiteY425" fmla="*/ 997523 h 1444406"/>
                  <a:gd name="connsiteX426" fmla="*/ 1571485 w 2339596"/>
                  <a:gd name="connsiteY426" fmla="*/ 1044772 h 1444406"/>
                  <a:gd name="connsiteX427" fmla="*/ 1574484 w 2339596"/>
                  <a:gd name="connsiteY427" fmla="*/ 1068772 h 1444406"/>
                  <a:gd name="connsiteX428" fmla="*/ 1576359 w 2339596"/>
                  <a:gd name="connsiteY428" fmla="*/ 1084147 h 1444406"/>
                  <a:gd name="connsiteX429" fmla="*/ 1582358 w 2339596"/>
                  <a:gd name="connsiteY429" fmla="*/ 1091272 h 1444406"/>
                  <a:gd name="connsiteX430" fmla="*/ 1595294 w 2339596"/>
                  <a:gd name="connsiteY430" fmla="*/ 1095022 h 1444406"/>
                  <a:gd name="connsiteX431" fmla="*/ 1602231 w 2339596"/>
                  <a:gd name="connsiteY431" fmla="*/ 1096147 h 1444406"/>
                  <a:gd name="connsiteX432" fmla="*/ 1606543 w 2339596"/>
                  <a:gd name="connsiteY432" fmla="*/ 1106459 h 1444406"/>
                  <a:gd name="connsiteX433" fmla="*/ 1611042 w 2339596"/>
                  <a:gd name="connsiteY433" fmla="*/ 1118084 h 1444406"/>
                  <a:gd name="connsiteX434" fmla="*/ 1614792 w 2339596"/>
                  <a:gd name="connsiteY434" fmla="*/ 1127084 h 1444406"/>
                  <a:gd name="connsiteX435" fmla="*/ 1630727 w 2339596"/>
                  <a:gd name="connsiteY435" fmla="*/ 1148459 h 1444406"/>
                  <a:gd name="connsiteX436" fmla="*/ 1655474 w 2339596"/>
                  <a:gd name="connsiteY436" fmla="*/ 1139272 h 1444406"/>
                  <a:gd name="connsiteX437" fmla="*/ 1666910 w 2339596"/>
                  <a:gd name="connsiteY437" fmla="*/ 1134584 h 1444406"/>
                  <a:gd name="connsiteX438" fmla="*/ 1682471 w 2339596"/>
                  <a:gd name="connsiteY438" fmla="*/ 1128022 h 1444406"/>
                  <a:gd name="connsiteX439" fmla="*/ 1687720 w 2339596"/>
                  <a:gd name="connsiteY439" fmla="*/ 1110772 h 1444406"/>
                  <a:gd name="connsiteX440" fmla="*/ 1689783 w 2339596"/>
                  <a:gd name="connsiteY440" fmla="*/ 1100084 h 1444406"/>
                  <a:gd name="connsiteX441" fmla="*/ 1692782 w 2339596"/>
                  <a:gd name="connsiteY441" fmla="*/ 1079085 h 1444406"/>
                  <a:gd name="connsiteX442" fmla="*/ 1692782 w 2339596"/>
                  <a:gd name="connsiteY442" fmla="*/ 1063897 h 1444406"/>
                  <a:gd name="connsiteX443" fmla="*/ 1684533 w 2339596"/>
                  <a:gd name="connsiteY443" fmla="*/ 1055085 h 1444406"/>
                  <a:gd name="connsiteX444" fmla="*/ 1677222 w 2339596"/>
                  <a:gd name="connsiteY444" fmla="*/ 1041210 h 1444406"/>
                  <a:gd name="connsiteX445" fmla="*/ 1688095 w 2339596"/>
                  <a:gd name="connsiteY445" fmla="*/ 1038397 h 1444406"/>
                  <a:gd name="connsiteX446" fmla="*/ 1699156 w 2339596"/>
                  <a:gd name="connsiteY446" fmla="*/ 1051710 h 1444406"/>
                  <a:gd name="connsiteX447" fmla="*/ 1713217 w 2339596"/>
                  <a:gd name="connsiteY447" fmla="*/ 1059397 h 1444406"/>
                  <a:gd name="connsiteX448" fmla="*/ 1733840 w 2339596"/>
                  <a:gd name="connsiteY448" fmla="*/ 1031647 h 1444406"/>
                  <a:gd name="connsiteX449" fmla="*/ 1740401 w 2339596"/>
                  <a:gd name="connsiteY449" fmla="*/ 997335 h 1444406"/>
                  <a:gd name="connsiteX450" fmla="*/ 1733652 w 2339596"/>
                  <a:gd name="connsiteY450" fmla="*/ 981585 h 1444406"/>
                  <a:gd name="connsiteX451" fmla="*/ 1728403 w 2339596"/>
                  <a:gd name="connsiteY451" fmla="*/ 974085 h 1444406"/>
                  <a:gd name="connsiteX452" fmla="*/ 1724653 w 2339596"/>
                  <a:gd name="connsiteY452" fmla="*/ 963773 h 1444406"/>
                  <a:gd name="connsiteX453" fmla="*/ 1720904 w 2339596"/>
                  <a:gd name="connsiteY453" fmla="*/ 954398 h 1444406"/>
                  <a:gd name="connsiteX454" fmla="*/ 1715279 w 2339596"/>
                  <a:gd name="connsiteY454" fmla="*/ 942211 h 1444406"/>
                  <a:gd name="connsiteX455" fmla="*/ 1714155 w 2339596"/>
                  <a:gd name="connsiteY455" fmla="*/ 927211 h 1444406"/>
                  <a:gd name="connsiteX456" fmla="*/ 1727278 w 2339596"/>
                  <a:gd name="connsiteY456" fmla="*/ 923273 h 1444406"/>
                  <a:gd name="connsiteX457" fmla="*/ 1745463 w 2339596"/>
                  <a:gd name="connsiteY457" fmla="*/ 918023 h 1444406"/>
                  <a:gd name="connsiteX458" fmla="*/ 1762524 w 2339596"/>
                  <a:gd name="connsiteY458" fmla="*/ 921961 h 1444406"/>
                  <a:gd name="connsiteX459" fmla="*/ 1775460 w 2339596"/>
                  <a:gd name="connsiteY459" fmla="*/ 926461 h 1444406"/>
                  <a:gd name="connsiteX460" fmla="*/ 1787833 w 2339596"/>
                  <a:gd name="connsiteY460" fmla="*/ 933961 h 1444406"/>
                  <a:gd name="connsiteX461" fmla="*/ 1803394 w 2339596"/>
                  <a:gd name="connsiteY461" fmla="*/ 946336 h 1444406"/>
                  <a:gd name="connsiteX462" fmla="*/ 1836015 w 2339596"/>
                  <a:gd name="connsiteY462" fmla="*/ 967523 h 1444406"/>
                  <a:gd name="connsiteX463" fmla="*/ 1844639 w 2339596"/>
                  <a:gd name="connsiteY463" fmla="*/ 974085 h 1444406"/>
                  <a:gd name="connsiteX464" fmla="*/ 1884196 w 2339596"/>
                  <a:gd name="connsiteY464" fmla="*/ 1012898 h 1444406"/>
                  <a:gd name="connsiteX465" fmla="*/ 1881947 w 2339596"/>
                  <a:gd name="connsiteY465" fmla="*/ 1023960 h 1444406"/>
                  <a:gd name="connsiteX466" fmla="*/ 1878010 w 2339596"/>
                  <a:gd name="connsiteY466" fmla="*/ 1035022 h 1444406"/>
                  <a:gd name="connsiteX467" fmla="*/ 1910443 w 2339596"/>
                  <a:gd name="connsiteY467" fmla="*/ 1055647 h 1444406"/>
                  <a:gd name="connsiteX468" fmla="*/ 1928253 w 2339596"/>
                  <a:gd name="connsiteY468" fmla="*/ 1055460 h 1444406"/>
                  <a:gd name="connsiteX469" fmla="*/ 1950001 w 2339596"/>
                  <a:gd name="connsiteY469" fmla="*/ 1057522 h 1444406"/>
                  <a:gd name="connsiteX470" fmla="*/ 1971748 w 2339596"/>
                  <a:gd name="connsiteY470" fmla="*/ 1071397 h 1444406"/>
                  <a:gd name="connsiteX471" fmla="*/ 1981497 w 2339596"/>
                  <a:gd name="connsiteY471" fmla="*/ 1087522 h 1444406"/>
                  <a:gd name="connsiteX472" fmla="*/ 1976810 w 2339596"/>
                  <a:gd name="connsiteY472" fmla="*/ 1100084 h 1444406"/>
                  <a:gd name="connsiteX473" fmla="*/ 1974748 w 2339596"/>
                  <a:gd name="connsiteY473" fmla="*/ 1110584 h 1444406"/>
                  <a:gd name="connsiteX474" fmla="*/ 1983184 w 2339596"/>
                  <a:gd name="connsiteY474" fmla="*/ 1121084 h 1444406"/>
                  <a:gd name="connsiteX475" fmla="*/ 1991058 w 2339596"/>
                  <a:gd name="connsiteY475" fmla="*/ 1133272 h 1444406"/>
                  <a:gd name="connsiteX476" fmla="*/ 2029116 w 2339596"/>
                  <a:gd name="connsiteY476" fmla="*/ 1174521 h 1444406"/>
                  <a:gd name="connsiteX477" fmla="*/ 2081797 w 2339596"/>
                  <a:gd name="connsiteY477" fmla="*/ 1186896 h 1444406"/>
                  <a:gd name="connsiteX478" fmla="*/ 2138978 w 2339596"/>
                  <a:gd name="connsiteY478" fmla="*/ 1199646 h 1444406"/>
                  <a:gd name="connsiteX479" fmla="*/ 2150414 w 2339596"/>
                  <a:gd name="connsiteY479" fmla="*/ 1210146 h 1444406"/>
                  <a:gd name="connsiteX480" fmla="*/ 2166912 w 2339596"/>
                  <a:gd name="connsiteY480" fmla="*/ 1227208 h 1444406"/>
                  <a:gd name="connsiteX481" fmla="*/ 2175536 w 2339596"/>
                  <a:gd name="connsiteY481" fmla="*/ 1237146 h 1444406"/>
                  <a:gd name="connsiteX482" fmla="*/ 2178723 w 2339596"/>
                  <a:gd name="connsiteY482" fmla="*/ 1247833 h 1444406"/>
                  <a:gd name="connsiteX483" fmla="*/ 2182472 w 2339596"/>
                  <a:gd name="connsiteY483" fmla="*/ 1279708 h 1444406"/>
                  <a:gd name="connsiteX484" fmla="*/ 2190346 w 2339596"/>
                  <a:gd name="connsiteY484" fmla="*/ 1334082 h 1444406"/>
                  <a:gd name="connsiteX485" fmla="*/ 2199345 w 2339596"/>
                  <a:gd name="connsiteY485" fmla="*/ 1359957 h 1444406"/>
                  <a:gd name="connsiteX486" fmla="*/ 2209094 w 2339596"/>
                  <a:gd name="connsiteY486" fmla="*/ 1356582 h 1444406"/>
                  <a:gd name="connsiteX487" fmla="*/ 2227654 w 2339596"/>
                  <a:gd name="connsiteY487" fmla="*/ 1357707 h 1444406"/>
                  <a:gd name="connsiteX488" fmla="*/ 2244715 w 2339596"/>
                  <a:gd name="connsiteY488" fmla="*/ 1361645 h 1444406"/>
                  <a:gd name="connsiteX489" fmla="*/ 2268149 w 2339596"/>
                  <a:gd name="connsiteY489" fmla="*/ 1337645 h 1444406"/>
                  <a:gd name="connsiteX490" fmla="*/ 2277898 w 2339596"/>
                  <a:gd name="connsiteY490" fmla="*/ 1305020 h 1444406"/>
                  <a:gd name="connsiteX491" fmla="*/ 2291209 w 2339596"/>
                  <a:gd name="connsiteY491" fmla="*/ 1279145 h 1444406"/>
                  <a:gd name="connsiteX492" fmla="*/ 2301145 w 2339596"/>
                  <a:gd name="connsiteY492" fmla="*/ 1269020 h 1444406"/>
                  <a:gd name="connsiteX493" fmla="*/ 2312394 w 2339596"/>
                  <a:gd name="connsiteY493" fmla="*/ 1259833 h 1444406"/>
                  <a:gd name="connsiteX494" fmla="*/ 2321768 w 2339596"/>
                  <a:gd name="connsiteY494" fmla="*/ 1254208 h 1444406"/>
                  <a:gd name="connsiteX495" fmla="*/ 2327205 w 2339596"/>
                  <a:gd name="connsiteY495" fmla="*/ 1245583 h 1444406"/>
                  <a:gd name="connsiteX496" fmla="*/ 2325705 w 2339596"/>
                  <a:gd name="connsiteY496" fmla="*/ 1234708 h 1444406"/>
                  <a:gd name="connsiteX497" fmla="*/ 2319518 w 2339596"/>
                  <a:gd name="connsiteY497" fmla="*/ 1229083 h 1444406"/>
                  <a:gd name="connsiteX498" fmla="*/ 2289147 w 2339596"/>
                  <a:gd name="connsiteY498" fmla="*/ 1205646 h 1444406"/>
                  <a:gd name="connsiteX499" fmla="*/ 2280523 w 2339596"/>
                  <a:gd name="connsiteY499" fmla="*/ 1200584 h 1444406"/>
                  <a:gd name="connsiteX500" fmla="*/ 2269649 w 2339596"/>
                  <a:gd name="connsiteY500" fmla="*/ 1191396 h 1444406"/>
                  <a:gd name="connsiteX501" fmla="*/ 2258963 w 2339596"/>
                  <a:gd name="connsiteY501" fmla="*/ 1176396 h 1444406"/>
                  <a:gd name="connsiteX502" fmla="*/ 2247902 w 2339596"/>
                  <a:gd name="connsiteY502" fmla="*/ 1162334 h 1444406"/>
                  <a:gd name="connsiteX503" fmla="*/ 2239090 w 2339596"/>
                  <a:gd name="connsiteY503" fmla="*/ 1156896 h 1444406"/>
                  <a:gd name="connsiteX504" fmla="*/ 2231591 w 2339596"/>
                  <a:gd name="connsiteY504" fmla="*/ 1152959 h 1444406"/>
                  <a:gd name="connsiteX505" fmla="*/ 2222405 w 2339596"/>
                  <a:gd name="connsiteY505" fmla="*/ 1139647 h 1444406"/>
                  <a:gd name="connsiteX506" fmla="*/ 2217156 w 2339596"/>
                  <a:gd name="connsiteY506" fmla="*/ 1112459 h 1444406"/>
                  <a:gd name="connsiteX507" fmla="*/ 2215281 w 2339596"/>
                  <a:gd name="connsiteY507" fmla="*/ 1087147 h 1444406"/>
                  <a:gd name="connsiteX508" fmla="*/ 2214906 w 2339596"/>
                  <a:gd name="connsiteY508" fmla="*/ 1071210 h 1444406"/>
                  <a:gd name="connsiteX509" fmla="*/ 2217905 w 2339596"/>
                  <a:gd name="connsiteY509" fmla="*/ 1058460 h 1444406"/>
                  <a:gd name="connsiteX510" fmla="*/ 2229342 w 2339596"/>
                  <a:gd name="connsiteY510" fmla="*/ 1050022 h 1444406"/>
                  <a:gd name="connsiteX511" fmla="*/ 2241528 w 2339596"/>
                  <a:gd name="connsiteY511" fmla="*/ 1041585 h 1444406"/>
                  <a:gd name="connsiteX512" fmla="*/ 2244902 w 2339596"/>
                  <a:gd name="connsiteY512" fmla="*/ 1049835 h 1444406"/>
                  <a:gd name="connsiteX513" fmla="*/ 2247339 w 2339596"/>
                  <a:gd name="connsiteY513" fmla="*/ 1060147 h 1444406"/>
                  <a:gd name="connsiteX514" fmla="*/ 2252214 w 2339596"/>
                  <a:gd name="connsiteY514" fmla="*/ 1062210 h 1444406"/>
                  <a:gd name="connsiteX515" fmla="*/ 2260838 w 2339596"/>
                  <a:gd name="connsiteY515" fmla="*/ 1041022 h 1444406"/>
                  <a:gd name="connsiteX516" fmla="*/ 2250526 w 2339596"/>
                  <a:gd name="connsiteY516" fmla="*/ 1029398 h 1444406"/>
                  <a:gd name="connsiteX517" fmla="*/ 2237216 w 2339596"/>
                  <a:gd name="connsiteY517" fmla="*/ 1026773 h 1444406"/>
                  <a:gd name="connsiteX518" fmla="*/ 2226342 w 2339596"/>
                  <a:gd name="connsiteY518" fmla="*/ 1020398 h 1444406"/>
                  <a:gd name="connsiteX519" fmla="*/ 2216406 w 2339596"/>
                  <a:gd name="connsiteY519" fmla="*/ 1011585 h 1444406"/>
                  <a:gd name="connsiteX520" fmla="*/ 2211156 w 2339596"/>
                  <a:gd name="connsiteY520" fmla="*/ 1015335 h 1444406"/>
                  <a:gd name="connsiteX521" fmla="*/ 2204595 w 2339596"/>
                  <a:gd name="connsiteY521" fmla="*/ 1010648 h 1444406"/>
                  <a:gd name="connsiteX522" fmla="*/ 2195033 w 2339596"/>
                  <a:gd name="connsiteY522" fmla="*/ 998648 h 1444406"/>
                  <a:gd name="connsiteX523" fmla="*/ 2176661 w 2339596"/>
                  <a:gd name="connsiteY523" fmla="*/ 990960 h 1444406"/>
                  <a:gd name="connsiteX524" fmla="*/ 2133916 w 2339596"/>
                  <a:gd name="connsiteY524" fmla="*/ 969773 h 1444406"/>
                  <a:gd name="connsiteX525" fmla="*/ 2122105 w 2339596"/>
                  <a:gd name="connsiteY525" fmla="*/ 957023 h 1444406"/>
                  <a:gd name="connsiteX526" fmla="*/ 2155663 w 2339596"/>
                  <a:gd name="connsiteY526" fmla="*/ 972211 h 1444406"/>
                  <a:gd name="connsiteX527" fmla="*/ 2179285 w 2339596"/>
                  <a:gd name="connsiteY527" fmla="*/ 976148 h 1444406"/>
                  <a:gd name="connsiteX528" fmla="*/ 2162037 w 2339596"/>
                  <a:gd name="connsiteY528" fmla="*/ 956086 h 1444406"/>
                  <a:gd name="connsiteX529" fmla="*/ 2138603 w 2339596"/>
                  <a:gd name="connsiteY529" fmla="*/ 943898 h 1444406"/>
                  <a:gd name="connsiteX530" fmla="*/ 2117980 w 2339596"/>
                  <a:gd name="connsiteY530" fmla="*/ 934711 h 1444406"/>
                  <a:gd name="connsiteX531" fmla="*/ 2111793 w 2339596"/>
                  <a:gd name="connsiteY531" fmla="*/ 932836 h 1444406"/>
                  <a:gd name="connsiteX532" fmla="*/ 2113481 w 2339596"/>
                  <a:gd name="connsiteY532" fmla="*/ 930961 h 1444406"/>
                  <a:gd name="connsiteX533" fmla="*/ 2119480 w 2339596"/>
                  <a:gd name="connsiteY533" fmla="*/ 926273 h 1444406"/>
                  <a:gd name="connsiteX534" fmla="*/ 2121730 w 2339596"/>
                  <a:gd name="connsiteY534" fmla="*/ 901524 h 1444406"/>
                  <a:gd name="connsiteX535" fmla="*/ 2113481 w 2339596"/>
                  <a:gd name="connsiteY535" fmla="*/ 865149 h 1444406"/>
                  <a:gd name="connsiteX536" fmla="*/ 2100545 w 2339596"/>
                  <a:gd name="connsiteY536" fmla="*/ 845087 h 1444406"/>
                  <a:gd name="connsiteX537" fmla="*/ 2095295 w 2339596"/>
                  <a:gd name="connsiteY537" fmla="*/ 840962 h 1444406"/>
                  <a:gd name="connsiteX538" fmla="*/ 2088921 w 2339596"/>
                  <a:gd name="connsiteY538" fmla="*/ 846587 h 1444406"/>
                  <a:gd name="connsiteX539" fmla="*/ 2080860 w 2339596"/>
                  <a:gd name="connsiteY539" fmla="*/ 852212 h 1444406"/>
                  <a:gd name="connsiteX540" fmla="*/ 2071486 w 2339596"/>
                  <a:gd name="connsiteY540" fmla="*/ 858961 h 1444406"/>
                  <a:gd name="connsiteX541" fmla="*/ 2063987 w 2339596"/>
                  <a:gd name="connsiteY541" fmla="*/ 863649 h 1444406"/>
                  <a:gd name="connsiteX542" fmla="*/ 2084422 w 2339596"/>
                  <a:gd name="connsiteY542" fmla="*/ 834399 h 1444406"/>
                  <a:gd name="connsiteX543" fmla="*/ 2092858 w 2339596"/>
                  <a:gd name="connsiteY543" fmla="*/ 826337 h 1444406"/>
                  <a:gd name="connsiteX544" fmla="*/ 2097733 w 2339596"/>
                  <a:gd name="connsiteY544" fmla="*/ 805712 h 1444406"/>
                  <a:gd name="connsiteX545" fmla="*/ 2094171 w 2339596"/>
                  <a:gd name="connsiteY545" fmla="*/ 785087 h 1444406"/>
                  <a:gd name="connsiteX546" fmla="*/ 2088359 w 2339596"/>
                  <a:gd name="connsiteY546" fmla="*/ 766900 h 1444406"/>
                  <a:gd name="connsiteX547" fmla="*/ 2074673 w 2339596"/>
                  <a:gd name="connsiteY547" fmla="*/ 738400 h 1444406"/>
                  <a:gd name="connsiteX548" fmla="*/ 2074298 w 2339596"/>
                  <a:gd name="connsiteY548" fmla="*/ 767275 h 1444406"/>
                  <a:gd name="connsiteX549" fmla="*/ 2070361 w 2339596"/>
                  <a:gd name="connsiteY549" fmla="*/ 775712 h 1444406"/>
                  <a:gd name="connsiteX550" fmla="*/ 2063987 w 2339596"/>
                  <a:gd name="connsiteY550" fmla="*/ 781900 h 1444406"/>
                  <a:gd name="connsiteX551" fmla="*/ 2055925 w 2339596"/>
                  <a:gd name="connsiteY551" fmla="*/ 788650 h 1444406"/>
                  <a:gd name="connsiteX552" fmla="*/ 2047864 w 2339596"/>
                  <a:gd name="connsiteY552" fmla="*/ 790900 h 1444406"/>
                  <a:gd name="connsiteX553" fmla="*/ 2042989 w 2339596"/>
                  <a:gd name="connsiteY553" fmla="*/ 808524 h 1444406"/>
                  <a:gd name="connsiteX554" fmla="*/ 2038302 w 2339596"/>
                  <a:gd name="connsiteY554" fmla="*/ 829149 h 1444406"/>
                  <a:gd name="connsiteX555" fmla="*/ 2040365 w 2339596"/>
                  <a:gd name="connsiteY555" fmla="*/ 840962 h 1444406"/>
                  <a:gd name="connsiteX556" fmla="*/ 2034928 w 2339596"/>
                  <a:gd name="connsiteY556" fmla="*/ 847149 h 1444406"/>
                  <a:gd name="connsiteX557" fmla="*/ 2035115 w 2339596"/>
                  <a:gd name="connsiteY557" fmla="*/ 800462 h 1444406"/>
                  <a:gd name="connsiteX558" fmla="*/ 2030803 w 2339596"/>
                  <a:gd name="connsiteY558" fmla="*/ 780962 h 1444406"/>
                  <a:gd name="connsiteX559" fmla="*/ 2036428 w 2339596"/>
                  <a:gd name="connsiteY559" fmla="*/ 774025 h 1444406"/>
                  <a:gd name="connsiteX560" fmla="*/ 2050863 w 2339596"/>
                  <a:gd name="connsiteY560" fmla="*/ 756025 h 1444406"/>
                  <a:gd name="connsiteX561" fmla="*/ 2053863 w 2339596"/>
                  <a:gd name="connsiteY561" fmla="*/ 744400 h 1444406"/>
                  <a:gd name="connsiteX562" fmla="*/ 2054613 w 2339596"/>
                  <a:gd name="connsiteY562" fmla="*/ 734275 h 1444406"/>
                  <a:gd name="connsiteX563" fmla="*/ 2053676 w 2339596"/>
                  <a:gd name="connsiteY563" fmla="*/ 724900 h 1444406"/>
                  <a:gd name="connsiteX564" fmla="*/ 2051988 w 2339596"/>
                  <a:gd name="connsiteY564" fmla="*/ 719838 h 1444406"/>
                  <a:gd name="connsiteX565" fmla="*/ 2048989 w 2339596"/>
                  <a:gd name="connsiteY565" fmla="*/ 715900 h 1444406"/>
                  <a:gd name="connsiteX566" fmla="*/ 2060425 w 2339596"/>
                  <a:gd name="connsiteY566" fmla="*/ 714400 h 1444406"/>
                  <a:gd name="connsiteX567" fmla="*/ 2076360 w 2339596"/>
                  <a:gd name="connsiteY567" fmla="*/ 711400 h 1444406"/>
                  <a:gd name="connsiteX568" fmla="*/ 2080860 w 2339596"/>
                  <a:gd name="connsiteY568" fmla="*/ 703525 h 1444406"/>
                  <a:gd name="connsiteX569" fmla="*/ 2084797 w 2339596"/>
                  <a:gd name="connsiteY569" fmla="*/ 692838 h 1444406"/>
                  <a:gd name="connsiteX570" fmla="*/ 2073361 w 2339596"/>
                  <a:gd name="connsiteY570" fmla="*/ 669588 h 1444406"/>
                  <a:gd name="connsiteX571" fmla="*/ 2064549 w 2339596"/>
                  <a:gd name="connsiteY571" fmla="*/ 659838 h 1444406"/>
                  <a:gd name="connsiteX572" fmla="*/ 2081610 w 2339596"/>
                  <a:gd name="connsiteY572" fmla="*/ 661151 h 1444406"/>
                  <a:gd name="connsiteX573" fmla="*/ 2087984 w 2339596"/>
                  <a:gd name="connsiteY573" fmla="*/ 661151 h 1444406"/>
                  <a:gd name="connsiteX574" fmla="*/ 2097733 w 2339596"/>
                  <a:gd name="connsiteY574" fmla="*/ 652526 h 1444406"/>
                  <a:gd name="connsiteX575" fmla="*/ 2086484 w 2339596"/>
                  <a:gd name="connsiteY575" fmla="*/ 630026 h 1444406"/>
                  <a:gd name="connsiteX576" fmla="*/ 2071111 w 2339596"/>
                  <a:gd name="connsiteY576" fmla="*/ 630213 h 1444406"/>
                  <a:gd name="connsiteX577" fmla="*/ 2066611 w 2339596"/>
                  <a:gd name="connsiteY577" fmla="*/ 630213 h 1444406"/>
                  <a:gd name="connsiteX578" fmla="*/ 2067549 w 2339596"/>
                  <a:gd name="connsiteY578" fmla="*/ 624776 h 1444406"/>
                  <a:gd name="connsiteX579" fmla="*/ 2060612 w 2339596"/>
                  <a:gd name="connsiteY579" fmla="*/ 603964 h 1444406"/>
                  <a:gd name="connsiteX580" fmla="*/ 2055550 w 2339596"/>
                  <a:gd name="connsiteY580" fmla="*/ 601151 h 1444406"/>
                  <a:gd name="connsiteX581" fmla="*/ 2061362 w 2339596"/>
                  <a:gd name="connsiteY581" fmla="*/ 600964 h 1444406"/>
                  <a:gd name="connsiteX582" fmla="*/ 2070736 w 2339596"/>
                  <a:gd name="connsiteY582" fmla="*/ 603776 h 1444406"/>
                  <a:gd name="connsiteX583" fmla="*/ 2081610 w 2339596"/>
                  <a:gd name="connsiteY583" fmla="*/ 603589 h 1444406"/>
                  <a:gd name="connsiteX584" fmla="*/ 2065299 w 2339596"/>
                  <a:gd name="connsiteY584" fmla="*/ 587089 h 1444406"/>
                  <a:gd name="connsiteX585" fmla="*/ 2026491 w 2339596"/>
                  <a:gd name="connsiteY585" fmla="*/ 544339 h 1444406"/>
                  <a:gd name="connsiteX586" fmla="*/ 2006619 w 2339596"/>
                  <a:gd name="connsiteY586" fmla="*/ 525777 h 1444406"/>
                  <a:gd name="connsiteX587" fmla="*/ 1972123 w 2339596"/>
                  <a:gd name="connsiteY587" fmla="*/ 488277 h 1444406"/>
                  <a:gd name="connsiteX588" fmla="*/ 1964624 w 2339596"/>
                  <a:gd name="connsiteY588" fmla="*/ 474402 h 1444406"/>
                  <a:gd name="connsiteX589" fmla="*/ 1958250 w 2339596"/>
                  <a:gd name="connsiteY589" fmla="*/ 463902 h 1444406"/>
                  <a:gd name="connsiteX590" fmla="*/ 1938377 w 2339596"/>
                  <a:gd name="connsiteY590" fmla="*/ 444403 h 1444406"/>
                  <a:gd name="connsiteX591" fmla="*/ 1908381 w 2339596"/>
                  <a:gd name="connsiteY591" fmla="*/ 409715 h 1444406"/>
                  <a:gd name="connsiteX592" fmla="*/ 1902007 w 2339596"/>
                  <a:gd name="connsiteY592" fmla="*/ 396590 h 1444406"/>
                  <a:gd name="connsiteX593" fmla="*/ 1890571 w 2339596"/>
                  <a:gd name="connsiteY593" fmla="*/ 371841 h 1444406"/>
                  <a:gd name="connsiteX594" fmla="*/ 1885509 w 2339596"/>
                  <a:gd name="connsiteY594" fmla="*/ 357591 h 1444406"/>
                  <a:gd name="connsiteX595" fmla="*/ 1888321 w 2339596"/>
                  <a:gd name="connsiteY595" fmla="*/ 337153 h 1444406"/>
                  <a:gd name="connsiteX596" fmla="*/ 1902944 w 2339596"/>
                  <a:gd name="connsiteY596" fmla="*/ 290091 h 1444406"/>
                  <a:gd name="connsiteX597" fmla="*/ 1906506 w 2339596"/>
                  <a:gd name="connsiteY597" fmla="*/ 276779 h 1444406"/>
                  <a:gd name="connsiteX598" fmla="*/ 1915317 w 2339596"/>
                  <a:gd name="connsiteY598" fmla="*/ 257654 h 1444406"/>
                  <a:gd name="connsiteX599" fmla="*/ 1926566 w 2339596"/>
                  <a:gd name="connsiteY599" fmla="*/ 241342 h 1444406"/>
                  <a:gd name="connsiteX600" fmla="*/ 1933690 w 2339596"/>
                  <a:gd name="connsiteY600" fmla="*/ 233467 h 1444406"/>
                  <a:gd name="connsiteX601" fmla="*/ 1945501 w 2339596"/>
                  <a:gd name="connsiteY601" fmla="*/ 221842 h 1444406"/>
                  <a:gd name="connsiteX602" fmla="*/ 1953750 w 2339596"/>
                  <a:gd name="connsiteY602" fmla="*/ 197280 h 1444406"/>
                  <a:gd name="connsiteX603" fmla="*/ 1960687 w 2339596"/>
                  <a:gd name="connsiteY603" fmla="*/ 177592 h 1444406"/>
                  <a:gd name="connsiteX604" fmla="*/ 1970248 w 2339596"/>
                  <a:gd name="connsiteY604" fmla="*/ 161280 h 1444406"/>
                  <a:gd name="connsiteX605" fmla="*/ 1983372 w 2339596"/>
                  <a:gd name="connsiteY605" fmla="*/ 135968 h 1444406"/>
                  <a:gd name="connsiteX606" fmla="*/ 1996870 w 2339596"/>
                  <a:gd name="connsiteY606" fmla="*/ 98468 h 1444406"/>
                  <a:gd name="connsiteX607" fmla="*/ 1996870 w 2339596"/>
                  <a:gd name="connsiteY607" fmla="*/ 79718 h 1444406"/>
                  <a:gd name="connsiteX608" fmla="*/ 1994808 w 2339596"/>
                  <a:gd name="connsiteY608" fmla="*/ 64531 h 1444406"/>
                  <a:gd name="connsiteX609" fmla="*/ 1991808 w 2339596"/>
                  <a:gd name="connsiteY609" fmla="*/ 48781 h 1444406"/>
                  <a:gd name="connsiteX610" fmla="*/ 1986559 w 2339596"/>
                  <a:gd name="connsiteY610" fmla="*/ 33969 h 1444406"/>
                  <a:gd name="connsiteX611" fmla="*/ 1959937 w 2339596"/>
                  <a:gd name="connsiteY611" fmla="*/ 24219 h 1444406"/>
                  <a:gd name="connsiteX612" fmla="*/ 1957125 w 2339596"/>
                  <a:gd name="connsiteY612" fmla="*/ 29094 h 1444406"/>
                  <a:gd name="connsiteX613" fmla="*/ 1953375 w 2339596"/>
                  <a:gd name="connsiteY613" fmla="*/ 32844 h 1444406"/>
                  <a:gd name="connsiteX614" fmla="*/ 1943252 w 2339596"/>
                  <a:gd name="connsiteY614" fmla="*/ 41281 h 1444406"/>
                  <a:gd name="connsiteX615" fmla="*/ 1920004 w 2339596"/>
                  <a:gd name="connsiteY615" fmla="*/ 58906 h 1444406"/>
                  <a:gd name="connsiteX616" fmla="*/ 1912130 w 2339596"/>
                  <a:gd name="connsiteY616" fmla="*/ 64906 h 1444406"/>
                  <a:gd name="connsiteX617" fmla="*/ 1899007 w 2339596"/>
                  <a:gd name="connsiteY617" fmla="*/ 88156 h 1444406"/>
                  <a:gd name="connsiteX618" fmla="*/ 1891133 w 2339596"/>
                  <a:gd name="connsiteY618" fmla="*/ 100343 h 1444406"/>
                  <a:gd name="connsiteX619" fmla="*/ 1884571 w 2339596"/>
                  <a:gd name="connsiteY619" fmla="*/ 105593 h 1444406"/>
                  <a:gd name="connsiteX620" fmla="*/ 1872385 w 2339596"/>
                  <a:gd name="connsiteY620" fmla="*/ 114968 h 1444406"/>
                  <a:gd name="connsiteX621" fmla="*/ 1861137 w 2339596"/>
                  <a:gd name="connsiteY621" fmla="*/ 129968 h 1444406"/>
                  <a:gd name="connsiteX622" fmla="*/ 1858887 w 2339596"/>
                  <a:gd name="connsiteY622" fmla="*/ 143655 h 1444406"/>
                  <a:gd name="connsiteX623" fmla="*/ 1860387 w 2339596"/>
                  <a:gd name="connsiteY623" fmla="*/ 159780 h 1444406"/>
                  <a:gd name="connsiteX624" fmla="*/ 1857200 w 2339596"/>
                  <a:gd name="connsiteY624" fmla="*/ 156592 h 1444406"/>
                  <a:gd name="connsiteX625" fmla="*/ 1845014 w 2339596"/>
                  <a:gd name="connsiteY625" fmla="*/ 156217 h 1444406"/>
                  <a:gd name="connsiteX626" fmla="*/ 1843889 w 2339596"/>
                  <a:gd name="connsiteY626" fmla="*/ 178717 h 1444406"/>
                  <a:gd name="connsiteX627" fmla="*/ 1847076 w 2339596"/>
                  <a:gd name="connsiteY627" fmla="*/ 195217 h 1444406"/>
                  <a:gd name="connsiteX628" fmla="*/ 1840702 w 2339596"/>
                  <a:gd name="connsiteY628" fmla="*/ 215842 h 1444406"/>
                  <a:gd name="connsiteX629" fmla="*/ 1828703 w 2339596"/>
                  <a:gd name="connsiteY629" fmla="*/ 227467 h 1444406"/>
                  <a:gd name="connsiteX630" fmla="*/ 1807143 w 2339596"/>
                  <a:gd name="connsiteY630" fmla="*/ 244529 h 1444406"/>
                  <a:gd name="connsiteX631" fmla="*/ 1753712 w 2339596"/>
                  <a:gd name="connsiteY631" fmla="*/ 265342 h 1444406"/>
                  <a:gd name="connsiteX632" fmla="*/ 1710218 w 2339596"/>
                  <a:gd name="connsiteY632" fmla="*/ 240967 h 1444406"/>
                  <a:gd name="connsiteX633" fmla="*/ 1706656 w 2339596"/>
                  <a:gd name="connsiteY633" fmla="*/ 245654 h 1444406"/>
                  <a:gd name="connsiteX634" fmla="*/ 1700094 w 2339596"/>
                  <a:gd name="connsiteY634" fmla="*/ 254279 h 1444406"/>
                  <a:gd name="connsiteX635" fmla="*/ 1695782 w 2339596"/>
                  <a:gd name="connsiteY635" fmla="*/ 261967 h 1444406"/>
                  <a:gd name="connsiteX636" fmla="*/ 1685096 w 2339596"/>
                  <a:gd name="connsiteY636" fmla="*/ 267967 h 1444406"/>
                  <a:gd name="connsiteX637" fmla="*/ 1672535 w 2339596"/>
                  <a:gd name="connsiteY637" fmla="*/ 269842 h 1444406"/>
                  <a:gd name="connsiteX638" fmla="*/ 1661849 w 2339596"/>
                  <a:gd name="connsiteY638" fmla="*/ 272841 h 1444406"/>
                  <a:gd name="connsiteX639" fmla="*/ 1654162 w 2339596"/>
                  <a:gd name="connsiteY639" fmla="*/ 276404 h 1444406"/>
                  <a:gd name="connsiteX640" fmla="*/ 1645163 w 2339596"/>
                  <a:gd name="connsiteY640" fmla="*/ 278279 h 1444406"/>
                  <a:gd name="connsiteX641" fmla="*/ 1630540 w 2339596"/>
                  <a:gd name="connsiteY641" fmla="*/ 277716 h 1444406"/>
                  <a:gd name="connsiteX642" fmla="*/ 1616667 w 2339596"/>
                  <a:gd name="connsiteY642" fmla="*/ 274904 h 1444406"/>
                  <a:gd name="connsiteX643" fmla="*/ 1607480 w 2339596"/>
                  <a:gd name="connsiteY643" fmla="*/ 270967 h 1444406"/>
                  <a:gd name="connsiteX644" fmla="*/ 1599981 w 2339596"/>
                  <a:gd name="connsiteY644" fmla="*/ 267217 h 1444406"/>
                  <a:gd name="connsiteX645" fmla="*/ 1582358 w 2339596"/>
                  <a:gd name="connsiteY645" fmla="*/ 268342 h 1444406"/>
                  <a:gd name="connsiteX646" fmla="*/ 1578421 w 2339596"/>
                  <a:gd name="connsiteY646" fmla="*/ 275841 h 1444406"/>
                  <a:gd name="connsiteX647" fmla="*/ 1572797 w 2339596"/>
                  <a:gd name="connsiteY647" fmla="*/ 273966 h 1444406"/>
                  <a:gd name="connsiteX648" fmla="*/ 1546738 w 2339596"/>
                  <a:gd name="connsiteY648" fmla="*/ 267029 h 1444406"/>
                  <a:gd name="connsiteX649" fmla="*/ 1518054 w 2339596"/>
                  <a:gd name="connsiteY649" fmla="*/ 259529 h 1444406"/>
                  <a:gd name="connsiteX650" fmla="*/ 1501556 w 2339596"/>
                  <a:gd name="connsiteY650" fmla="*/ 251467 h 1444406"/>
                  <a:gd name="connsiteX651" fmla="*/ 1487870 w 2339596"/>
                  <a:gd name="connsiteY651" fmla="*/ 254654 h 1444406"/>
                  <a:gd name="connsiteX652" fmla="*/ 1464435 w 2339596"/>
                  <a:gd name="connsiteY652" fmla="*/ 254654 h 1444406"/>
                  <a:gd name="connsiteX653" fmla="*/ 1476246 w 2339596"/>
                  <a:gd name="connsiteY653" fmla="*/ 247717 h 1444406"/>
                  <a:gd name="connsiteX654" fmla="*/ 1491994 w 2339596"/>
                  <a:gd name="connsiteY654" fmla="*/ 244904 h 1444406"/>
                  <a:gd name="connsiteX655" fmla="*/ 1496681 w 2339596"/>
                  <a:gd name="connsiteY655" fmla="*/ 240967 h 1444406"/>
                  <a:gd name="connsiteX656" fmla="*/ 1507180 w 2339596"/>
                  <a:gd name="connsiteY656" fmla="*/ 246967 h 1444406"/>
                  <a:gd name="connsiteX657" fmla="*/ 1519553 w 2339596"/>
                  <a:gd name="connsiteY657" fmla="*/ 249404 h 1444406"/>
                  <a:gd name="connsiteX658" fmla="*/ 1511679 w 2339596"/>
                  <a:gd name="connsiteY658" fmla="*/ 230842 h 1444406"/>
                  <a:gd name="connsiteX659" fmla="*/ 1502306 w 2339596"/>
                  <a:gd name="connsiteY659" fmla="*/ 218842 h 1444406"/>
                  <a:gd name="connsiteX660" fmla="*/ 1515616 w 2339596"/>
                  <a:gd name="connsiteY660" fmla="*/ 210217 h 1444406"/>
                  <a:gd name="connsiteX661" fmla="*/ 1532302 w 2339596"/>
                  <a:gd name="connsiteY661" fmla="*/ 195780 h 1444406"/>
                  <a:gd name="connsiteX662" fmla="*/ 1513554 w 2339596"/>
                  <a:gd name="connsiteY662" fmla="*/ 187342 h 1444406"/>
                  <a:gd name="connsiteX663" fmla="*/ 1510930 w 2339596"/>
                  <a:gd name="connsiteY663" fmla="*/ 191280 h 1444406"/>
                  <a:gd name="connsiteX664" fmla="*/ 1500618 w 2339596"/>
                  <a:gd name="connsiteY664" fmla="*/ 198967 h 1444406"/>
                  <a:gd name="connsiteX665" fmla="*/ 1489182 w 2339596"/>
                  <a:gd name="connsiteY665" fmla="*/ 206280 h 1444406"/>
                  <a:gd name="connsiteX666" fmla="*/ 1480558 w 2339596"/>
                  <a:gd name="connsiteY666" fmla="*/ 201217 h 1444406"/>
                  <a:gd name="connsiteX667" fmla="*/ 1467810 w 2339596"/>
                  <a:gd name="connsiteY667" fmla="*/ 195030 h 1444406"/>
                  <a:gd name="connsiteX668" fmla="*/ 1452812 w 2339596"/>
                  <a:gd name="connsiteY668" fmla="*/ 192967 h 1444406"/>
                  <a:gd name="connsiteX669" fmla="*/ 1439126 w 2339596"/>
                  <a:gd name="connsiteY669" fmla="*/ 190530 h 1444406"/>
                  <a:gd name="connsiteX670" fmla="*/ 1424690 w 2339596"/>
                  <a:gd name="connsiteY670" fmla="*/ 200092 h 1444406"/>
                  <a:gd name="connsiteX671" fmla="*/ 1414566 w 2339596"/>
                  <a:gd name="connsiteY671" fmla="*/ 207217 h 1444406"/>
                  <a:gd name="connsiteX672" fmla="*/ 1405567 w 2339596"/>
                  <a:gd name="connsiteY672" fmla="*/ 213217 h 1444406"/>
                  <a:gd name="connsiteX673" fmla="*/ 1384008 w 2339596"/>
                  <a:gd name="connsiteY673" fmla="*/ 224654 h 1444406"/>
                  <a:gd name="connsiteX674" fmla="*/ 1381570 w 2339596"/>
                  <a:gd name="connsiteY674" fmla="*/ 219779 h 1444406"/>
                  <a:gd name="connsiteX675" fmla="*/ 1354011 w 2339596"/>
                  <a:gd name="connsiteY675" fmla="*/ 215654 h 1444406"/>
                  <a:gd name="connsiteX676" fmla="*/ 1325327 w 2339596"/>
                  <a:gd name="connsiteY676" fmla="*/ 220717 h 1444406"/>
                  <a:gd name="connsiteX677" fmla="*/ 1288769 w 2339596"/>
                  <a:gd name="connsiteY677" fmla="*/ 212842 h 1444406"/>
                  <a:gd name="connsiteX678" fmla="*/ 1252961 w 2339596"/>
                  <a:gd name="connsiteY678" fmla="*/ 206280 h 1444406"/>
                  <a:gd name="connsiteX679" fmla="*/ 1247899 w 2339596"/>
                  <a:gd name="connsiteY679" fmla="*/ 211155 h 1444406"/>
                  <a:gd name="connsiteX680" fmla="*/ 1243025 w 2339596"/>
                  <a:gd name="connsiteY680" fmla="*/ 212842 h 1444406"/>
                  <a:gd name="connsiteX681" fmla="*/ 1240963 w 2339596"/>
                  <a:gd name="connsiteY681" fmla="*/ 204405 h 1444406"/>
                  <a:gd name="connsiteX682" fmla="*/ 1236838 w 2339596"/>
                  <a:gd name="connsiteY682" fmla="*/ 190905 h 1444406"/>
                  <a:gd name="connsiteX683" fmla="*/ 1227652 w 2339596"/>
                  <a:gd name="connsiteY683" fmla="*/ 179842 h 1444406"/>
                  <a:gd name="connsiteX684" fmla="*/ 1204030 w 2339596"/>
                  <a:gd name="connsiteY684" fmla="*/ 163530 h 1444406"/>
                  <a:gd name="connsiteX685" fmla="*/ 1174221 w 2339596"/>
                  <a:gd name="connsiteY685" fmla="*/ 153218 h 1444406"/>
                  <a:gd name="connsiteX686" fmla="*/ 1165034 w 2339596"/>
                  <a:gd name="connsiteY686" fmla="*/ 153780 h 1444406"/>
                  <a:gd name="connsiteX687" fmla="*/ 1165597 w 2339596"/>
                  <a:gd name="connsiteY687" fmla="*/ 147968 h 1444406"/>
                  <a:gd name="connsiteX688" fmla="*/ 1158098 w 2339596"/>
                  <a:gd name="connsiteY688" fmla="*/ 139343 h 1444406"/>
                  <a:gd name="connsiteX689" fmla="*/ 1149099 w 2339596"/>
                  <a:gd name="connsiteY689" fmla="*/ 132030 h 1444406"/>
                  <a:gd name="connsiteX690" fmla="*/ 1142537 w 2339596"/>
                  <a:gd name="connsiteY690" fmla="*/ 127530 h 1444406"/>
                  <a:gd name="connsiteX691" fmla="*/ 1135601 w 2339596"/>
                  <a:gd name="connsiteY691" fmla="*/ 121530 h 1444406"/>
                  <a:gd name="connsiteX692" fmla="*/ 1122852 w 2339596"/>
                  <a:gd name="connsiteY692" fmla="*/ 109718 h 1444406"/>
                  <a:gd name="connsiteX693" fmla="*/ 1119852 w 2339596"/>
                  <a:gd name="connsiteY693" fmla="*/ 99593 h 1444406"/>
                  <a:gd name="connsiteX694" fmla="*/ 1116478 w 2339596"/>
                  <a:gd name="connsiteY694" fmla="*/ 85531 h 1444406"/>
                  <a:gd name="connsiteX695" fmla="*/ 1114228 w 2339596"/>
                  <a:gd name="connsiteY695" fmla="*/ 77093 h 1444406"/>
                  <a:gd name="connsiteX696" fmla="*/ 1113291 w 2339596"/>
                  <a:gd name="connsiteY696" fmla="*/ 64343 h 1444406"/>
                  <a:gd name="connsiteX697" fmla="*/ 1115915 w 2339596"/>
                  <a:gd name="connsiteY697" fmla="*/ 38843 h 1444406"/>
                  <a:gd name="connsiteX698" fmla="*/ 1125477 w 2339596"/>
                  <a:gd name="connsiteY698" fmla="*/ 15781 h 1444406"/>
                  <a:gd name="connsiteX699" fmla="*/ 1130351 w 2339596"/>
                  <a:gd name="connsiteY699" fmla="*/ 5281 h 1444406"/>
                  <a:gd name="connsiteX700" fmla="*/ 1125289 w 2339596"/>
                  <a:gd name="connsiteY700" fmla="*/ 1531 h 1444406"/>
                  <a:gd name="connsiteX701" fmla="*/ 1116853 w 2339596"/>
                  <a:gd name="connsiteY701" fmla="*/ 781 h 1444406"/>
                  <a:gd name="connsiteX702" fmla="*/ 1106542 w 2339596"/>
                  <a:gd name="connsiteY702" fmla="*/ 3594 h 1444406"/>
                  <a:gd name="connsiteX703" fmla="*/ 1085544 w 2339596"/>
                  <a:gd name="connsiteY703" fmla="*/ 11469 h 1444406"/>
                  <a:gd name="connsiteX704" fmla="*/ 1031363 w 2339596"/>
                  <a:gd name="connsiteY704" fmla="*/ 33406 h 1444406"/>
                  <a:gd name="connsiteX705" fmla="*/ 1010366 w 2339596"/>
                  <a:gd name="connsiteY705" fmla="*/ 84593 h 1444406"/>
                  <a:gd name="connsiteX706" fmla="*/ 1003804 w 2339596"/>
                  <a:gd name="connsiteY706" fmla="*/ 100343 h 1444406"/>
                  <a:gd name="connsiteX707" fmla="*/ 990681 w 2339596"/>
                  <a:gd name="connsiteY707" fmla="*/ 114780 h 1444406"/>
                  <a:gd name="connsiteX708" fmla="*/ 981307 w 2339596"/>
                  <a:gd name="connsiteY708" fmla="*/ 129405 h 1444406"/>
                  <a:gd name="connsiteX709" fmla="*/ 957685 w 2339596"/>
                  <a:gd name="connsiteY709" fmla="*/ 178155 h 1444406"/>
                  <a:gd name="connsiteX710" fmla="*/ 943437 w 2339596"/>
                  <a:gd name="connsiteY710" fmla="*/ 197092 h 1444406"/>
                  <a:gd name="connsiteX711" fmla="*/ 928813 w 2339596"/>
                  <a:gd name="connsiteY711" fmla="*/ 213779 h 1444406"/>
                  <a:gd name="connsiteX712" fmla="*/ 904066 w 2339596"/>
                  <a:gd name="connsiteY712" fmla="*/ 224654 h 1444406"/>
                  <a:gd name="connsiteX713" fmla="*/ 885506 w 2339596"/>
                  <a:gd name="connsiteY713" fmla="*/ 228592 h 1444406"/>
                  <a:gd name="connsiteX714" fmla="*/ 877445 w 2339596"/>
                  <a:gd name="connsiteY714" fmla="*/ 228967 h 1444406"/>
                  <a:gd name="connsiteX715" fmla="*/ 868071 w 2339596"/>
                  <a:gd name="connsiteY715" fmla="*/ 225967 h 1444406"/>
                  <a:gd name="connsiteX716" fmla="*/ 856260 w 2339596"/>
                  <a:gd name="connsiteY716" fmla="*/ 213404 h 1444406"/>
                  <a:gd name="connsiteX717" fmla="*/ 832263 w 2339596"/>
                  <a:gd name="connsiteY717" fmla="*/ 186592 h 1444406"/>
                  <a:gd name="connsiteX718" fmla="*/ 767021 w 2339596"/>
                  <a:gd name="connsiteY718" fmla="*/ 233467 h 1444406"/>
                  <a:gd name="connsiteX719" fmla="*/ 763646 w 2339596"/>
                  <a:gd name="connsiteY719" fmla="*/ 249217 h 1444406"/>
                  <a:gd name="connsiteX720" fmla="*/ 761021 w 2339596"/>
                  <a:gd name="connsiteY720" fmla="*/ 263092 h 1444406"/>
                  <a:gd name="connsiteX721" fmla="*/ 757272 w 2339596"/>
                  <a:gd name="connsiteY721" fmla="*/ 270779 h 1444406"/>
                  <a:gd name="connsiteX722" fmla="*/ 725401 w 2339596"/>
                  <a:gd name="connsiteY722" fmla="*/ 307529 h 1444406"/>
                  <a:gd name="connsiteX723" fmla="*/ 692405 w 2339596"/>
                  <a:gd name="connsiteY723" fmla="*/ 346153 h 1444406"/>
                  <a:gd name="connsiteX724" fmla="*/ 629225 w 2339596"/>
                  <a:gd name="connsiteY724" fmla="*/ 363028 h 1444406"/>
                  <a:gd name="connsiteX725" fmla="*/ 610102 w 2339596"/>
                  <a:gd name="connsiteY725" fmla="*/ 364341 h 1444406"/>
                  <a:gd name="connsiteX726" fmla="*/ 607290 w 2339596"/>
                  <a:gd name="connsiteY726" fmla="*/ 353466 h 1444406"/>
                  <a:gd name="connsiteX727" fmla="*/ 597354 w 2339596"/>
                  <a:gd name="connsiteY727" fmla="*/ 341466 h 1444406"/>
                  <a:gd name="connsiteX728" fmla="*/ 548235 w 2339596"/>
                  <a:gd name="connsiteY728" fmla="*/ 347841 h 1444406"/>
                  <a:gd name="connsiteX729" fmla="*/ 485243 w 2339596"/>
                  <a:gd name="connsiteY729" fmla="*/ 356278 h 1444406"/>
                  <a:gd name="connsiteX730" fmla="*/ 467432 w 2339596"/>
                  <a:gd name="connsiteY730" fmla="*/ 358716 h 1444406"/>
                  <a:gd name="connsiteX731" fmla="*/ 387192 w 2339596"/>
                  <a:gd name="connsiteY731" fmla="*/ 409153 h 1444406"/>
                  <a:gd name="connsiteX732" fmla="*/ 306202 w 2339596"/>
                  <a:gd name="connsiteY732" fmla="*/ 463715 h 1444406"/>
                  <a:gd name="connsiteX733" fmla="*/ 262332 w 2339596"/>
                  <a:gd name="connsiteY733" fmla="*/ 472715 h 1444406"/>
                  <a:gd name="connsiteX734" fmla="*/ 213026 w 2339596"/>
                  <a:gd name="connsiteY734" fmla="*/ 477027 h 1444406"/>
                  <a:gd name="connsiteX735" fmla="*/ 196715 w 2339596"/>
                  <a:gd name="connsiteY735" fmla="*/ 480965 h 1444406"/>
                  <a:gd name="connsiteX736" fmla="*/ 193716 w 2339596"/>
                  <a:gd name="connsiteY736" fmla="*/ 503840 h 1444406"/>
                  <a:gd name="connsiteX737" fmla="*/ 185092 w 2339596"/>
                  <a:gd name="connsiteY737" fmla="*/ 535902 h 1444406"/>
                  <a:gd name="connsiteX738" fmla="*/ 161845 w 2339596"/>
                  <a:gd name="connsiteY738" fmla="*/ 559714 h 1444406"/>
                  <a:gd name="connsiteX739" fmla="*/ 154721 w 2339596"/>
                  <a:gd name="connsiteY739" fmla="*/ 567964 h 1444406"/>
                  <a:gd name="connsiteX740" fmla="*/ 141035 w 2339596"/>
                  <a:gd name="connsiteY740" fmla="*/ 582026 h 1444406"/>
                  <a:gd name="connsiteX741" fmla="*/ 122662 w 2339596"/>
                  <a:gd name="connsiteY741" fmla="*/ 596651 h 1444406"/>
                  <a:gd name="connsiteX742" fmla="*/ 104477 w 2339596"/>
                  <a:gd name="connsiteY742" fmla="*/ 610339 h 1444406"/>
                  <a:gd name="connsiteX743" fmla="*/ 85167 w 2339596"/>
                  <a:gd name="connsiteY743" fmla="*/ 617839 h 1444406"/>
                  <a:gd name="connsiteX744" fmla="*/ 65482 w 2339596"/>
                  <a:gd name="connsiteY744" fmla="*/ 633401 h 1444406"/>
                  <a:gd name="connsiteX745" fmla="*/ 68669 w 2339596"/>
                  <a:gd name="connsiteY745" fmla="*/ 646151 h 1444406"/>
                  <a:gd name="connsiteX746" fmla="*/ 68669 w 2339596"/>
                  <a:gd name="connsiteY746" fmla="*/ 660776 h 1444406"/>
                  <a:gd name="connsiteX747" fmla="*/ 66606 w 2339596"/>
                  <a:gd name="connsiteY747" fmla="*/ 673713 h 1444406"/>
                  <a:gd name="connsiteX748" fmla="*/ 64544 w 2339596"/>
                  <a:gd name="connsiteY748" fmla="*/ 682150 h 1444406"/>
                  <a:gd name="connsiteX749" fmla="*/ 46921 w 2339596"/>
                  <a:gd name="connsiteY749" fmla="*/ 718525 h 1444406"/>
                  <a:gd name="connsiteX750" fmla="*/ 39235 w 2339596"/>
                  <a:gd name="connsiteY750" fmla="*/ 731088 h 1444406"/>
                  <a:gd name="connsiteX751" fmla="*/ 33610 w 2339596"/>
                  <a:gd name="connsiteY751" fmla="*/ 740087 h 1444406"/>
                  <a:gd name="connsiteX752" fmla="*/ 42797 w 2339596"/>
                  <a:gd name="connsiteY752" fmla="*/ 761087 h 1444406"/>
                  <a:gd name="connsiteX753" fmla="*/ 35485 w 2339596"/>
                  <a:gd name="connsiteY753" fmla="*/ 782087 h 1444406"/>
                  <a:gd name="connsiteX754" fmla="*/ 26111 w 2339596"/>
                  <a:gd name="connsiteY754" fmla="*/ 804024 h 1444406"/>
                  <a:gd name="connsiteX755" fmla="*/ 36610 w 2339596"/>
                  <a:gd name="connsiteY755" fmla="*/ 819587 h 1444406"/>
                  <a:gd name="connsiteX756" fmla="*/ 40172 w 2339596"/>
                  <a:gd name="connsiteY756" fmla="*/ 826337 h 1444406"/>
                  <a:gd name="connsiteX757" fmla="*/ 34923 w 2339596"/>
                  <a:gd name="connsiteY757" fmla="*/ 835524 h 1444406"/>
                  <a:gd name="connsiteX758" fmla="*/ 21612 w 2339596"/>
                  <a:gd name="connsiteY758" fmla="*/ 840587 h 1444406"/>
                  <a:gd name="connsiteX759" fmla="*/ 16738 w 2339596"/>
                  <a:gd name="connsiteY759" fmla="*/ 859336 h 1444406"/>
                  <a:gd name="connsiteX760" fmla="*/ 7364 w 2339596"/>
                  <a:gd name="connsiteY760" fmla="*/ 884649 h 1444406"/>
                  <a:gd name="connsiteX761" fmla="*/ -135 w 2339596"/>
                  <a:gd name="connsiteY761" fmla="*/ 908461 h 1444406"/>
                  <a:gd name="connsiteX762" fmla="*/ -135 w 2339596"/>
                  <a:gd name="connsiteY762" fmla="*/ 913149 h 1444406"/>
                  <a:gd name="connsiteX763" fmla="*/ 6426 w 2339596"/>
                  <a:gd name="connsiteY763" fmla="*/ 942211 h 1444406"/>
                  <a:gd name="connsiteX764" fmla="*/ 2489 w 2339596"/>
                  <a:gd name="connsiteY764" fmla="*/ 966586 h 1444406"/>
                  <a:gd name="connsiteX765" fmla="*/ -3135 w 2339596"/>
                  <a:gd name="connsiteY765" fmla="*/ 994523 h 1444406"/>
                  <a:gd name="connsiteX766" fmla="*/ 7364 w 2339596"/>
                  <a:gd name="connsiteY766" fmla="*/ 1015148 h 1444406"/>
                  <a:gd name="connsiteX767" fmla="*/ 16738 w 2339596"/>
                  <a:gd name="connsiteY767" fmla="*/ 1030898 h 1444406"/>
                  <a:gd name="connsiteX768" fmla="*/ 21237 w 2339596"/>
                  <a:gd name="connsiteY768" fmla="*/ 1039335 h 1444406"/>
                  <a:gd name="connsiteX769" fmla="*/ 27049 w 2339596"/>
                  <a:gd name="connsiteY769" fmla="*/ 1075335 h 1444406"/>
                  <a:gd name="connsiteX770" fmla="*/ 28549 w 2339596"/>
                  <a:gd name="connsiteY770" fmla="*/ 1116772 h 1444406"/>
                  <a:gd name="connsiteX771" fmla="*/ 33985 w 2339596"/>
                  <a:gd name="connsiteY771" fmla="*/ 1135147 h 1444406"/>
                  <a:gd name="connsiteX772" fmla="*/ 39235 w 2339596"/>
                  <a:gd name="connsiteY772" fmla="*/ 1145084 h 1444406"/>
                  <a:gd name="connsiteX773" fmla="*/ 47296 w 2339596"/>
                  <a:gd name="connsiteY773" fmla="*/ 1157834 h 1444406"/>
                  <a:gd name="connsiteX774" fmla="*/ 66794 w 2339596"/>
                  <a:gd name="connsiteY774" fmla="*/ 1194584 h 1444406"/>
                  <a:gd name="connsiteX775" fmla="*/ 105227 w 2339596"/>
                  <a:gd name="connsiteY775" fmla="*/ 1301270 h 1444406"/>
                  <a:gd name="connsiteX776" fmla="*/ 110851 w 2339596"/>
                  <a:gd name="connsiteY776" fmla="*/ 1314583 h 1444406"/>
                  <a:gd name="connsiteX777" fmla="*/ 116475 w 2339596"/>
                  <a:gd name="connsiteY777" fmla="*/ 1320208 h 1444406"/>
                  <a:gd name="connsiteX778" fmla="*/ 115163 w 2339596"/>
                  <a:gd name="connsiteY778" fmla="*/ 1328457 h 1444406"/>
                  <a:gd name="connsiteX779" fmla="*/ 113851 w 2339596"/>
                  <a:gd name="connsiteY779" fmla="*/ 1338207 h 1444406"/>
                  <a:gd name="connsiteX780" fmla="*/ 114038 w 2339596"/>
                  <a:gd name="connsiteY780" fmla="*/ 1346457 h 1444406"/>
                  <a:gd name="connsiteX781" fmla="*/ 114226 w 2339596"/>
                  <a:gd name="connsiteY781" fmla="*/ 1355832 h 1444406"/>
                  <a:gd name="connsiteX782" fmla="*/ 114038 w 2339596"/>
                  <a:gd name="connsiteY782" fmla="*/ 1367270 h 1444406"/>
                  <a:gd name="connsiteX783" fmla="*/ 113663 w 2339596"/>
                  <a:gd name="connsiteY783" fmla="*/ 1381520 h 1444406"/>
                  <a:gd name="connsiteX784" fmla="*/ 113851 w 2339596"/>
                  <a:gd name="connsiteY784" fmla="*/ 1401019 h 1444406"/>
                  <a:gd name="connsiteX785" fmla="*/ 118350 w 2339596"/>
                  <a:gd name="connsiteY785" fmla="*/ 1425582 h 1444406"/>
                  <a:gd name="connsiteX786" fmla="*/ 139910 w 2339596"/>
                  <a:gd name="connsiteY786" fmla="*/ 1413957 h 1444406"/>
                  <a:gd name="connsiteX787" fmla="*/ 161095 w 2339596"/>
                  <a:gd name="connsiteY787" fmla="*/ 1401582 h 1444406"/>
                  <a:gd name="connsiteX788" fmla="*/ 169531 w 2339596"/>
                  <a:gd name="connsiteY788" fmla="*/ 1397832 h 1444406"/>
                  <a:gd name="connsiteX789" fmla="*/ 179468 w 2339596"/>
                  <a:gd name="connsiteY789" fmla="*/ 1394082 h 1444406"/>
                  <a:gd name="connsiteX790" fmla="*/ 185467 w 2339596"/>
                  <a:gd name="connsiteY790" fmla="*/ 1389207 h 1444406"/>
                  <a:gd name="connsiteX791" fmla="*/ 185092 w 2339596"/>
                  <a:gd name="connsiteY791" fmla="*/ 1365395 h 1444406"/>
                  <a:gd name="connsiteX792" fmla="*/ 181530 w 2339596"/>
                  <a:gd name="connsiteY792" fmla="*/ 1355082 h 1444406"/>
                  <a:gd name="connsiteX793" fmla="*/ 192778 w 2339596"/>
                  <a:gd name="connsiteY793" fmla="*/ 1363707 h 1444406"/>
                  <a:gd name="connsiteX794" fmla="*/ 201027 w 2339596"/>
                  <a:gd name="connsiteY794" fmla="*/ 1377020 h 1444406"/>
                  <a:gd name="connsiteX795" fmla="*/ 198590 w 2339596"/>
                  <a:gd name="connsiteY795" fmla="*/ 1392019 h 1444406"/>
                  <a:gd name="connsiteX796" fmla="*/ 198028 w 2339596"/>
                  <a:gd name="connsiteY796" fmla="*/ 1413207 h 1444406"/>
                  <a:gd name="connsiteX797" fmla="*/ 197090 w 2339596"/>
                  <a:gd name="connsiteY797" fmla="*/ 1423519 h 1444406"/>
                  <a:gd name="connsiteX798" fmla="*/ 200090 w 2339596"/>
                  <a:gd name="connsiteY798" fmla="*/ 1437207 h 1444406"/>
                  <a:gd name="connsiteX799" fmla="*/ 237960 w 2339596"/>
                  <a:gd name="connsiteY799" fmla="*/ 1427644 h 1444406"/>
                  <a:gd name="connsiteX800" fmla="*/ 1616854 w 2339596"/>
                  <a:gd name="connsiteY800" fmla="*/ 1155959 h 1444406"/>
                  <a:gd name="connsiteX801" fmla="*/ 1617042 w 2339596"/>
                  <a:gd name="connsiteY801" fmla="*/ 1140397 h 1444406"/>
                  <a:gd name="connsiteX802" fmla="*/ 1610292 w 2339596"/>
                  <a:gd name="connsiteY802" fmla="*/ 1128022 h 1444406"/>
                  <a:gd name="connsiteX803" fmla="*/ 1606730 w 2339596"/>
                  <a:gd name="connsiteY803" fmla="*/ 1118647 h 1444406"/>
                  <a:gd name="connsiteX804" fmla="*/ 1602418 w 2339596"/>
                  <a:gd name="connsiteY804" fmla="*/ 1107209 h 1444406"/>
                  <a:gd name="connsiteX805" fmla="*/ 1594169 w 2339596"/>
                  <a:gd name="connsiteY805" fmla="*/ 1100647 h 1444406"/>
                  <a:gd name="connsiteX806" fmla="*/ 1569985 w 2339596"/>
                  <a:gd name="connsiteY806" fmla="*/ 1065022 h 1444406"/>
                  <a:gd name="connsiteX807" fmla="*/ 1579546 w 2339596"/>
                  <a:gd name="connsiteY807" fmla="*/ 994898 h 1444406"/>
                  <a:gd name="connsiteX808" fmla="*/ 1581421 w 2339596"/>
                  <a:gd name="connsiteY808" fmla="*/ 953273 h 1444406"/>
                  <a:gd name="connsiteX809" fmla="*/ 1551612 w 2339596"/>
                  <a:gd name="connsiteY809" fmla="*/ 912211 h 1444406"/>
                  <a:gd name="connsiteX810" fmla="*/ 1541301 w 2339596"/>
                  <a:gd name="connsiteY810" fmla="*/ 923086 h 1444406"/>
                  <a:gd name="connsiteX811" fmla="*/ 1534364 w 2339596"/>
                  <a:gd name="connsiteY811" fmla="*/ 935086 h 1444406"/>
                  <a:gd name="connsiteX812" fmla="*/ 1529677 w 2339596"/>
                  <a:gd name="connsiteY812" fmla="*/ 947648 h 1444406"/>
                  <a:gd name="connsiteX813" fmla="*/ 1525740 w 2339596"/>
                  <a:gd name="connsiteY813" fmla="*/ 974085 h 1444406"/>
                  <a:gd name="connsiteX814" fmla="*/ 1523116 w 2339596"/>
                  <a:gd name="connsiteY814" fmla="*/ 1000148 h 1444406"/>
                  <a:gd name="connsiteX815" fmla="*/ 1525553 w 2339596"/>
                  <a:gd name="connsiteY815" fmla="*/ 1022835 h 1444406"/>
                  <a:gd name="connsiteX816" fmla="*/ 1530240 w 2339596"/>
                  <a:gd name="connsiteY816" fmla="*/ 1043460 h 1444406"/>
                  <a:gd name="connsiteX817" fmla="*/ 1533427 w 2339596"/>
                  <a:gd name="connsiteY817" fmla="*/ 1056585 h 1444406"/>
                  <a:gd name="connsiteX818" fmla="*/ 1536989 w 2339596"/>
                  <a:gd name="connsiteY818" fmla="*/ 1071585 h 1444406"/>
                  <a:gd name="connsiteX819" fmla="*/ 1548050 w 2339596"/>
                  <a:gd name="connsiteY819" fmla="*/ 1107397 h 1444406"/>
                  <a:gd name="connsiteX820" fmla="*/ 1540363 w 2339596"/>
                  <a:gd name="connsiteY820" fmla="*/ 1111522 h 1444406"/>
                  <a:gd name="connsiteX821" fmla="*/ 1533427 w 2339596"/>
                  <a:gd name="connsiteY821" fmla="*/ 1113022 h 1444406"/>
                  <a:gd name="connsiteX822" fmla="*/ 1538114 w 2339596"/>
                  <a:gd name="connsiteY822" fmla="*/ 1123897 h 1444406"/>
                  <a:gd name="connsiteX823" fmla="*/ 1557049 w 2339596"/>
                  <a:gd name="connsiteY823" fmla="*/ 1134022 h 1444406"/>
                  <a:gd name="connsiteX824" fmla="*/ 1568860 w 2339596"/>
                  <a:gd name="connsiteY824" fmla="*/ 1138897 h 1444406"/>
                  <a:gd name="connsiteX825" fmla="*/ 1577859 w 2339596"/>
                  <a:gd name="connsiteY825" fmla="*/ 1144709 h 1444406"/>
                  <a:gd name="connsiteX826" fmla="*/ 1595482 w 2339596"/>
                  <a:gd name="connsiteY826" fmla="*/ 1153521 h 1444406"/>
                  <a:gd name="connsiteX827" fmla="*/ 1616854 w 2339596"/>
                  <a:gd name="connsiteY827" fmla="*/ 1155959 h 1444406"/>
                  <a:gd name="connsiteX828" fmla="*/ 2088359 w 2339596"/>
                  <a:gd name="connsiteY828" fmla="*/ 840774 h 1444406"/>
                  <a:gd name="connsiteX829" fmla="*/ 2081797 w 2339596"/>
                  <a:gd name="connsiteY829" fmla="*/ 840962 h 1444406"/>
                  <a:gd name="connsiteX830" fmla="*/ 2085734 w 2339596"/>
                  <a:gd name="connsiteY830" fmla="*/ 844524 h 1444406"/>
                  <a:gd name="connsiteX831" fmla="*/ 2088359 w 2339596"/>
                  <a:gd name="connsiteY831" fmla="*/ 840774 h 1444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Lst>
                <a:rect l="l" t="t" r="r" b="b"/>
                <a:pathLst>
                  <a:path w="2339596" h="1444406">
                    <a:moveTo>
                      <a:pt x="193903" y="1438519"/>
                    </a:moveTo>
                    <a:cubicBezTo>
                      <a:pt x="192966" y="1436644"/>
                      <a:pt x="193903" y="1406457"/>
                      <a:pt x="195403" y="1384707"/>
                    </a:cubicBezTo>
                    <a:cubicBezTo>
                      <a:pt x="195966" y="1374957"/>
                      <a:pt x="192404" y="1374957"/>
                      <a:pt x="190154" y="1384707"/>
                    </a:cubicBezTo>
                    <a:cubicBezTo>
                      <a:pt x="187717" y="1395769"/>
                      <a:pt x="186217" y="1397832"/>
                      <a:pt x="180780" y="1397832"/>
                    </a:cubicBezTo>
                    <a:cubicBezTo>
                      <a:pt x="178155" y="1397832"/>
                      <a:pt x="173468" y="1399519"/>
                      <a:pt x="170094" y="1401582"/>
                    </a:cubicBezTo>
                    <a:cubicBezTo>
                      <a:pt x="166719" y="1403644"/>
                      <a:pt x="162782" y="1405332"/>
                      <a:pt x="161470" y="1405332"/>
                    </a:cubicBezTo>
                    <a:cubicBezTo>
                      <a:pt x="160157" y="1405332"/>
                      <a:pt x="150034" y="1411332"/>
                      <a:pt x="139160" y="1418644"/>
                    </a:cubicBezTo>
                    <a:cubicBezTo>
                      <a:pt x="117038" y="1433644"/>
                      <a:pt x="115163" y="1433644"/>
                      <a:pt x="110664" y="1421082"/>
                    </a:cubicBezTo>
                    <a:cubicBezTo>
                      <a:pt x="108789" y="1415457"/>
                      <a:pt x="108601" y="1411144"/>
                      <a:pt x="110101" y="1402144"/>
                    </a:cubicBezTo>
                    <a:cubicBezTo>
                      <a:pt x="111413" y="1394457"/>
                      <a:pt x="111413" y="1387707"/>
                      <a:pt x="110101" y="1381707"/>
                    </a:cubicBezTo>
                    <a:cubicBezTo>
                      <a:pt x="108601" y="1375145"/>
                      <a:pt x="108789" y="1371020"/>
                      <a:pt x="110289" y="1366520"/>
                    </a:cubicBezTo>
                    <a:cubicBezTo>
                      <a:pt x="111601" y="1363145"/>
                      <a:pt x="111976" y="1359395"/>
                      <a:pt x="111226" y="1358270"/>
                    </a:cubicBezTo>
                    <a:cubicBezTo>
                      <a:pt x="109164" y="1354895"/>
                      <a:pt x="108601" y="1328645"/>
                      <a:pt x="110664" y="1327520"/>
                    </a:cubicBezTo>
                    <a:cubicBezTo>
                      <a:pt x="113851" y="1325458"/>
                      <a:pt x="112351" y="1319645"/>
                      <a:pt x="107851" y="1317583"/>
                    </a:cubicBezTo>
                    <a:cubicBezTo>
                      <a:pt x="104477" y="1316083"/>
                      <a:pt x="103164" y="1313645"/>
                      <a:pt x="102227" y="1305958"/>
                    </a:cubicBezTo>
                    <a:cubicBezTo>
                      <a:pt x="100352" y="1291333"/>
                      <a:pt x="84042" y="1244833"/>
                      <a:pt x="65107" y="1200021"/>
                    </a:cubicBezTo>
                    <a:cubicBezTo>
                      <a:pt x="51421" y="1167209"/>
                      <a:pt x="50671" y="1165709"/>
                      <a:pt x="42797" y="1157459"/>
                    </a:cubicBezTo>
                    <a:cubicBezTo>
                      <a:pt x="38672" y="1153334"/>
                      <a:pt x="35485" y="1148084"/>
                      <a:pt x="35485" y="1145834"/>
                    </a:cubicBezTo>
                    <a:cubicBezTo>
                      <a:pt x="35485" y="1143584"/>
                      <a:pt x="33236" y="1139459"/>
                      <a:pt x="30236" y="1136647"/>
                    </a:cubicBezTo>
                    <a:lnTo>
                      <a:pt x="25174" y="1131772"/>
                    </a:lnTo>
                    <a:lnTo>
                      <a:pt x="24612" y="1091835"/>
                    </a:lnTo>
                    <a:cubicBezTo>
                      <a:pt x="24237" y="1063335"/>
                      <a:pt x="23299" y="1050585"/>
                      <a:pt x="21612" y="1047210"/>
                    </a:cubicBezTo>
                    <a:cubicBezTo>
                      <a:pt x="12988" y="1030898"/>
                      <a:pt x="6051" y="1018898"/>
                      <a:pt x="614" y="1010648"/>
                    </a:cubicBezTo>
                    <a:cubicBezTo>
                      <a:pt x="-4822" y="1002773"/>
                      <a:pt x="-5760" y="999585"/>
                      <a:pt x="-5760" y="990585"/>
                    </a:cubicBezTo>
                    <a:cubicBezTo>
                      <a:pt x="-5760" y="984398"/>
                      <a:pt x="-3885" y="973710"/>
                      <a:pt x="-1073" y="965273"/>
                    </a:cubicBezTo>
                    <a:cubicBezTo>
                      <a:pt x="4552" y="947273"/>
                      <a:pt x="4552" y="947086"/>
                      <a:pt x="-885" y="936023"/>
                    </a:cubicBezTo>
                    <a:cubicBezTo>
                      <a:pt x="-4635" y="928711"/>
                      <a:pt x="-5385" y="924398"/>
                      <a:pt x="-5385" y="912774"/>
                    </a:cubicBezTo>
                    <a:cubicBezTo>
                      <a:pt x="-5197" y="897586"/>
                      <a:pt x="-3323" y="892336"/>
                      <a:pt x="7739" y="878274"/>
                    </a:cubicBezTo>
                    <a:cubicBezTo>
                      <a:pt x="12238" y="872274"/>
                      <a:pt x="12988" y="869649"/>
                      <a:pt x="12988" y="859149"/>
                    </a:cubicBezTo>
                    <a:cubicBezTo>
                      <a:pt x="12988" y="848274"/>
                      <a:pt x="13550" y="846024"/>
                      <a:pt x="19175" y="838712"/>
                    </a:cubicBezTo>
                    <a:cubicBezTo>
                      <a:pt x="22549" y="834212"/>
                      <a:pt x="27236" y="829899"/>
                      <a:pt x="29486" y="828774"/>
                    </a:cubicBezTo>
                    <a:cubicBezTo>
                      <a:pt x="34173" y="826712"/>
                      <a:pt x="34923" y="824087"/>
                      <a:pt x="30986" y="824087"/>
                    </a:cubicBezTo>
                    <a:cubicBezTo>
                      <a:pt x="24987" y="824087"/>
                      <a:pt x="22362" y="818462"/>
                      <a:pt x="22362" y="805337"/>
                    </a:cubicBezTo>
                    <a:cubicBezTo>
                      <a:pt x="22362" y="792587"/>
                      <a:pt x="22362" y="792400"/>
                      <a:pt x="31736" y="781712"/>
                    </a:cubicBezTo>
                    <a:cubicBezTo>
                      <a:pt x="42047" y="770087"/>
                      <a:pt x="42797" y="766900"/>
                      <a:pt x="37735" y="760150"/>
                    </a:cubicBezTo>
                    <a:cubicBezTo>
                      <a:pt x="33610" y="754900"/>
                      <a:pt x="29861" y="744587"/>
                      <a:pt x="29861" y="738963"/>
                    </a:cubicBezTo>
                    <a:cubicBezTo>
                      <a:pt x="29861" y="736900"/>
                      <a:pt x="32673" y="732213"/>
                      <a:pt x="36048" y="728463"/>
                    </a:cubicBezTo>
                    <a:cubicBezTo>
                      <a:pt x="39610" y="724900"/>
                      <a:pt x="43359" y="718150"/>
                      <a:pt x="44672" y="713463"/>
                    </a:cubicBezTo>
                    <a:cubicBezTo>
                      <a:pt x="47484" y="703900"/>
                      <a:pt x="58732" y="680651"/>
                      <a:pt x="61545" y="678963"/>
                    </a:cubicBezTo>
                    <a:cubicBezTo>
                      <a:pt x="62482" y="678213"/>
                      <a:pt x="62857" y="674838"/>
                      <a:pt x="62294" y="671276"/>
                    </a:cubicBezTo>
                    <a:cubicBezTo>
                      <a:pt x="61545" y="666401"/>
                      <a:pt x="62107" y="663588"/>
                      <a:pt x="64732" y="660776"/>
                    </a:cubicBezTo>
                    <a:cubicBezTo>
                      <a:pt x="67731" y="657401"/>
                      <a:pt x="67919" y="656276"/>
                      <a:pt x="65669" y="649151"/>
                    </a:cubicBezTo>
                    <a:cubicBezTo>
                      <a:pt x="60420" y="631901"/>
                      <a:pt x="60607" y="630213"/>
                      <a:pt x="69231" y="623088"/>
                    </a:cubicBezTo>
                    <a:cubicBezTo>
                      <a:pt x="73543" y="619339"/>
                      <a:pt x="80855" y="615401"/>
                      <a:pt x="85542" y="614276"/>
                    </a:cubicBezTo>
                    <a:cubicBezTo>
                      <a:pt x="100727" y="610339"/>
                      <a:pt x="116100" y="601526"/>
                      <a:pt x="118913" y="594776"/>
                    </a:cubicBezTo>
                    <a:cubicBezTo>
                      <a:pt x="122475" y="586339"/>
                      <a:pt x="126974" y="582589"/>
                      <a:pt x="138223" y="579401"/>
                    </a:cubicBezTo>
                    <a:cubicBezTo>
                      <a:pt x="147596" y="576589"/>
                      <a:pt x="153221" y="571151"/>
                      <a:pt x="150784" y="567214"/>
                    </a:cubicBezTo>
                    <a:cubicBezTo>
                      <a:pt x="148159" y="562902"/>
                      <a:pt x="151908" y="557839"/>
                      <a:pt x="157533" y="557839"/>
                    </a:cubicBezTo>
                    <a:cubicBezTo>
                      <a:pt x="164094" y="557839"/>
                      <a:pt x="172531" y="549589"/>
                      <a:pt x="182467" y="533464"/>
                    </a:cubicBezTo>
                    <a:cubicBezTo>
                      <a:pt x="188279" y="524089"/>
                      <a:pt x="189029" y="521464"/>
                      <a:pt x="190154" y="503465"/>
                    </a:cubicBezTo>
                    <a:cubicBezTo>
                      <a:pt x="190904" y="492590"/>
                      <a:pt x="192216" y="482090"/>
                      <a:pt x="193153" y="479840"/>
                    </a:cubicBezTo>
                    <a:cubicBezTo>
                      <a:pt x="194841" y="475152"/>
                      <a:pt x="195028" y="475152"/>
                      <a:pt x="255771" y="469715"/>
                    </a:cubicBezTo>
                    <a:lnTo>
                      <a:pt x="298890" y="465777"/>
                    </a:lnTo>
                    <a:lnTo>
                      <a:pt x="303577" y="460152"/>
                    </a:lnTo>
                    <a:cubicBezTo>
                      <a:pt x="307889" y="455090"/>
                      <a:pt x="322325" y="445528"/>
                      <a:pt x="399191" y="397340"/>
                    </a:cubicBezTo>
                    <a:cubicBezTo>
                      <a:pt x="415126" y="387403"/>
                      <a:pt x="436874" y="373716"/>
                      <a:pt x="447372" y="367153"/>
                    </a:cubicBezTo>
                    <a:lnTo>
                      <a:pt x="466495" y="355153"/>
                    </a:lnTo>
                    <a:lnTo>
                      <a:pt x="528925" y="346903"/>
                    </a:lnTo>
                    <a:cubicBezTo>
                      <a:pt x="563233" y="342216"/>
                      <a:pt x="594917" y="338466"/>
                      <a:pt x="599229" y="338466"/>
                    </a:cubicBezTo>
                    <a:cubicBezTo>
                      <a:pt x="606728" y="338466"/>
                      <a:pt x="607290" y="338841"/>
                      <a:pt x="608977" y="345591"/>
                    </a:cubicBezTo>
                    <a:cubicBezTo>
                      <a:pt x="610102" y="349341"/>
                      <a:pt x="611040" y="354028"/>
                      <a:pt x="611040" y="355716"/>
                    </a:cubicBezTo>
                    <a:cubicBezTo>
                      <a:pt x="611040" y="357403"/>
                      <a:pt x="611790" y="359466"/>
                      <a:pt x="612915" y="360028"/>
                    </a:cubicBezTo>
                    <a:cubicBezTo>
                      <a:pt x="615727" y="361716"/>
                      <a:pt x="680031" y="353653"/>
                      <a:pt x="684156" y="351028"/>
                    </a:cubicBezTo>
                    <a:cubicBezTo>
                      <a:pt x="686218" y="349903"/>
                      <a:pt x="687905" y="347278"/>
                      <a:pt x="687905" y="345403"/>
                    </a:cubicBezTo>
                    <a:cubicBezTo>
                      <a:pt x="687905" y="343528"/>
                      <a:pt x="702529" y="326466"/>
                      <a:pt x="720714" y="307529"/>
                    </a:cubicBezTo>
                    <a:cubicBezTo>
                      <a:pt x="738712" y="288591"/>
                      <a:pt x="753522" y="272091"/>
                      <a:pt x="753522" y="270592"/>
                    </a:cubicBezTo>
                    <a:cubicBezTo>
                      <a:pt x="753522" y="269279"/>
                      <a:pt x="755210" y="265342"/>
                      <a:pt x="757272" y="262154"/>
                    </a:cubicBezTo>
                    <a:cubicBezTo>
                      <a:pt x="760084" y="257467"/>
                      <a:pt x="760646" y="253904"/>
                      <a:pt x="759897" y="248092"/>
                    </a:cubicBezTo>
                    <a:cubicBezTo>
                      <a:pt x="758209" y="234404"/>
                      <a:pt x="763646" y="228029"/>
                      <a:pt x="796455" y="204780"/>
                    </a:cubicBezTo>
                    <a:cubicBezTo>
                      <a:pt x="813515" y="192780"/>
                      <a:pt x="827763" y="183967"/>
                      <a:pt x="831325" y="183405"/>
                    </a:cubicBezTo>
                    <a:cubicBezTo>
                      <a:pt x="840137" y="181905"/>
                      <a:pt x="849885" y="191280"/>
                      <a:pt x="857760" y="208530"/>
                    </a:cubicBezTo>
                    <a:cubicBezTo>
                      <a:pt x="863196" y="220529"/>
                      <a:pt x="864509" y="222217"/>
                      <a:pt x="868821" y="222217"/>
                    </a:cubicBezTo>
                    <a:cubicBezTo>
                      <a:pt x="871633" y="222217"/>
                      <a:pt x="875195" y="222967"/>
                      <a:pt x="876882" y="223904"/>
                    </a:cubicBezTo>
                    <a:cubicBezTo>
                      <a:pt x="878944" y="225029"/>
                      <a:pt x="883819" y="224654"/>
                      <a:pt x="890381" y="222967"/>
                    </a:cubicBezTo>
                    <a:cubicBezTo>
                      <a:pt x="896005" y="221467"/>
                      <a:pt x="904254" y="220342"/>
                      <a:pt x="908753" y="220342"/>
                    </a:cubicBezTo>
                    <a:cubicBezTo>
                      <a:pt x="918877" y="220342"/>
                      <a:pt x="923376" y="218092"/>
                      <a:pt x="924876" y="212092"/>
                    </a:cubicBezTo>
                    <a:cubicBezTo>
                      <a:pt x="925439" y="209655"/>
                      <a:pt x="931813" y="202342"/>
                      <a:pt x="938750" y="196155"/>
                    </a:cubicBezTo>
                    <a:cubicBezTo>
                      <a:pt x="949436" y="186592"/>
                      <a:pt x="952060" y="183030"/>
                      <a:pt x="954685" y="174592"/>
                    </a:cubicBezTo>
                    <a:cubicBezTo>
                      <a:pt x="960309" y="157155"/>
                      <a:pt x="970996" y="135593"/>
                      <a:pt x="977745" y="127905"/>
                    </a:cubicBezTo>
                    <a:cubicBezTo>
                      <a:pt x="981494" y="123968"/>
                      <a:pt x="985994" y="117030"/>
                      <a:pt x="987869" y="112718"/>
                    </a:cubicBezTo>
                    <a:cubicBezTo>
                      <a:pt x="989743" y="108218"/>
                      <a:pt x="993680" y="102780"/>
                      <a:pt x="996493" y="100718"/>
                    </a:cubicBezTo>
                    <a:cubicBezTo>
                      <a:pt x="1006241" y="93406"/>
                      <a:pt x="1006616" y="92843"/>
                      <a:pt x="1006616" y="85718"/>
                    </a:cubicBezTo>
                    <a:cubicBezTo>
                      <a:pt x="1006616" y="76531"/>
                      <a:pt x="1012428" y="59843"/>
                      <a:pt x="1021239" y="43156"/>
                    </a:cubicBezTo>
                    <a:lnTo>
                      <a:pt x="1028176" y="30219"/>
                    </a:lnTo>
                    <a:lnTo>
                      <a:pt x="1049736" y="20469"/>
                    </a:lnTo>
                    <a:cubicBezTo>
                      <a:pt x="1061547" y="15219"/>
                      <a:pt x="1077295" y="9594"/>
                      <a:pt x="1084794" y="7906"/>
                    </a:cubicBezTo>
                    <a:cubicBezTo>
                      <a:pt x="1092293" y="6219"/>
                      <a:pt x="1101480" y="2844"/>
                      <a:pt x="1105417" y="219"/>
                    </a:cubicBezTo>
                    <a:cubicBezTo>
                      <a:pt x="1110854" y="-3156"/>
                      <a:pt x="1114603" y="-4094"/>
                      <a:pt x="1121352" y="-3719"/>
                    </a:cubicBezTo>
                    <a:cubicBezTo>
                      <a:pt x="1126227" y="-3344"/>
                      <a:pt x="1131101" y="-2594"/>
                      <a:pt x="1132226" y="-1844"/>
                    </a:cubicBezTo>
                    <a:cubicBezTo>
                      <a:pt x="1135788" y="406"/>
                      <a:pt x="1134288" y="11469"/>
                      <a:pt x="1129601" y="15781"/>
                    </a:cubicBezTo>
                    <a:cubicBezTo>
                      <a:pt x="1126789" y="18406"/>
                      <a:pt x="1123227" y="26281"/>
                      <a:pt x="1119852" y="37718"/>
                    </a:cubicBezTo>
                    <a:cubicBezTo>
                      <a:pt x="1115166" y="53843"/>
                      <a:pt x="1114978" y="56281"/>
                      <a:pt x="1117040" y="64343"/>
                    </a:cubicBezTo>
                    <a:cubicBezTo>
                      <a:pt x="1118165" y="69406"/>
                      <a:pt x="1118728" y="74656"/>
                      <a:pt x="1118165" y="76156"/>
                    </a:cubicBezTo>
                    <a:cubicBezTo>
                      <a:pt x="1117603" y="77656"/>
                      <a:pt x="1118915" y="82156"/>
                      <a:pt x="1120977" y="86281"/>
                    </a:cubicBezTo>
                    <a:cubicBezTo>
                      <a:pt x="1123040" y="90218"/>
                      <a:pt x="1124727" y="96405"/>
                      <a:pt x="1124727" y="99593"/>
                    </a:cubicBezTo>
                    <a:cubicBezTo>
                      <a:pt x="1124727" y="103905"/>
                      <a:pt x="1125852" y="105968"/>
                      <a:pt x="1128289" y="106905"/>
                    </a:cubicBezTo>
                    <a:cubicBezTo>
                      <a:pt x="1130164" y="107468"/>
                      <a:pt x="1133913" y="111218"/>
                      <a:pt x="1136725" y="115343"/>
                    </a:cubicBezTo>
                    <a:cubicBezTo>
                      <a:pt x="1139350" y="119280"/>
                      <a:pt x="1143287" y="122843"/>
                      <a:pt x="1145537" y="123218"/>
                    </a:cubicBezTo>
                    <a:cubicBezTo>
                      <a:pt x="1147974" y="123593"/>
                      <a:pt x="1151161" y="126218"/>
                      <a:pt x="1152848" y="129218"/>
                    </a:cubicBezTo>
                    <a:cubicBezTo>
                      <a:pt x="1154536" y="132405"/>
                      <a:pt x="1158473" y="135593"/>
                      <a:pt x="1162222" y="136905"/>
                    </a:cubicBezTo>
                    <a:cubicBezTo>
                      <a:pt x="1166534" y="138405"/>
                      <a:pt x="1168971" y="140655"/>
                      <a:pt x="1169721" y="143655"/>
                    </a:cubicBezTo>
                    <a:cubicBezTo>
                      <a:pt x="1170659" y="147218"/>
                      <a:pt x="1172346" y="148343"/>
                      <a:pt x="1178720" y="149280"/>
                    </a:cubicBezTo>
                    <a:cubicBezTo>
                      <a:pt x="1186219" y="150218"/>
                      <a:pt x="1215278" y="164092"/>
                      <a:pt x="1226339" y="171967"/>
                    </a:cubicBezTo>
                    <a:cubicBezTo>
                      <a:pt x="1229339" y="174030"/>
                      <a:pt x="1232151" y="177592"/>
                      <a:pt x="1232714" y="180217"/>
                    </a:cubicBezTo>
                    <a:cubicBezTo>
                      <a:pt x="1233276" y="182655"/>
                      <a:pt x="1236088" y="186405"/>
                      <a:pt x="1238900" y="188655"/>
                    </a:cubicBezTo>
                    <a:cubicBezTo>
                      <a:pt x="1241525" y="190717"/>
                      <a:pt x="1245087" y="194655"/>
                      <a:pt x="1246774" y="197467"/>
                    </a:cubicBezTo>
                    <a:cubicBezTo>
                      <a:pt x="1248837" y="200842"/>
                      <a:pt x="1251274" y="202342"/>
                      <a:pt x="1253711" y="202155"/>
                    </a:cubicBezTo>
                    <a:cubicBezTo>
                      <a:pt x="1255961" y="201780"/>
                      <a:pt x="1273021" y="205342"/>
                      <a:pt x="1291581" y="209842"/>
                    </a:cubicBezTo>
                    <a:lnTo>
                      <a:pt x="1325327" y="217904"/>
                    </a:lnTo>
                    <a:lnTo>
                      <a:pt x="1351387" y="212279"/>
                    </a:lnTo>
                    <a:cubicBezTo>
                      <a:pt x="1378383" y="206467"/>
                      <a:pt x="1383445" y="206467"/>
                      <a:pt x="1383445" y="212279"/>
                    </a:cubicBezTo>
                    <a:cubicBezTo>
                      <a:pt x="1383445" y="214154"/>
                      <a:pt x="1384195" y="216779"/>
                      <a:pt x="1385132" y="218092"/>
                    </a:cubicBezTo>
                    <a:cubicBezTo>
                      <a:pt x="1387382" y="221654"/>
                      <a:pt x="1398631" y="216779"/>
                      <a:pt x="1402755" y="210217"/>
                    </a:cubicBezTo>
                    <a:cubicBezTo>
                      <a:pt x="1404630" y="207592"/>
                      <a:pt x="1407817" y="205342"/>
                      <a:pt x="1409879" y="205342"/>
                    </a:cubicBezTo>
                    <a:cubicBezTo>
                      <a:pt x="1411942" y="205342"/>
                      <a:pt x="1417191" y="201967"/>
                      <a:pt x="1421316" y="197842"/>
                    </a:cubicBezTo>
                    <a:cubicBezTo>
                      <a:pt x="1425627" y="193530"/>
                      <a:pt x="1432752" y="189217"/>
                      <a:pt x="1438188" y="187342"/>
                    </a:cubicBezTo>
                    <a:cubicBezTo>
                      <a:pt x="1447937" y="184155"/>
                      <a:pt x="1447000" y="183967"/>
                      <a:pt x="1459561" y="193155"/>
                    </a:cubicBezTo>
                    <a:cubicBezTo>
                      <a:pt x="1461248" y="194280"/>
                      <a:pt x="1463123" y="193905"/>
                      <a:pt x="1465560" y="191655"/>
                    </a:cubicBezTo>
                    <a:cubicBezTo>
                      <a:pt x="1470997" y="186780"/>
                      <a:pt x="1476434" y="187717"/>
                      <a:pt x="1481871" y="194842"/>
                    </a:cubicBezTo>
                    <a:lnTo>
                      <a:pt x="1486745" y="201217"/>
                    </a:lnTo>
                    <a:lnTo>
                      <a:pt x="1496306" y="197092"/>
                    </a:lnTo>
                    <a:cubicBezTo>
                      <a:pt x="1501743" y="194842"/>
                      <a:pt x="1506618" y="191280"/>
                      <a:pt x="1507742" y="189030"/>
                    </a:cubicBezTo>
                    <a:cubicBezTo>
                      <a:pt x="1510742" y="182467"/>
                      <a:pt x="1515616" y="182092"/>
                      <a:pt x="1526303" y="187905"/>
                    </a:cubicBezTo>
                    <a:cubicBezTo>
                      <a:pt x="1540926" y="195592"/>
                      <a:pt x="1540551" y="199155"/>
                      <a:pt x="1524053" y="209092"/>
                    </a:cubicBezTo>
                    <a:cubicBezTo>
                      <a:pt x="1516741" y="213404"/>
                      <a:pt x="1510367" y="217904"/>
                      <a:pt x="1509805" y="218842"/>
                    </a:cubicBezTo>
                    <a:cubicBezTo>
                      <a:pt x="1507930" y="222029"/>
                      <a:pt x="1513179" y="229529"/>
                      <a:pt x="1519928" y="233467"/>
                    </a:cubicBezTo>
                    <a:cubicBezTo>
                      <a:pt x="1526678" y="237592"/>
                      <a:pt x="1526678" y="237779"/>
                      <a:pt x="1523116" y="252404"/>
                    </a:cubicBezTo>
                    <a:cubicBezTo>
                      <a:pt x="1521991" y="256529"/>
                      <a:pt x="1522741" y="257467"/>
                      <a:pt x="1529490" y="260467"/>
                    </a:cubicBezTo>
                    <a:cubicBezTo>
                      <a:pt x="1535302" y="263092"/>
                      <a:pt x="1539239" y="263654"/>
                      <a:pt x="1547113" y="262717"/>
                    </a:cubicBezTo>
                    <a:cubicBezTo>
                      <a:pt x="1554612" y="261779"/>
                      <a:pt x="1560049" y="262342"/>
                      <a:pt x="1566985" y="264592"/>
                    </a:cubicBezTo>
                    <a:cubicBezTo>
                      <a:pt x="1575984" y="267404"/>
                      <a:pt x="1576921" y="267404"/>
                      <a:pt x="1580109" y="264592"/>
                    </a:cubicBezTo>
                    <a:cubicBezTo>
                      <a:pt x="1585920" y="259342"/>
                      <a:pt x="1596607" y="258592"/>
                      <a:pt x="1601481" y="263092"/>
                    </a:cubicBezTo>
                    <a:cubicBezTo>
                      <a:pt x="1603731" y="265154"/>
                      <a:pt x="1608230" y="267592"/>
                      <a:pt x="1611230" y="268342"/>
                    </a:cubicBezTo>
                    <a:cubicBezTo>
                      <a:pt x="1614417" y="268904"/>
                      <a:pt x="1618166" y="270592"/>
                      <a:pt x="1619666" y="271904"/>
                    </a:cubicBezTo>
                    <a:cubicBezTo>
                      <a:pt x="1624353" y="275841"/>
                      <a:pt x="1648725" y="273966"/>
                      <a:pt x="1665223" y="268342"/>
                    </a:cubicBezTo>
                    <a:cubicBezTo>
                      <a:pt x="1673285" y="265717"/>
                      <a:pt x="1682096" y="263467"/>
                      <a:pt x="1685096" y="263467"/>
                    </a:cubicBezTo>
                    <a:cubicBezTo>
                      <a:pt x="1689220" y="263467"/>
                      <a:pt x="1690720" y="262342"/>
                      <a:pt x="1691657" y="258779"/>
                    </a:cubicBezTo>
                    <a:cubicBezTo>
                      <a:pt x="1692220" y="256342"/>
                      <a:pt x="1694657" y="253342"/>
                      <a:pt x="1696719" y="252029"/>
                    </a:cubicBezTo>
                    <a:cubicBezTo>
                      <a:pt x="1698782" y="250904"/>
                      <a:pt x="1701781" y="247154"/>
                      <a:pt x="1703281" y="243592"/>
                    </a:cubicBezTo>
                    <a:cubicBezTo>
                      <a:pt x="1704781" y="239842"/>
                      <a:pt x="1707218" y="237217"/>
                      <a:pt x="1709280" y="237217"/>
                    </a:cubicBezTo>
                    <a:cubicBezTo>
                      <a:pt x="1714717" y="237217"/>
                      <a:pt x="1747526" y="254654"/>
                      <a:pt x="1753712" y="261217"/>
                    </a:cubicBezTo>
                    <a:cubicBezTo>
                      <a:pt x="1765336" y="273029"/>
                      <a:pt x="1778647" y="267967"/>
                      <a:pt x="1804144" y="242467"/>
                    </a:cubicBezTo>
                    <a:cubicBezTo>
                      <a:pt x="1814642" y="231967"/>
                      <a:pt x="1822704" y="225404"/>
                      <a:pt x="1826078" y="224654"/>
                    </a:cubicBezTo>
                    <a:cubicBezTo>
                      <a:pt x="1834515" y="222967"/>
                      <a:pt x="1843701" y="207405"/>
                      <a:pt x="1843514" y="195030"/>
                    </a:cubicBezTo>
                    <a:cubicBezTo>
                      <a:pt x="1843326" y="189780"/>
                      <a:pt x="1842389" y="183592"/>
                      <a:pt x="1841077" y="181530"/>
                    </a:cubicBezTo>
                    <a:cubicBezTo>
                      <a:pt x="1839952" y="179280"/>
                      <a:pt x="1839014" y="173092"/>
                      <a:pt x="1839014" y="167842"/>
                    </a:cubicBezTo>
                    <a:cubicBezTo>
                      <a:pt x="1839014" y="159217"/>
                      <a:pt x="1839764" y="157342"/>
                      <a:pt x="1845576" y="151530"/>
                    </a:cubicBezTo>
                    <a:cubicBezTo>
                      <a:pt x="1849138" y="147968"/>
                      <a:pt x="1852138" y="143280"/>
                      <a:pt x="1852138" y="141218"/>
                    </a:cubicBezTo>
                    <a:cubicBezTo>
                      <a:pt x="1852138" y="136530"/>
                      <a:pt x="1855137" y="131093"/>
                      <a:pt x="1862261" y="122468"/>
                    </a:cubicBezTo>
                    <a:cubicBezTo>
                      <a:pt x="1865449" y="118530"/>
                      <a:pt x="1870510" y="112530"/>
                      <a:pt x="1873323" y="108780"/>
                    </a:cubicBezTo>
                    <a:cubicBezTo>
                      <a:pt x="1876322" y="105218"/>
                      <a:pt x="1880447" y="102218"/>
                      <a:pt x="1882322" y="102218"/>
                    </a:cubicBezTo>
                    <a:cubicBezTo>
                      <a:pt x="1884571" y="102218"/>
                      <a:pt x="1886633" y="100155"/>
                      <a:pt x="1887946" y="97155"/>
                    </a:cubicBezTo>
                    <a:cubicBezTo>
                      <a:pt x="1889071" y="94156"/>
                      <a:pt x="1893383" y="88343"/>
                      <a:pt x="1897507" y="84031"/>
                    </a:cubicBezTo>
                    <a:cubicBezTo>
                      <a:pt x="1902569" y="78781"/>
                      <a:pt x="1905944" y="73343"/>
                      <a:pt x="1907443" y="67343"/>
                    </a:cubicBezTo>
                    <a:cubicBezTo>
                      <a:pt x="1909506" y="58906"/>
                      <a:pt x="1910068" y="58343"/>
                      <a:pt x="1919254" y="55343"/>
                    </a:cubicBezTo>
                    <a:cubicBezTo>
                      <a:pt x="1930691" y="51593"/>
                      <a:pt x="1933128" y="49718"/>
                      <a:pt x="1940439" y="39218"/>
                    </a:cubicBezTo>
                    <a:cubicBezTo>
                      <a:pt x="1943439" y="34719"/>
                      <a:pt x="1947376" y="30781"/>
                      <a:pt x="1949438" y="30031"/>
                    </a:cubicBezTo>
                    <a:cubicBezTo>
                      <a:pt x="1951313" y="29469"/>
                      <a:pt x="1953750" y="26844"/>
                      <a:pt x="1954875" y="24406"/>
                    </a:cubicBezTo>
                    <a:cubicBezTo>
                      <a:pt x="1956187" y="21781"/>
                      <a:pt x="1958625" y="19719"/>
                      <a:pt x="1960687" y="19719"/>
                    </a:cubicBezTo>
                    <a:cubicBezTo>
                      <a:pt x="1967436" y="19719"/>
                      <a:pt x="1984309" y="27031"/>
                      <a:pt x="1990496" y="32844"/>
                    </a:cubicBezTo>
                    <a:cubicBezTo>
                      <a:pt x="1996308" y="38093"/>
                      <a:pt x="1996495" y="38843"/>
                      <a:pt x="1995370" y="47656"/>
                    </a:cubicBezTo>
                    <a:cubicBezTo>
                      <a:pt x="1994433" y="55343"/>
                      <a:pt x="1994808" y="58156"/>
                      <a:pt x="1998370" y="63781"/>
                    </a:cubicBezTo>
                    <a:cubicBezTo>
                      <a:pt x="2002307" y="70156"/>
                      <a:pt x="2002494" y="71656"/>
                      <a:pt x="2000620" y="79906"/>
                    </a:cubicBezTo>
                    <a:cubicBezTo>
                      <a:pt x="1998932" y="86843"/>
                      <a:pt x="1998932" y="91531"/>
                      <a:pt x="2000620" y="98468"/>
                    </a:cubicBezTo>
                    <a:cubicBezTo>
                      <a:pt x="2003244" y="109718"/>
                      <a:pt x="2000807" y="116468"/>
                      <a:pt x="1986746" y="137093"/>
                    </a:cubicBezTo>
                    <a:cubicBezTo>
                      <a:pt x="1981684" y="144405"/>
                      <a:pt x="1975873" y="155842"/>
                      <a:pt x="1973810" y="162405"/>
                    </a:cubicBezTo>
                    <a:cubicBezTo>
                      <a:pt x="1971186" y="170467"/>
                      <a:pt x="1967999" y="176092"/>
                      <a:pt x="1964062" y="179655"/>
                    </a:cubicBezTo>
                    <a:cubicBezTo>
                      <a:pt x="1958437" y="184530"/>
                      <a:pt x="1958062" y="185655"/>
                      <a:pt x="1957875" y="198030"/>
                    </a:cubicBezTo>
                    <a:cubicBezTo>
                      <a:pt x="1957687" y="210030"/>
                      <a:pt x="1956937" y="212092"/>
                      <a:pt x="1950376" y="221654"/>
                    </a:cubicBezTo>
                    <a:cubicBezTo>
                      <a:pt x="1946439" y="227467"/>
                      <a:pt x="1940439" y="233842"/>
                      <a:pt x="1937065" y="235904"/>
                    </a:cubicBezTo>
                    <a:cubicBezTo>
                      <a:pt x="1933690" y="237779"/>
                      <a:pt x="1930503" y="241154"/>
                      <a:pt x="1929753" y="243217"/>
                    </a:cubicBezTo>
                    <a:cubicBezTo>
                      <a:pt x="1929191" y="245467"/>
                      <a:pt x="1923941" y="252592"/>
                      <a:pt x="1918505" y="259154"/>
                    </a:cubicBezTo>
                    <a:cubicBezTo>
                      <a:pt x="1909131" y="270217"/>
                      <a:pt x="1908381" y="271716"/>
                      <a:pt x="1908381" y="280716"/>
                    </a:cubicBezTo>
                    <a:cubicBezTo>
                      <a:pt x="1908381" y="287466"/>
                      <a:pt x="1907256" y="291591"/>
                      <a:pt x="1904819" y="294216"/>
                    </a:cubicBezTo>
                    <a:cubicBezTo>
                      <a:pt x="1897507" y="302466"/>
                      <a:pt x="1891508" y="326841"/>
                      <a:pt x="1890945" y="349903"/>
                    </a:cubicBezTo>
                    <a:lnTo>
                      <a:pt x="1890571" y="366028"/>
                    </a:lnTo>
                    <a:lnTo>
                      <a:pt x="1905381" y="395653"/>
                    </a:lnTo>
                    <a:cubicBezTo>
                      <a:pt x="1921129" y="426965"/>
                      <a:pt x="1923754" y="430153"/>
                      <a:pt x="1950188" y="449090"/>
                    </a:cubicBezTo>
                    <a:cubicBezTo>
                      <a:pt x="1955063" y="452465"/>
                      <a:pt x="1959375" y="457152"/>
                      <a:pt x="1960124" y="459215"/>
                    </a:cubicBezTo>
                    <a:cubicBezTo>
                      <a:pt x="1960687" y="461465"/>
                      <a:pt x="1964062" y="467465"/>
                      <a:pt x="1967436" y="472527"/>
                    </a:cubicBezTo>
                    <a:cubicBezTo>
                      <a:pt x="1970811" y="477777"/>
                      <a:pt x="1974935" y="485652"/>
                      <a:pt x="1976622" y="490340"/>
                    </a:cubicBezTo>
                    <a:cubicBezTo>
                      <a:pt x="1983559" y="508902"/>
                      <a:pt x="1995370" y="520714"/>
                      <a:pt x="2009243" y="522964"/>
                    </a:cubicBezTo>
                    <a:cubicBezTo>
                      <a:pt x="2019930" y="524652"/>
                      <a:pt x="2025741" y="530089"/>
                      <a:pt x="2029116" y="541902"/>
                    </a:cubicBezTo>
                    <a:cubicBezTo>
                      <a:pt x="2031178" y="548464"/>
                      <a:pt x="2035678" y="556339"/>
                      <a:pt x="2042239" y="564589"/>
                    </a:cubicBezTo>
                    <a:cubicBezTo>
                      <a:pt x="2050676" y="575089"/>
                      <a:pt x="2054613" y="578089"/>
                      <a:pt x="2067924" y="584839"/>
                    </a:cubicBezTo>
                    <a:lnTo>
                      <a:pt x="2083672" y="592526"/>
                    </a:lnTo>
                    <a:lnTo>
                      <a:pt x="2084234" y="601526"/>
                    </a:lnTo>
                    <a:cubicBezTo>
                      <a:pt x="2084797" y="610151"/>
                      <a:pt x="2084609" y="610339"/>
                      <a:pt x="2078985" y="611464"/>
                    </a:cubicBezTo>
                    <a:cubicBezTo>
                      <a:pt x="2074111" y="612589"/>
                      <a:pt x="2073173" y="613526"/>
                      <a:pt x="2073736" y="617651"/>
                    </a:cubicBezTo>
                    <a:cubicBezTo>
                      <a:pt x="2074111" y="621401"/>
                      <a:pt x="2075610" y="622714"/>
                      <a:pt x="2080860" y="623651"/>
                    </a:cubicBezTo>
                    <a:cubicBezTo>
                      <a:pt x="2084984" y="624588"/>
                      <a:pt x="2089859" y="627776"/>
                      <a:pt x="2094358" y="632651"/>
                    </a:cubicBezTo>
                    <a:cubicBezTo>
                      <a:pt x="2100920" y="639588"/>
                      <a:pt x="2101482" y="641088"/>
                      <a:pt x="2101482" y="651213"/>
                    </a:cubicBezTo>
                    <a:cubicBezTo>
                      <a:pt x="2101482" y="664338"/>
                      <a:pt x="2099233" y="666963"/>
                      <a:pt x="2089109" y="666213"/>
                    </a:cubicBezTo>
                    <a:cubicBezTo>
                      <a:pt x="2080860" y="665463"/>
                      <a:pt x="2078422" y="669401"/>
                      <a:pt x="2085359" y="672401"/>
                    </a:cubicBezTo>
                    <a:cubicBezTo>
                      <a:pt x="2092108" y="675588"/>
                      <a:pt x="2093421" y="683650"/>
                      <a:pt x="2088546" y="693025"/>
                    </a:cubicBezTo>
                    <a:cubicBezTo>
                      <a:pt x="2086297" y="697150"/>
                      <a:pt x="2084609" y="702213"/>
                      <a:pt x="2084609" y="704275"/>
                    </a:cubicBezTo>
                    <a:cubicBezTo>
                      <a:pt x="2084609" y="710838"/>
                      <a:pt x="2074673" y="719088"/>
                      <a:pt x="2066986" y="719088"/>
                    </a:cubicBezTo>
                    <a:cubicBezTo>
                      <a:pt x="2058550" y="719088"/>
                      <a:pt x="2055363" y="724900"/>
                      <a:pt x="2058925" y="733900"/>
                    </a:cubicBezTo>
                    <a:cubicBezTo>
                      <a:pt x="2060612" y="738775"/>
                      <a:pt x="2060425" y="740650"/>
                      <a:pt x="2057800" y="745150"/>
                    </a:cubicBezTo>
                    <a:cubicBezTo>
                      <a:pt x="2056113" y="748150"/>
                      <a:pt x="2054613" y="752650"/>
                      <a:pt x="2054613" y="755275"/>
                    </a:cubicBezTo>
                    <a:cubicBezTo>
                      <a:pt x="2054613" y="762775"/>
                      <a:pt x="2050863" y="771212"/>
                      <a:pt x="2045989" y="774400"/>
                    </a:cubicBezTo>
                    <a:cubicBezTo>
                      <a:pt x="2037553" y="779837"/>
                      <a:pt x="2041302" y="787712"/>
                      <a:pt x="2051613" y="785837"/>
                    </a:cubicBezTo>
                    <a:cubicBezTo>
                      <a:pt x="2057050" y="784712"/>
                      <a:pt x="2058925" y="783212"/>
                      <a:pt x="2060987" y="778150"/>
                    </a:cubicBezTo>
                    <a:cubicBezTo>
                      <a:pt x="2062487" y="774775"/>
                      <a:pt x="2065487" y="771400"/>
                      <a:pt x="2067736" y="770650"/>
                    </a:cubicBezTo>
                    <a:cubicBezTo>
                      <a:pt x="2070923" y="769712"/>
                      <a:pt x="2071486" y="768400"/>
                      <a:pt x="2070548" y="765400"/>
                    </a:cubicBezTo>
                    <a:cubicBezTo>
                      <a:pt x="2066049" y="749650"/>
                      <a:pt x="2067924" y="732213"/>
                      <a:pt x="2074298" y="732213"/>
                    </a:cubicBezTo>
                    <a:cubicBezTo>
                      <a:pt x="2078985" y="732213"/>
                      <a:pt x="2087984" y="749275"/>
                      <a:pt x="2091358" y="764087"/>
                    </a:cubicBezTo>
                    <a:cubicBezTo>
                      <a:pt x="2093046" y="771775"/>
                      <a:pt x="2096045" y="780962"/>
                      <a:pt x="2097920" y="784712"/>
                    </a:cubicBezTo>
                    <a:cubicBezTo>
                      <a:pt x="2100545" y="789400"/>
                      <a:pt x="2101482" y="795025"/>
                      <a:pt x="2101482" y="805524"/>
                    </a:cubicBezTo>
                    <a:cubicBezTo>
                      <a:pt x="2101482" y="817712"/>
                      <a:pt x="2100732" y="820899"/>
                      <a:pt x="2096795" y="826712"/>
                    </a:cubicBezTo>
                    <a:cubicBezTo>
                      <a:pt x="2092108" y="833649"/>
                      <a:pt x="2092108" y="837212"/>
                      <a:pt x="2096608" y="837212"/>
                    </a:cubicBezTo>
                    <a:cubicBezTo>
                      <a:pt x="2100732" y="837212"/>
                      <a:pt x="2108419" y="847149"/>
                      <a:pt x="2116293" y="862899"/>
                    </a:cubicBezTo>
                    <a:lnTo>
                      <a:pt x="2123979" y="878461"/>
                    </a:lnTo>
                    <a:lnTo>
                      <a:pt x="2123979" y="904524"/>
                    </a:lnTo>
                    <a:lnTo>
                      <a:pt x="2123979" y="930586"/>
                    </a:lnTo>
                    <a:lnTo>
                      <a:pt x="2137665" y="939023"/>
                    </a:lnTo>
                    <a:cubicBezTo>
                      <a:pt x="2144977" y="943523"/>
                      <a:pt x="2155851" y="949523"/>
                      <a:pt x="2161662" y="951961"/>
                    </a:cubicBezTo>
                    <a:cubicBezTo>
                      <a:pt x="2169536" y="955523"/>
                      <a:pt x="2173848" y="959086"/>
                      <a:pt x="2178160" y="965273"/>
                    </a:cubicBezTo>
                    <a:cubicBezTo>
                      <a:pt x="2185284" y="975773"/>
                      <a:pt x="2185472" y="978773"/>
                      <a:pt x="2178910" y="982148"/>
                    </a:cubicBezTo>
                    <a:lnTo>
                      <a:pt x="2173848" y="984960"/>
                    </a:lnTo>
                    <a:lnTo>
                      <a:pt x="2187909" y="991335"/>
                    </a:lnTo>
                    <a:cubicBezTo>
                      <a:pt x="2195408" y="994898"/>
                      <a:pt x="2203845" y="1000148"/>
                      <a:pt x="2206282" y="1002960"/>
                    </a:cubicBezTo>
                    <a:cubicBezTo>
                      <a:pt x="2208907" y="1005773"/>
                      <a:pt x="2212844" y="1007835"/>
                      <a:pt x="2215468" y="1007835"/>
                    </a:cubicBezTo>
                    <a:cubicBezTo>
                      <a:pt x="2218655" y="1007835"/>
                      <a:pt x="2222217" y="1010273"/>
                      <a:pt x="2226529" y="1015335"/>
                    </a:cubicBezTo>
                    <a:cubicBezTo>
                      <a:pt x="2231966" y="1021710"/>
                      <a:pt x="2233654" y="1022460"/>
                      <a:pt x="2238340" y="1021710"/>
                    </a:cubicBezTo>
                    <a:cubicBezTo>
                      <a:pt x="2242277" y="1020773"/>
                      <a:pt x="2245277" y="1021710"/>
                      <a:pt x="2248839" y="1024523"/>
                    </a:cubicBezTo>
                    <a:cubicBezTo>
                      <a:pt x="2251651" y="1026585"/>
                      <a:pt x="2255026" y="1028460"/>
                      <a:pt x="2256338" y="1028460"/>
                    </a:cubicBezTo>
                    <a:cubicBezTo>
                      <a:pt x="2261025" y="1028460"/>
                      <a:pt x="2264587" y="1034272"/>
                      <a:pt x="2264587" y="1042147"/>
                    </a:cubicBezTo>
                    <a:cubicBezTo>
                      <a:pt x="2264587" y="1051335"/>
                      <a:pt x="2257651" y="1064647"/>
                      <a:pt x="2252589" y="1065585"/>
                    </a:cubicBezTo>
                    <a:cubicBezTo>
                      <a:pt x="2247714" y="1066522"/>
                      <a:pt x="2240215" y="1058835"/>
                      <a:pt x="2240215" y="1052460"/>
                    </a:cubicBezTo>
                    <a:cubicBezTo>
                      <a:pt x="2240215" y="1045522"/>
                      <a:pt x="2237966" y="1045897"/>
                      <a:pt x="2231404" y="1053585"/>
                    </a:cubicBezTo>
                    <a:cubicBezTo>
                      <a:pt x="2228592" y="1056960"/>
                      <a:pt x="2224280" y="1060522"/>
                      <a:pt x="2222030" y="1061085"/>
                    </a:cubicBezTo>
                    <a:cubicBezTo>
                      <a:pt x="2217343" y="1062585"/>
                      <a:pt x="2216593" y="1066522"/>
                      <a:pt x="2219593" y="1074585"/>
                    </a:cubicBezTo>
                    <a:cubicBezTo>
                      <a:pt x="2221093" y="1078147"/>
                      <a:pt x="2220905" y="1081522"/>
                      <a:pt x="2219405" y="1086397"/>
                    </a:cubicBezTo>
                    <a:cubicBezTo>
                      <a:pt x="2216406" y="1095397"/>
                      <a:pt x="2216968" y="1101397"/>
                      <a:pt x="2222592" y="1119959"/>
                    </a:cubicBezTo>
                    <a:cubicBezTo>
                      <a:pt x="2225217" y="1128584"/>
                      <a:pt x="2227092" y="1137584"/>
                      <a:pt x="2226717" y="1139647"/>
                    </a:cubicBezTo>
                    <a:cubicBezTo>
                      <a:pt x="2226154" y="1145459"/>
                      <a:pt x="2228404" y="1148459"/>
                      <a:pt x="2233466" y="1148459"/>
                    </a:cubicBezTo>
                    <a:cubicBezTo>
                      <a:pt x="2236091" y="1148459"/>
                      <a:pt x="2239090" y="1150334"/>
                      <a:pt x="2240965" y="1152959"/>
                    </a:cubicBezTo>
                    <a:cubicBezTo>
                      <a:pt x="2242465" y="1155396"/>
                      <a:pt x="2246402" y="1158021"/>
                      <a:pt x="2249589" y="1158771"/>
                    </a:cubicBezTo>
                    <a:cubicBezTo>
                      <a:pt x="2255776" y="1160084"/>
                      <a:pt x="2258213" y="1163646"/>
                      <a:pt x="2262900" y="1176584"/>
                    </a:cubicBezTo>
                    <a:cubicBezTo>
                      <a:pt x="2264587" y="1181459"/>
                      <a:pt x="2267587" y="1185959"/>
                      <a:pt x="2270024" y="1187084"/>
                    </a:cubicBezTo>
                    <a:cubicBezTo>
                      <a:pt x="2272461" y="1188396"/>
                      <a:pt x="2276961" y="1191959"/>
                      <a:pt x="2280335" y="1195146"/>
                    </a:cubicBezTo>
                    <a:cubicBezTo>
                      <a:pt x="2283710" y="1198521"/>
                      <a:pt x="2288397" y="1200959"/>
                      <a:pt x="2291022" y="1200959"/>
                    </a:cubicBezTo>
                    <a:cubicBezTo>
                      <a:pt x="2294209" y="1200959"/>
                      <a:pt x="2300395" y="1205459"/>
                      <a:pt x="2311457" y="1216146"/>
                    </a:cubicBezTo>
                    <a:cubicBezTo>
                      <a:pt x="2320268" y="1224396"/>
                      <a:pt x="2328892" y="1232083"/>
                      <a:pt x="2330767" y="1233021"/>
                    </a:cubicBezTo>
                    <a:cubicBezTo>
                      <a:pt x="2334891" y="1235271"/>
                      <a:pt x="2334891" y="1241083"/>
                      <a:pt x="2330579" y="1247458"/>
                    </a:cubicBezTo>
                    <a:cubicBezTo>
                      <a:pt x="2328704" y="1250271"/>
                      <a:pt x="2326455" y="1254021"/>
                      <a:pt x="2325330" y="1256083"/>
                    </a:cubicBezTo>
                    <a:cubicBezTo>
                      <a:pt x="2324392" y="1257958"/>
                      <a:pt x="2319893" y="1260958"/>
                      <a:pt x="2315206" y="1262646"/>
                    </a:cubicBezTo>
                    <a:cubicBezTo>
                      <a:pt x="2309957" y="1264521"/>
                      <a:pt x="2306020" y="1267521"/>
                      <a:pt x="2303957" y="1271270"/>
                    </a:cubicBezTo>
                    <a:cubicBezTo>
                      <a:pt x="2302270" y="1274458"/>
                      <a:pt x="2298146" y="1278583"/>
                      <a:pt x="2294959" y="1280645"/>
                    </a:cubicBezTo>
                    <a:cubicBezTo>
                      <a:pt x="2288209" y="1284958"/>
                      <a:pt x="2284835" y="1292458"/>
                      <a:pt x="2274711" y="1327145"/>
                    </a:cubicBezTo>
                    <a:cubicBezTo>
                      <a:pt x="2270961" y="1339707"/>
                      <a:pt x="2267212" y="1350957"/>
                      <a:pt x="2266275" y="1352270"/>
                    </a:cubicBezTo>
                    <a:cubicBezTo>
                      <a:pt x="2263650" y="1355270"/>
                      <a:pt x="2242277" y="1367832"/>
                      <a:pt x="2239465" y="1367832"/>
                    </a:cubicBezTo>
                    <a:cubicBezTo>
                      <a:pt x="2238340" y="1367832"/>
                      <a:pt x="2232716" y="1364832"/>
                      <a:pt x="2227092" y="1361270"/>
                    </a:cubicBezTo>
                    <a:cubicBezTo>
                      <a:pt x="2221468" y="1357707"/>
                      <a:pt x="2216218" y="1354707"/>
                      <a:pt x="2215468" y="1354707"/>
                    </a:cubicBezTo>
                    <a:cubicBezTo>
                      <a:pt x="2214906" y="1354707"/>
                      <a:pt x="2213406" y="1357332"/>
                      <a:pt x="2212281" y="1360332"/>
                    </a:cubicBezTo>
                    <a:cubicBezTo>
                      <a:pt x="2210969" y="1364457"/>
                      <a:pt x="2209282" y="1365957"/>
                      <a:pt x="2205907" y="1365957"/>
                    </a:cubicBezTo>
                    <a:cubicBezTo>
                      <a:pt x="2197658" y="1365957"/>
                      <a:pt x="2195033" y="1361832"/>
                      <a:pt x="2186784" y="1333895"/>
                    </a:cubicBezTo>
                    <a:cubicBezTo>
                      <a:pt x="2178910" y="1306895"/>
                      <a:pt x="2178723" y="1306333"/>
                      <a:pt x="2179285" y="1282333"/>
                    </a:cubicBezTo>
                    <a:cubicBezTo>
                      <a:pt x="2180035" y="1259646"/>
                      <a:pt x="2179660" y="1257583"/>
                      <a:pt x="2175348" y="1249333"/>
                    </a:cubicBezTo>
                    <a:cubicBezTo>
                      <a:pt x="2172911" y="1244458"/>
                      <a:pt x="2170849" y="1238833"/>
                      <a:pt x="2170849" y="1236958"/>
                    </a:cubicBezTo>
                    <a:cubicBezTo>
                      <a:pt x="2170849" y="1234708"/>
                      <a:pt x="2168412" y="1232646"/>
                      <a:pt x="2163912" y="1231146"/>
                    </a:cubicBezTo>
                    <a:cubicBezTo>
                      <a:pt x="2154726" y="1227771"/>
                      <a:pt x="2149101" y="1221771"/>
                      <a:pt x="2146477" y="1212396"/>
                    </a:cubicBezTo>
                    <a:cubicBezTo>
                      <a:pt x="2144040" y="1203396"/>
                      <a:pt x="2150039" y="1205459"/>
                      <a:pt x="2079172" y="1189709"/>
                    </a:cubicBezTo>
                    <a:cubicBezTo>
                      <a:pt x="2051051" y="1183521"/>
                      <a:pt x="2026491" y="1177521"/>
                      <a:pt x="2024617" y="1176584"/>
                    </a:cubicBezTo>
                    <a:cubicBezTo>
                      <a:pt x="2022929" y="1175646"/>
                      <a:pt x="2014305" y="1167396"/>
                      <a:pt x="2005681" y="1158209"/>
                    </a:cubicBezTo>
                    <a:cubicBezTo>
                      <a:pt x="1994808" y="1146959"/>
                      <a:pt x="1988996" y="1139272"/>
                      <a:pt x="1987496" y="1134209"/>
                    </a:cubicBezTo>
                    <a:cubicBezTo>
                      <a:pt x="1986371" y="1130084"/>
                      <a:pt x="1982059" y="1123522"/>
                      <a:pt x="1977747" y="1119397"/>
                    </a:cubicBezTo>
                    <a:cubicBezTo>
                      <a:pt x="1969123" y="1110959"/>
                      <a:pt x="1968186" y="1104772"/>
                      <a:pt x="1973998" y="1097272"/>
                    </a:cubicBezTo>
                    <a:cubicBezTo>
                      <a:pt x="1976060" y="1094647"/>
                      <a:pt x="1977747" y="1089960"/>
                      <a:pt x="1977747" y="1086960"/>
                    </a:cubicBezTo>
                    <a:cubicBezTo>
                      <a:pt x="1977747" y="1074772"/>
                      <a:pt x="1942689" y="1053210"/>
                      <a:pt x="1931628" y="1058272"/>
                    </a:cubicBezTo>
                    <a:cubicBezTo>
                      <a:pt x="1929003" y="1059397"/>
                      <a:pt x="1923941" y="1060335"/>
                      <a:pt x="1920192" y="1060335"/>
                    </a:cubicBezTo>
                    <a:cubicBezTo>
                      <a:pt x="1911006" y="1060335"/>
                      <a:pt x="1880822" y="1053022"/>
                      <a:pt x="1878759" y="1050397"/>
                    </a:cubicBezTo>
                    <a:cubicBezTo>
                      <a:pt x="1877822" y="1049085"/>
                      <a:pt x="1876135" y="1044022"/>
                      <a:pt x="1874822" y="1039147"/>
                    </a:cubicBezTo>
                    <a:cubicBezTo>
                      <a:pt x="1872760" y="1030710"/>
                      <a:pt x="1872948" y="1029773"/>
                      <a:pt x="1877635" y="1023773"/>
                    </a:cubicBezTo>
                    <a:cubicBezTo>
                      <a:pt x="1881009" y="1019085"/>
                      <a:pt x="1882134" y="1016273"/>
                      <a:pt x="1881197" y="1013273"/>
                    </a:cubicBezTo>
                    <a:cubicBezTo>
                      <a:pt x="1879509" y="1008023"/>
                      <a:pt x="1851013" y="980273"/>
                      <a:pt x="1845764" y="978585"/>
                    </a:cubicBezTo>
                    <a:cubicBezTo>
                      <a:pt x="1843514" y="977835"/>
                      <a:pt x="1837515" y="973335"/>
                      <a:pt x="1832265" y="968648"/>
                    </a:cubicBezTo>
                    <a:cubicBezTo>
                      <a:pt x="1827016" y="963773"/>
                      <a:pt x="1816330" y="956648"/>
                      <a:pt x="1808456" y="952711"/>
                    </a:cubicBezTo>
                    <a:cubicBezTo>
                      <a:pt x="1800769" y="948773"/>
                      <a:pt x="1791020" y="942211"/>
                      <a:pt x="1787271" y="938273"/>
                    </a:cubicBezTo>
                    <a:cubicBezTo>
                      <a:pt x="1782021" y="933023"/>
                      <a:pt x="1778647" y="930961"/>
                      <a:pt x="1774335" y="930961"/>
                    </a:cubicBezTo>
                    <a:cubicBezTo>
                      <a:pt x="1771335" y="930961"/>
                      <a:pt x="1765148" y="928523"/>
                      <a:pt x="1760836" y="925523"/>
                    </a:cubicBezTo>
                    <a:cubicBezTo>
                      <a:pt x="1753525" y="920648"/>
                      <a:pt x="1752025" y="920273"/>
                      <a:pt x="1744151" y="921773"/>
                    </a:cubicBezTo>
                    <a:cubicBezTo>
                      <a:pt x="1734402" y="923648"/>
                      <a:pt x="1715279" y="931711"/>
                      <a:pt x="1715279" y="934148"/>
                    </a:cubicBezTo>
                    <a:cubicBezTo>
                      <a:pt x="1715279" y="934898"/>
                      <a:pt x="1716967" y="938273"/>
                      <a:pt x="1719029" y="941273"/>
                    </a:cubicBezTo>
                    <a:cubicBezTo>
                      <a:pt x="1721091" y="944461"/>
                      <a:pt x="1722779" y="948586"/>
                      <a:pt x="1722779" y="950648"/>
                    </a:cubicBezTo>
                    <a:cubicBezTo>
                      <a:pt x="1722779" y="952711"/>
                      <a:pt x="1724466" y="957023"/>
                      <a:pt x="1726528" y="960023"/>
                    </a:cubicBezTo>
                    <a:cubicBezTo>
                      <a:pt x="1728590" y="963211"/>
                      <a:pt x="1730278" y="967148"/>
                      <a:pt x="1730278" y="969023"/>
                    </a:cubicBezTo>
                    <a:cubicBezTo>
                      <a:pt x="1730278" y="970898"/>
                      <a:pt x="1732715" y="974648"/>
                      <a:pt x="1735714" y="977460"/>
                    </a:cubicBezTo>
                    <a:cubicBezTo>
                      <a:pt x="1740214" y="981585"/>
                      <a:pt x="1741714" y="984960"/>
                      <a:pt x="1743401" y="995648"/>
                    </a:cubicBezTo>
                    <a:cubicBezTo>
                      <a:pt x="1745463" y="1008585"/>
                      <a:pt x="1745463" y="1008960"/>
                      <a:pt x="1737214" y="1033147"/>
                    </a:cubicBezTo>
                    <a:cubicBezTo>
                      <a:pt x="1728403" y="1059585"/>
                      <a:pt x="1727278" y="1060897"/>
                      <a:pt x="1712092" y="1063335"/>
                    </a:cubicBezTo>
                    <a:lnTo>
                      <a:pt x="1704406" y="1064460"/>
                    </a:lnTo>
                    <a:lnTo>
                      <a:pt x="1694657" y="1052085"/>
                    </a:lnTo>
                    <a:cubicBezTo>
                      <a:pt x="1689408" y="1045335"/>
                      <a:pt x="1684158" y="1039710"/>
                      <a:pt x="1683221" y="1039710"/>
                    </a:cubicBezTo>
                    <a:cubicBezTo>
                      <a:pt x="1679846" y="1039710"/>
                      <a:pt x="1681534" y="1048897"/>
                      <a:pt x="1685471" y="1050960"/>
                    </a:cubicBezTo>
                    <a:cubicBezTo>
                      <a:pt x="1687533" y="1052085"/>
                      <a:pt x="1690907" y="1055835"/>
                      <a:pt x="1692782" y="1059022"/>
                    </a:cubicBezTo>
                    <a:cubicBezTo>
                      <a:pt x="1697469" y="1066522"/>
                      <a:pt x="1697844" y="1088272"/>
                      <a:pt x="1693532" y="1100647"/>
                    </a:cubicBezTo>
                    <a:cubicBezTo>
                      <a:pt x="1691282" y="1107772"/>
                      <a:pt x="1691095" y="1110397"/>
                      <a:pt x="1692970" y="1115647"/>
                    </a:cubicBezTo>
                    <a:cubicBezTo>
                      <a:pt x="1694844" y="1120709"/>
                      <a:pt x="1694844" y="1122584"/>
                      <a:pt x="1692970" y="1124834"/>
                    </a:cubicBezTo>
                    <a:cubicBezTo>
                      <a:pt x="1689033" y="1129522"/>
                      <a:pt x="1675534" y="1136647"/>
                      <a:pt x="1668035" y="1137959"/>
                    </a:cubicBezTo>
                    <a:cubicBezTo>
                      <a:pt x="1664098" y="1138709"/>
                      <a:pt x="1659599" y="1140584"/>
                      <a:pt x="1657912" y="1142459"/>
                    </a:cubicBezTo>
                    <a:cubicBezTo>
                      <a:pt x="1656224" y="1144147"/>
                      <a:pt x="1650412" y="1146959"/>
                      <a:pt x="1645163" y="1148459"/>
                    </a:cubicBezTo>
                    <a:cubicBezTo>
                      <a:pt x="1630915" y="1152771"/>
                      <a:pt x="1632415" y="1156709"/>
                      <a:pt x="1648913" y="1158021"/>
                    </a:cubicBezTo>
                    <a:cubicBezTo>
                      <a:pt x="1664848" y="1159146"/>
                      <a:pt x="1674972" y="1164209"/>
                      <a:pt x="1674972" y="1170959"/>
                    </a:cubicBezTo>
                    <a:cubicBezTo>
                      <a:pt x="1674972" y="1174896"/>
                      <a:pt x="1672722" y="1176209"/>
                      <a:pt x="1656224" y="1182771"/>
                    </a:cubicBezTo>
                    <a:cubicBezTo>
                      <a:pt x="1643288" y="1187646"/>
                      <a:pt x="1635789" y="1189709"/>
                      <a:pt x="1632227" y="1188959"/>
                    </a:cubicBezTo>
                    <a:cubicBezTo>
                      <a:pt x="1624166" y="1187271"/>
                      <a:pt x="1619666" y="1190646"/>
                      <a:pt x="1619666" y="1198146"/>
                    </a:cubicBezTo>
                    <a:cubicBezTo>
                      <a:pt x="1619666" y="1206209"/>
                      <a:pt x="1614792" y="1208084"/>
                      <a:pt x="1604106" y="1203959"/>
                    </a:cubicBezTo>
                    <a:cubicBezTo>
                      <a:pt x="1599794" y="1202459"/>
                      <a:pt x="1589670" y="1199834"/>
                      <a:pt x="1581608" y="1198521"/>
                    </a:cubicBezTo>
                    <a:cubicBezTo>
                      <a:pt x="1570547" y="1196459"/>
                      <a:pt x="1564360" y="1194021"/>
                      <a:pt x="1557236" y="1188959"/>
                    </a:cubicBezTo>
                    <a:cubicBezTo>
                      <a:pt x="1548050" y="1182771"/>
                      <a:pt x="1546925" y="1182396"/>
                      <a:pt x="1536239" y="1183521"/>
                    </a:cubicBezTo>
                    <a:cubicBezTo>
                      <a:pt x="1527802" y="1184459"/>
                      <a:pt x="1522741" y="1186146"/>
                      <a:pt x="1515991" y="1190834"/>
                    </a:cubicBezTo>
                    <a:cubicBezTo>
                      <a:pt x="1511117" y="1194209"/>
                      <a:pt x="1502493" y="1197959"/>
                      <a:pt x="1496869" y="1199084"/>
                    </a:cubicBezTo>
                    <a:cubicBezTo>
                      <a:pt x="1491244" y="1200209"/>
                      <a:pt x="1486558" y="1202271"/>
                      <a:pt x="1486558" y="1203396"/>
                    </a:cubicBezTo>
                    <a:cubicBezTo>
                      <a:pt x="1486745" y="1207334"/>
                      <a:pt x="1491057" y="1213521"/>
                      <a:pt x="1497431" y="1218771"/>
                    </a:cubicBezTo>
                    <a:cubicBezTo>
                      <a:pt x="1503055" y="1223458"/>
                      <a:pt x="1505305" y="1229646"/>
                      <a:pt x="1502118" y="1231521"/>
                    </a:cubicBezTo>
                    <a:cubicBezTo>
                      <a:pt x="1501181" y="1232083"/>
                      <a:pt x="1495744" y="1233021"/>
                      <a:pt x="1489932" y="1233771"/>
                    </a:cubicBezTo>
                    <a:cubicBezTo>
                      <a:pt x="1480371" y="1234896"/>
                      <a:pt x="1479058" y="1234708"/>
                      <a:pt x="1475871" y="1230771"/>
                    </a:cubicBezTo>
                    <a:cubicBezTo>
                      <a:pt x="1466123" y="1218208"/>
                      <a:pt x="1448875" y="1204146"/>
                      <a:pt x="1435939" y="1197959"/>
                    </a:cubicBezTo>
                    <a:cubicBezTo>
                      <a:pt x="1428252" y="1194209"/>
                      <a:pt x="1419066" y="1188584"/>
                      <a:pt x="1415504" y="1185584"/>
                    </a:cubicBezTo>
                    <a:cubicBezTo>
                      <a:pt x="1410067" y="1180709"/>
                      <a:pt x="1408380" y="1180146"/>
                      <a:pt x="1401443" y="1181271"/>
                    </a:cubicBezTo>
                    <a:cubicBezTo>
                      <a:pt x="1391882" y="1182959"/>
                      <a:pt x="1390944" y="1183521"/>
                      <a:pt x="1390944" y="1187646"/>
                    </a:cubicBezTo>
                    <a:cubicBezTo>
                      <a:pt x="1390944" y="1196459"/>
                      <a:pt x="1378946" y="1197771"/>
                      <a:pt x="1364510" y="1190459"/>
                    </a:cubicBezTo>
                    <a:cubicBezTo>
                      <a:pt x="1334139" y="1175271"/>
                      <a:pt x="1360011" y="1202459"/>
                      <a:pt x="1402943" y="1231146"/>
                    </a:cubicBezTo>
                    <a:cubicBezTo>
                      <a:pt x="1418503" y="1241646"/>
                      <a:pt x="1431814" y="1251208"/>
                      <a:pt x="1432752" y="1252521"/>
                    </a:cubicBezTo>
                    <a:cubicBezTo>
                      <a:pt x="1437064" y="1260208"/>
                      <a:pt x="1423378" y="1265646"/>
                      <a:pt x="1404068" y="1263771"/>
                    </a:cubicBezTo>
                    <a:cubicBezTo>
                      <a:pt x="1394131" y="1262833"/>
                      <a:pt x="1390194" y="1263208"/>
                      <a:pt x="1385507" y="1265458"/>
                    </a:cubicBezTo>
                    <a:cubicBezTo>
                      <a:pt x="1380071" y="1268270"/>
                      <a:pt x="1379133" y="1268270"/>
                      <a:pt x="1366572" y="1263958"/>
                    </a:cubicBezTo>
                    <a:cubicBezTo>
                      <a:pt x="1352324" y="1258896"/>
                      <a:pt x="1345387" y="1259646"/>
                      <a:pt x="1337326" y="1266771"/>
                    </a:cubicBezTo>
                    <a:cubicBezTo>
                      <a:pt x="1335264" y="1268833"/>
                      <a:pt x="1332076" y="1270333"/>
                      <a:pt x="1330389" y="1270333"/>
                    </a:cubicBezTo>
                    <a:cubicBezTo>
                      <a:pt x="1328702" y="1270333"/>
                      <a:pt x="1324015" y="1273145"/>
                      <a:pt x="1320078" y="1276708"/>
                    </a:cubicBezTo>
                    <a:cubicBezTo>
                      <a:pt x="1314079" y="1282145"/>
                      <a:pt x="1310892" y="1283458"/>
                      <a:pt x="1298143" y="1285333"/>
                    </a:cubicBezTo>
                    <a:cubicBezTo>
                      <a:pt x="1288019" y="1286833"/>
                      <a:pt x="1281083" y="1287020"/>
                      <a:pt x="1276583" y="1285895"/>
                    </a:cubicBezTo>
                    <a:cubicBezTo>
                      <a:pt x="1271146" y="1284395"/>
                      <a:pt x="1268147" y="1284770"/>
                      <a:pt x="1259898" y="1288520"/>
                    </a:cubicBezTo>
                    <a:cubicBezTo>
                      <a:pt x="1254461" y="1290770"/>
                      <a:pt x="1247899" y="1292833"/>
                      <a:pt x="1245650" y="1292833"/>
                    </a:cubicBezTo>
                    <a:cubicBezTo>
                      <a:pt x="1241900" y="1292833"/>
                      <a:pt x="1241150" y="1294145"/>
                      <a:pt x="1239463" y="1306333"/>
                    </a:cubicBezTo>
                    <a:cubicBezTo>
                      <a:pt x="1238338" y="1313645"/>
                      <a:pt x="1236088" y="1320958"/>
                      <a:pt x="1234588" y="1322458"/>
                    </a:cubicBezTo>
                    <a:cubicBezTo>
                      <a:pt x="1233089" y="1323958"/>
                      <a:pt x="1228214" y="1325458"/>
                      <a:pt x="1223715" y="1325458"/>
                    </a:cubicBezTo>
                    <a:cubicBezTo>
                      <a:pt x="1216403" y="1325645"/>
                      <a:pt x="1215466" y="1325083"/>
                      <a:pt x="1213778" y="1320020"/>
                    </a:cubicBezTo>
                    <a:cubicBezTo>
                      <a:pt x="1212841" y="1317020"/>
                      <a:pt x="1211341" y="1313458"/>
                      <a:pt x="1210591" y="1312333"/>
                    </a:cubicBezTo>
                    <a:cubicBezTo>
                      <a:pt x="1207967" y="1308395"/>
                      <a:pt x="1145349" y="1307270"/>
                      <a:pt x="1054423" y="1309520"/>
                    </a:cubicBezTo>
                    <a:cubicBezTo>
                      <a:pt x="959185" y="1311958"/>
                      <a:pt x="922252" y="1314395"/>
                      <a:pt x="845386" y="1322833"/>
                    </a:cubicBezTo>
                    <a:cubicBezTo>
                      <a:pt x="753710" y="1333145"/>
                      <a:pt x="732337" y="1335770"/>
                      <a:pt x="671032" y="1345145"/>
                    </a:cubicBezTo>
                    <a:cubicBezTo>
                      <a:pt x="637474" y="1350395"/>
                      <a:pt x="594917" y="1356770"/>
                      <a:pt x="576356" y="1359395"/>
                    </a:cubicBezTo>
                    <a:cubicBezTo>
                      <a:pt x="516176" y="1368020"/>
                      <a:pt x="496491" y="1371582"/>
                      <a:pt x="455434" y="1380957"/>
                    </a:cubicBezTo>
                    <a:cubicBezTo>
                      <a:pt x="433312" y="1385832"/>
                      <a:pt x="384005" y="1396894"/>
                      <a:pt x="345760" y="1405332"/>
                    </a:cubicBezTo>
                    <a:cubicBezTo>
                      <a:pt x="307702" y="1413769"/>
                      <a:pt x="260083" y="1425207"/>
                      <a:pt x="240023" y="1430832"/>
                    </a:cubicBezTo>
                    <a:cubicBezTo>
                      <a:pt x="202152" y="1441332"/>
                      <a:pt x="195403" y="1442457"/>
                      <a:pt x="193903" y="1438519"/>
                    </a:cubicBezTo>
                    <a:close/>
                    <a:moveTo>
                      <a:pt x="237960" y="1427644"/>
                    </a:moveTo>
                    <a:cubicBezTo>
                      <a:pt x="257083" y="1422394"/>
                      <a:pt x="323262" y="1406832"/>
                      <a:pt x="385130" y="1392957"/>
                    </a:cubicBezTo>
                    <a:cubicBezTo>
                      <a:pt x="478681" y="1372145"/>
                      <a:pt x="508302" y="1366145"/>
                      <a:pt x="560421" y="1358457"/>
                    </a:cubicBezTo>
                    <a:cubicBezTo>
                      <a:pt x="594917" y="1353207"/>
                      <a:pt x="648160" y="1345145"/>
                      <a:pt x="678531" y="1340457"/>
                    </a:cubicBezTo>
                    <a:cubicBezTo>
                      <a:pt x="788018" y="1323583"/>
                      <a:pt x="913440" y="1311020"/>
                      <a:pt x="1002867" y="1307645"/>
                    </a:cubicBezTo>
                    <a:cubicBezTo>
                      <a:pt x="1070921" y="1305020"/>
                      <a:pt x="1201405" y="1304270"/>
                      <a:pt x="1209279" y="1306520"/>
                    </a:cubicBezTo>
                    <a:cubicBezTo>
                      <a:pt x="1213216" y="1307458"/>
                      <a:pt x="1214716" y="1309520"/>
                      <a:pt x="1216028" y="1314770"/>
                    </a:cubicBezTo>
                    <a:cubicBezTo>
                      <a:pt x="1217340" y="1320395"/>
                      <a:pt x="1218653" y="1322083"/>
                      <a:pt x="1222215" y="1322458"/>
                    </a:cubicBezTo>
                    <a:cubicBezTo>
                      <a:pt x="1230839" y="1323395"/>
                      <a:pt x="1234026" y="1318895"/>
                      <a:pt x="1236276" y="1302958"/>
                    </a:cubicBezTo>
                    <a:lnTo>
                      <a:pt x="1238338" y="1288145"/>
                    </a:lnTo>
                    <a:lnTo>
                      <a:pt x="1244150" y="1288708"/>
                    </a:lnTo>
                    <a:cubicBezTo>
                      <a:pt x="1247712" y="1289083"/>
                      <a:pt x="1253711" y="1287395"/>
                      <a:pt x="1259148" y="1284770"/>
                    </a:cubicBezTo>
                    <a:cubicBezTo>
                      <a:pt x="1267209" y="1280645"/>
                      <a:pt x="1269084" y="1280270"/>
                      <a:pt x="1277521" y="1282145"/>
                    </a:cubicBezTo>
                    <a:cubicBezTo>
                      <a:pt x="1284270" y="1283458"/>
                      <a:pt x="1290644" y="1283270"/>
                      <a:pt x="1300580" y="1281583"/>
                    </a:cubicBezTo>
                    <a:cubicBezTo>
                      <a:pt x="1312579" y="1279708"/>
                      <a:pt x="1314641" y="1278583"/>
                      <a:pt x="1318953" y="1272958"/>
                    </a:cubicBezTo>
                    <a:cubicBezTo>
                      <a:pt x="1321765" y="1269395"/>
                      <a:pt x="1325515" y="1266583"/>
                      <a:pt x="1327577" y="1266583"/>
                    </a:cubicBezTo>
                    <a:cubicBezTo>
                      <a:pt x="1329639" y="1266583"/>
                      <a:pt x="1333764" y="1264896"/>
                      <a:pt x="1336763" y="1262646"/>
                    </a:cubicBezTo>
                    <a:cubicBezTo>
                      <a:pt x="1346887" y="1255521"/>
                      <a:pt x="1352511" y="1254958"/>
                      <a:pt x="1366572" y="1260208"/>
                    </a:cubicBezTo>
                    <a:cubicBezTo>
                      <a:pt x="1378758" y="1264708"/>
                      <a:pt x="1379508" y="1264896"/>
                      <a:pt x="1385132" y="1261896"/>
                    </a:cubicBezTo>
                    <a:cubicBezTo>
                      <a:pt x="1389819" y="1259646"/>
                      <a:pt x="1393944" y="1259271"/>
                      <a:pt x="1404630" y="1260208"/>
                    </a:cubicBezTo>
                    <a:cubicBezTo>
                      <a:pt x="1418878" y="1261333"/>
                      <a:pt x="1428440" y="1259271"/>
                      <a:pt x="1428440" y="1254771"/>
                    </a:cubicBezTo>
                    <a:cubicBezTo>
                      <a:pt x="1428440" y="1253458"/>
                      <a:pt x="1417941" y="1245396"/>
                      <a:pt x="1405005" y="1236958"/>
                    </a:cubicBezTo>
                    <a:cubicBezTo>
                      <a:pt x="1377446" y="1218958"/>
                      <a:pt x="1357198" y="1202834"/>
                      <a:pt x="1347262" y="1190646"/>
                    </a:cubicBezTo>
                    <a:cubicBezTo>
                      <a:pt x="1340138" y="1182209"/>
                      <a:pt x="1340138" y="1182209"/>
                      <a:pt x="1344450" y="1180521"/>
                    </a:cubicBezTo>
                    <a:cubicBezTo>
                      <a:pt x="1347637" y="1179396"/>
                      <a:pt x="1352136" y="1180709"/>
                      <a:pt x="1363198" y="1186146"/>
                    </a:cubicBezTo>
                    <a:cubicBezTo>
                      <a:pt x="1381195" y="1194771"/>
                      <a:pt x="1386070" y="1194209"/>
                      <a:pt x="1384383" y="1184271"/>
                    </a:cubicBezTo>
                    <a:lnTo>
                      <a:pt x="1383258" y="1177521"/>
                    </a:lnTo>
                    <a:lnTo>
                      <a:pt x="1397506" y="1177521"/>
                    </a:lnTo>
                    <a:cubicBezTo>
                      <a:pt x="1410817" y="1177521"/>
                      <a:pt x="1412317" y="1177896"/>
                      <a:pt x="1419066" y="1183521"/>
                    </a:cubicBezTo>
                    <a:cubicBezTo>
                      <a:pt x="1423003" y="1186896"/>
                      <a:pt x="1431064" y="1191771"/>
                      <a:pt x="1436876" y="1194396"/>
                    </a:cubicBezTo>
                    <a:cubicBezTo>
                      <a:pt x="1442875" y="1197021"/>
                      <a:pt x="1451312" y="1202459"/>
                      <a:pt x="1455624" y="1206396"/>
                    </a:cubicBezTo>
                    <a:cubicBezTo>
                      <a:pt x="1459936" y="1210333"/>
                      <a:pt x="1465185" y="1214646"/>
                      <a:pt x="1467435" y="1215771"/>
                    </a:cubicBezTo>
                    <a:cubicBezTo>
                      <a:pt x="1469497" y="1216896"/>
                      <a:pt x="1473059" y="1220833"/>
                      <a:pt x="1475309" y="1224396"/>
                    </a:cubicBezTo>
                    <a:cubicBezTo>
                      <a:pt x="1479433" y="1231146"/>
                      <a:pt x="1483745" y="1232458"/>
                      <a:pt x="1493682" y="1229833"/>
                    </a:cubicBezTo>
                    <a:cubicBezTo>
                      <a:pt x="1499306" y="1228146"/>
                      <a:pt x="1498931" y="1225708"/>
                      <a:pt x="1491432" y="1217833"/>
                    </a:cubicBezTo>
                    <a:cubicBezTo>
                      <a:pt x="1487870" y="1214271"/>
                      <a:pt x="1484120" y="1208084"/>
                      <a:pt x="1483183" y="1204334"/>
                    </a:cubicBezTo>
                    <a:lnTo>
                      <a:pt x="1481308" y="1197209"/>
                    </a:lnTo>
                    <a:lnTo>
                      <a:pt x="1487495" y="1197209"/>
                    </a:lnTo>
                    <a:cubicBezTo>
                      <a:pt x="1496119" y="1197209"/>
                      <a:pt x="1508867" y="1192334"/>
                      <a:pt x="1516554" y="1186146"/>
                    </a:cubicBezTo>
                    <a:cubicBezTo>
                      <a:pt x="1521616" y="1182021"/>
                      <a:pt x="1525740" y="1180709"/>
                      <a:pt x="1535676" y="1179771"/>
                    </a:cubicBezTo>
                    <a:cubicBezTo>
                      <a:pt x="1547863" y="1178646"/>
                      <a:pt x="1548612" y="1178834"/>
                      <a:pt x="1557986" y="1185209"/>
                    </a:cubicBezTo>
                    <a:cubicBezTo>
                      <a:pt x="1565110" y="1190271"/>
                      <a:pt x="1571860" y="1192896"/>
                      <a:pt x="1583858" y="1195334"/>
                    </a:cubicBezTo>
                    <a:cubicBezTo>
                      <a:pt x="1592670" y="1197209"/>
                      <a:pt x="1602418" y="1199646"/>
                      <a:pt x="1605418" y="1200771"/>
                    </a:cubicBezTo>
                    <a:cubicBezTo>
                      <a:pt x="1612730" y="1203584"/>
                      <a:pt x="1615917" y="1202271"/>
                      <a:pt x="1615917" y="1196271"/>
                    </a:cubicBezTo>
                    <a:cubicBezTo>
                      <a:pt x="1615917" y="1186896"/>
                      <a:pt x="1618541" y="1184459"/>
                      <a:pt x="1628478" y="1185396"/>
                    </a:cubicBezTo>
                    <a:cubicBezTo>
                      <a:pt x="1635602" y="1185959"/>
                      <a:pt x="1641039" y="1184834"/>
                      <a:pt x="1653412" y="1179771"/>
                    </a:cubicBezTo>
                    <a:cubicBezTo>
                      <a:pt x="1663536" y="1175834"/>
                      <a:pt x="1669535" y="1172271"/>
                      <a:pt x="1669910" y="1170396"/>
                    </a:cubicBezTo>
                    <a:cubicBezTo>
                      <a:pt x="1670847" y="1165709"/>
                      <a:pt x="1659599" y="1161584"/>
                      <a:pt x="1645726" y="1161584"/>
                    </a:cubicBezTo>
                    <a:cubicBezTo>
                      <a:pt x="1636164" y="1161584"/>
                      <a:pt x="1633727" y="1160834"/>
                      <a:pt x="1630915" y="1157459"/>
                    </a:cubicBezTo>
                    <a:cubicBezTo>
                      <a:pt x="1627540" y="1153146"/>
                      <a:pt x="1627540" y="1153146"/>
                      <a:pt x="1623416" y="1156896"/>
                    </a:cubicBezTo>
                    <a:cubicBezTo>
                      <a:pt x="1620416" y="1159521"/>
                      <a:pt x="1616667" y="1160459"/>
                      <a:pt x="1608793" y="1160646"/>
                    </a:cubicBezTo>
                    <a:cubicBezTo>
                      <a:pt x="1599419" y="1160646"/>
                      <a:pt x="1596981" y="1159896"/>
                      <a:pt x="1590607" y="1154646"/>
                    </a:cubicBezTo>
                    <a:cubicBezTo>
                      <a:pt x="1585358" y="1150334"/>
                      <a:pt x="1581233" y="1148459"/>
                      <a:pt x="1576546" y="1148459"/>
                    </a:cubicBezTo>
                    <a:cubicBezTo>
                      <a:pt x="1571297" y="1148459"/>
                      <a:pt x="1569422" y="1147334"/>
                      <a:pt x="1566798" y="1142834"/>
                    </a:cubicBezTo>
                    <a:cubicBezTo>
                      <a:pt x="1563236" y="1136459"/>
                      <a:pt x="1558549" y="1135522"/>
                      <a:pt x="1554987" y="1140397"/>
                    </a:cubicBezTo>
                    <a:cubicBezTo>
                      <a:pt x="1552924" y="1143209"/>
                      <a:pt x="1552174" y="1143209"/>
                      <a:pt x="1549362" y="1140959"/>
                    </a:cubicBezTo>
                    <a:cubicBezTo>
                      <a:pt x="1546925" y="1138897"/>
                      <a:pt x="1545425" y="1138897"/>
                      <a:pt x="1542613" y="1140584"/>
                    </a:cubicBezTo>
                    <a:cubicBezTo>
                      <a:pt x="1539426" y="1142647"/>
                      <a:pt x="1539051" y="1142272"/>
                      <a:pt x="1539051" y="1138897"/>
                    </a:cubicBezTo>
                    <a:cubicBezTo>
                      <a:pt x="1539051" y="1136647"/>
                      <a:pt x="1536614" y="1129709"/>
                      <a:pt x="1533614" y="1123334"/>
                    </a:cubicBezTo>
                    <a:cubicBezTo>
                      <a:pt x="1530802" y="1116959"/>
                      <a:pt x="1527615" y="1109834"/>
                      <a:pt x="1526865" y="1107209"/>
                    </a:cubicBezTo>
                    <a:cubicBezTo>
                      <a:pt x="1526115" y="1104584"/>
                      <a:pt x="1522178" y="1098022"/>
                      <a:pt x="1518241" y="1092772"/>
                    </a:cubicBezTo>
                    <a:cubicBezTo>
                      <a:pt x="1511492" y="1083772"/>
                      <a:pt x="1506055" y="1073460"/>
                      <a:pt x="1508117" y="1073460"/>
                    </a:cubicBezTo>
                    <a:cubicBezTo>
                      <a:pt x="1509992" y="1073460"/>
                      <a:pt x="1527802" y="1092210"/>
                      <a:pt x="1533052" y="1100272"/>
                    </a:cubicBezTo>
                    <a:cubicBezTo>
                      <a:pt x="1546363" y="1119397"/>
                      <a:pt x="1548237" y="1106647"/>
                      <a:pt x="1536239" y="1079272"/>
                    </a:cubicBezTo>
                    <a:cubicBezTo>
                      <a:pt x="1532114" y="1069897"/>
                      <a:pt x="1529677" y="1061460"/>
                      <a:pt x="1529677" y="1056210"/>
                    </a:cubicBezTo>
                    <a:cubicBezTo>
                      <a:pt x="1529677" y="1051147"/>
                      <a:pt x="1528177" y="1046460"/>
                      <a:pt x="1525928" y="1043460"/>
                    </a:cubicBezTo>
                    <a:cubicBezTo>
                      <a:pt x="1523116" y="1039897"/>
                      <a:pt x="1522178" y="1035772"/>
                      <a:pt x="1522178" y="1026210"/>
                    </a:cubicBezTo>
                    <a:cubicBezTo>
                      <a:pt x="1522178" y="1019273"/>
                      <a:pt x="1521241" y="1009710"/>
                      <a:pt x="1519928" y="1005210"/>
                    </a:cubicBezTo>
                    <a:cubicBezTo>
                      <a:pt x="1518054" y="998085"/>
                      <a:pt x="1518241" y="993773"/>
                      <a:pt x="1521803" y="976523"/>
                    </a:cubicBezTo>
                    <a:cubicBezTo>
                      <a:pt x="1524053" y="965273"/>
                      <a:pt x="1525928" y="952148"/>
                      <a:pt x="1525928" y="947273"/>
                    </a:cubicBezTo>
                    <a:cubicBezTo>
                      <a:pt x="1525928" y="940711"/>
                      <a:pt x="1526865" y="937711"/>
                      <a:pt x="1530240" y="934711"/>
                    </a:cubicBezTo>
                    <a:cubicBezTo>
                      <a:pt x="1532489" y="932461"/>
                      <a:pt x="1535676" y="926836"/>
                      <a:pt x="1537364" y="921961"/>
                    </a:cubicBezTo>
                    <a:cubicBezTo>
                      <a:pt x="1539426" y="915211"/>
                      <a:pt x="1541676" y="912399"/>
                      <a:pt x="1546550" y="909961"/>
                    </a:cubicBezTo>
                    <a:cubicBezTo>
                      <a:pt x="1552549" y="906774"/>
                      <a:pt x="1553112" y="906774"/>
                      <a:pt x="1560236" y="910899"/>
                    </a:cubicBezTo>
                    <a:cubicBezTo>
                      <a:pt x="1575797" y="919523"/>
                      <a:pt x="1583296" y="934523"/>
                      <a:pt x="1586108" y="962836"/>
                    </a:cubicBezTo>
                    <a:lnTo>
                      <a:pt x="1588358" y="984585"/>
                    </a:lnTo>
                    <a:lnTo>
                      <a:pt x="1582733" y="997523"/>
                    </a:lnTo>
                    <a:cubicBezTo>
                      <a:pt x="1574297" y="1017023"/>
                      <a:pt x="1570172" y="1034272"/>
                      <a:pt x="1571485" y="1044772"/>
                    </a:cubicBezTo>
                    <a:cubicBezTo>
                      <a:pt x="1572235" y="1049647"/>
                      <a:pt x="1573547" y="1060522"/>
                      <a:pt x="1574484" y="1068772"/>
                    </a:cubicBezTo>
                    <a:cubicBezTo>
                      <a:pt x="1575609" y="1077022"/>
                      <a:pt x="1576359" y="1083960"/>
                      <a:pt x="1576359" y="1084147"/>
                    </a:cubicBezTo>
                    <a:cubicBezTo>
                      <a:pt x="1576546" y="1084335"/>
                      <a:pt x="1579171" y="1087522"/>
                      <a:pt x="1582358" y="1091272"/>
                    </a:cubicBezTo>
                    <a:cubicBezTo>
                      <a:pt x="1588732" y="1098397"/>
                      <a:pt x="1591732" y="1099334"/>
                      <a:pt x="1595294" y="1095022"/>
                    </a:cubicBezTo>
                    <a:cubicBezTo>
                      <a:pt x="1597544" y="1092397"/>
                      <a:pt x="1598294" y="1092585"/>
                      <a:pt x="1602231" y="1096147"/>
                    </a:cubicBezTo>
                    <a:cubicBezTo>
                      <a:pt x="1605043" y="1098959"/>
                      <a:pt x="1606543" y="1102522"/>
                      <a:pt x="1606543" y="1106459"/>
                    </a:cubicBezTo>
                    <a:cubicBezTo>
                      <a:pt x="1606543" y="1110209"/>
                      <a:pt x="1608418" y="1114709"/>
                      <a:pt x="1611042" y="1118084"/>
                    </a:cubicBezTo>
                    <a:cubicBezTo>
                      <a:pt x="1613854" y="1121272"/>
                      <a:pt x="1615354" y="1124834"/>
                      <a:pt x="1614792" y="1127084"/>
                    </a:cubicBezTo>
                    <a:cubicBezTo>
                      <a:pt x="1613667" y="1131584"/>
                      <a:pt x="1626228" y="1148459"/>
                      <a:pt x="1630727" y="1148459"/>
                    </a:cubicBezTo>
                    <a:cubicBezTo>
                      <a:pt x="1636914" y="1148459"/>
                      <a:pt x="1652287" y="1142647"/>
                      <a:pt x="1655474" y="1139272"/>
                    </a:cubicBezTo>
                    <a:cubicBezTo>
                      <a:pt x="1657349" y="1137397"/>
                      <a:pt x="1662411" y="1135147"/>
                      <a:pt x="1666910" y="1134584"/>
                    </a:cubicBezTo>
                    <a:cubicBezTo>
                      <a:pt x="1671410" y="1133834"/>
                      <a:pt x="1678347" y="1131022"/>
                      <a:pt x="1682471" y="1128022"/>
                    </a:cubicBezTo>
                    <a:cubicBezTo>
                      <a:pt x="1689970" y="1122772"/>
                      <a:pt x="1690158" y="1122397"/>
                      <a:pt x="1687720" y="1110772"/>
                    </a:cubicBezTo>
                    <a:cubicBezTo>
                      <a:pt x="1687158" y="1107959"/>
                      <a:pt x="1688095" y="1103272"/>
                      <a:pt x="1689783" y="1100084"/>
                    </a:cubicBezTo>
                    <a:cubicBezTo>
                      <a:pt x="1691845" y="1096147"/>
                      <a:pt x="1692782" y="1089397"/>
                      <a:pt x="1692782" y="1079085"/>
                    </a:cubicBezTo>
                    <a:lnTo>
                      <a:pt x="1692782" y="1063897"/>
                    </a:lnTo>
                    <a:lnTo>
                      <a:pt x="1684533" y="1055085"/>
                    </a:lnTo>
                    <a:cubicBezTo>
                      <a:pt x="1677784" y="1047960"/>
                      <a:pt x="1676472" y="1045335"/>
                      <a:pt x="1677222" y="1041210"/>
                    </a:cubicBezTo>
                    <a:cubicBezTo>
                      <a:pt x="1678534" y="1034085"/>
                      <a:pt x="1683408" y="1032772"/>
                      <a:pt x="1688095" y="1038397"/>
                    </a:cubicBezTo>
                    <a:cubicBezTo>
                      <a:pt x="1690158" y="1040835"/>
                      <a:pt x="1695032" y="1046835"/>
                      <a:pt x="1699156" y="1051710"/>
                    </a:cubicBezTo>
                    <a:cubicBezTo>
                      <a:pt x="1705906" y="1060147"/>
                      <a:pt x="1706843" y="1060522"/>
                      <a:pt x="1713217" y="1059397"/>
                    </a:cubicBezTo>
                    <a:cubicBezTo>
                      <a:pt x="1724841" y="1057147"/>
                      <a:pt x="1725966" y="1055647"/>
                      <a:pt x="1733840" y="1031647"/>
                    </a:cubicBezTo>
                    <a:cubicBezTo>
                      <a:pt x="1740776" y="1010835"/>
                      <a:pt x="1741526" y="1007273"/>
                      <a:pt x="1740401" y="997335"/>
                    </a:cubicBezTo>
                    <a:cubicBezTo>
                      <a:pt x="1739277" y="988523"/>
                      <a:pt x="1737964" y="985335"/>
                      <a:pt x="1733652" y="981585"/>
                    </a:cubicBezTo>
                    <a:cubicBezTo>
                      <a:pt x="1730840" y="979148"/>
                      <a:pt x="1728403" y="975585"/>
                      <a:pt x="1728403" y="974085"/>
                    </a:cubicBezTo>
                    <a:cubicBezTo>
                      <a:pt x="1728403" y="972398"/>
                      <a:pt x="1726716" y="967898"/>
                      <a:pt x="1724653" y="963773"/>
                    </a:cubicBezTo>
                    <a:cubicBezTo>
                      <a:pt x="1722591" y="959648"/>
                      <a:pt x="1720904" y="955523"/>
                      <a:pt x="1720904" y="954398"/>
                    </a:cubicBezTo>
                    <a:cubicBezTo>
                      <a:pt x="1720904" y="953461"/>
                      <a:pt x="1718467" y="947836"/>
                      <a:pt x="1715279" y="942211"/>
                    </a:cubicBezTo>
                    <a:cubicBezTo>
                      <a:pt x="1708530" y="929648"/>
                      <a:pt x="1708343" y="927211"/>
                      <a:pt x="1714155" y="927211"/>
                    </a:cubicBezTo>
                    <a:cubicBezTo>
                      <a:pt x="1716592" y="927211"/>
                      <a:pt x="1722404" y="925523"/>
                      <a:pt x="1727278" y="923273"/>
                    </a:cubicBezTo>
                    <a:cubicBezTo>
                      <a:pt x="1732152" y="921211"/>
                      <a:pt x="1740214" y="918773"/>
                      <a:pt x="1745463" y="918023"/>
                    </a:cubicBezTo>
                    <a:cubicBezTo>
                      <a:pt x="1754087" y="916523"/>
                      <a:pt x="1755400" y="916898"/>
                      <a:pt x="1762524" y="921961"/>
                    </a:cubicBezTo>
                    <a:cubicBezTo>
                      <a:pt x="1768335" y="926273"/>
                      <a:pt x="1771523" y="927398"/>
                      <a:pt x="1775460" y="926461"/>
                    </a:cubicBezTo>
                    <a:cubicBezTo>
                      <a:pt x="1780147" y="925523"/>
                      <a:pt x="1781834" y="926648"/>
                      <a:pt x="1787833" y="933961"/>
                    </a:cubicBezTo>
                    <a:cubicBezTo>
                      <a:pt x="1791958" y="939023"/>
                      <a:pt x="1798332" y="944086"/>
                      <a:pt x="1803394" y="946336"/>
                    </a:cubicBezTo>
                    <a:cubicBezTo>
                      <a:pt x="1814642" y="951211"/>
                      <a:pt x="1834702" y="964336"/>
                      <a:pt x="1836015" y="967523"/>
                    </a:cubicBezTo>
                    <a:cubicBezTo>
                      <a:pt x="1836577" y="969023"/>
                      <a:pt x="1840514" y="972023"/>
                      <a:pt x="1844639" y="974085"/>
                    </a:cubicBezTo>
                    <a:cubicBezTo>
                      <a:pt x="1855887" y="979898"/>
                      <a:pt x="1881572" y="1005023"/>
                      <a:pt x="1884196" y="1012898"/>
                    </a:cubicBezTo>
                    <a:cubicBezTo>
                      <a:pt x="1886071" y="1018710"/>
                      <a:pt x="1885884" y="1019835"/>
                      <a:pt x="1881947" y="1023960"/>
                    </a:cubicBezTo>
                    <a:cubicBezTo>
                      <a:pt x="1879134" y="1026960"/>
                      <a:pt x="1877822" y="1030523"/>
                      <a:pt x="1878010" y="1035022"/>
                    </a:cubicBezTo>
                    <a:cubicBezTo>
                      <a:pt x="1878572" y="1048147"/>
                      <a:pt x="1881384" y="1050022"/>
                      <a:pt x="1910443" y="1055647"/>
                    </a:cubicBezTo>
                    <a:cubicBezTo>
                      <a:pt x="1921129" y="1057522"/>
                      <a:pt x="1924129" y="1057522"/>
                      <a:pt x="1928253" y="1055460"/>
                    </a:cubicBezTo>
                    <a:cubicBezTo>
                      <a:pt x="1935003" y="1051897"/>
                      <a:pt x="1936502" y="1052085"/>
                      <a:pt x="1950001" y="1057522"/>
                    </a:cubicBezTo>
                    <a:cubicBezTo>
                      <a:pt x="1957125" y="1060335"/>
                      <a:pt x="1965749" y="1065960"/>
                      <a:pt x="1971748" y="1071397"/>
                    </a:cubicBezTo>
                    <a:cubicBezTo>
                      <a:pt x="1980185" y="1079272"/>
                      <a:pt x="1981497" y="1081522"/>
                      <a:pt x="1981497" y="1087522"/>
                    </a:cubicBezTo>
                    <a:cubicBezTo>
                      <a:pt x="1981497" y="1092210"/>
                      <a:pt x="1979997" y="1096334"/>
                      <a:pt x="1976810" y="1100084"/>
                    </a:cubicBezTo>
                    <a:cubicBezTo>
                      <a:pt x="1972498" y="1105147"/>
                      <a:pt x="1972310" y="1105897"/>
                      <a:pt x="1974748" y="1110584"/>
                    </a:cubicBezTo>
                    <a:cubicBezTo>
                      <a:pt x="1976248" y="1113397"/>
                      <a:pt x="1979997" y="1118084"/>
                      <a:pt x="1983184" y="1121084"/>
                    </a:cubicBezTo>
                    <a:cubicBezTo>
                      <a:pt x="1986371" y="1124084"/>
                      <a:pt x="1989933" y="1129522"/>
                      <a:pt x="1991058" y="1133272"/>
                    </a:cubicBezTo>
                    <a:cubicBezTo>
                      <a:pt x="1994058" y="1142272"/>
                      <a:pt x="2021617" y="1172271"/>
                      <a:pt x="2029116" y="1174521"/>
                    </a:cubicBezTo>
                    <a:cubicBezTo>
                      <a:pt x="2032303" y="1175646"/>
                      <a:pt x="2056113" y="1181084"/>
                      <a:pt x="2081797" y="1186896"/>
                    </a:cubicBezTo>
                    <a:cubicBezTo>
                      <a:pt x="2107669" y="1192521"/>
                      <a:pt x="2133353" y="1198334"/>
                      <a:pt x="2138978" y="1199646"/>
                    </a:cubicBezTo>
                    <a:cubicBezTo>
                      <a:pt x="2149289" y="1201896"/>
                      <a:pt x="2149289" y="1202084"/>
                      <a:pt x="2150414" y="1210146"/>
                    </a:cubicBezTo>
                    <a:cubicBezTo>
                      <a:pt x="2151726" y="1219896"/>
                      <a:pt x="2158850" y="1227208"/>
                      <a:pt x="2166912" y="1227208"/>
                    </a:cubicBezTo>
                    <a:cubicBezTo>
                      <a:pt x="2173661" y="1227208"/>
                      <a:pt x="2177035" y="1231146"/>
                      <a:pt x="2175536" y="1237146"/>
                    </a:cubicBezTo>
                    <a:cubicBezTo>
                      <a:pt x="2174598" y="1240521"/>
                      <a:pt x="2175536" y="1243708"/>
                      <a:pt x="2178723" y="1247833"/>
                    </a:cubicBezTo>
                    <a:cubicBezTo>
                      <a:pt x="2183035" y="1253646"/>
                      <a:pt x="2183597" y="1258896"/>
                      <a:pt x="2182472" y="1279708"/>
                    </a:cubicBezTo>
                    <a:cubicBezTo>
                      <a:pt x="2181535" y="1297708"/>
                      <a:pt x="2183597" y="1312145"/>
                      <a:pt x="2190346" y="1334082"/>
                    </a:cubicBezTo>
                    <a:cubicBezTo>
                      <a:pt x="2194283" y="1347020"/>
                      <a:pt x="2198408" y="1358645"/>
                      <a:pt x="2199345" y="1359957"/>
                    </a:cubicBezTo>
                    <a:cubicBezTo>
                      <a:pt x="2202907" y="1364270"/>
                      <a:pt x="2207782" y="1362582"/>
                      <a:pt x="2209094" y="1356582"/>
                    </a:cubicBezTo>
                    <a:cubicBezTo>
                      <a:pt x="2210406" y="1349082"/>
                      <a:pt x="2214156" y="1349270"/>
                      <a:pt x="2227654" y="1357707"/>
                    </a:cubicBezTo>
                    <a:cubicBezTo>
                      <a:pt x="2238340" y="1364270"/>
                      <a:pt x="2238903" y="1364457"/>
                      <a:pt x="2244715" y="1361645"/>
                    </a:cubicBezTo>
                    <a:cubicBezTo>
                      <a:pt x="2259150" y="1354707"/>
                      <a:pt x="2265525" y="1348145"/>
                      <a:pt x="2268149" y="1337645"/>
                    </a:cubicBezTo>
                    <a:cubicBezTo>
                      <a:pt x="2269649" y="1332020"/>
                      <a:pt x="2273961" y="1317395"/>
                      <a:pt x="2277898" y="1305020"/>
                    </a:cubicBezTo>
                    <a:cubicBezTo>
                      <a:pt x="2284460" y="1284583"/>
                      <a:pt x="2285585" y="1282145"/>
                      <a:pt x="2291209" y="1279145"/>
                    </a:cubicBezTo>
                    <a:cubicBezTo>
                      <a:pt x="2294584" y="1277270"/>
                      <a:pt x="2299083" y="1272770"/>
                      <a:pt x="2301145" y="1269020"/>
                    </a:cubicBezTo>
                    <a:cubicBezTo>
                      <a:pt x="2303957" y="1263583"/>
                      <a:pt x="2306770" y="1261521"/>
                      <a:pt x="2312394" y="1259833"/>
                    </a:cubicBezTo>
                    <a:cubicBezTo>
                      <a:pt x="2316518" y="1258708"/>
                      <a:pt x="2320830" y="1256271"/>
                      <a:pt x="2321768" y="1254208"/>
                    </a:cubicBezTo>
                    <a:cubicBezTo>
                      <a:pt x="2322893" y="1252333"/>
                      <a:pt x="2325330" y="1248396"/>
                      <a:pt x="2327205" y="1245583"/>
                    </a:cubicBezTo>
                    <a:cubicBezTo>
                      <a:pt x="2330767" y="1239958"/>
                      <a:pt x="2330204" y="1234708"/>
                      <a:pt x="2325705" y="1234708"/>
                    </a:cubicBezTo>
                    <a:cubicBezTo>
                      <a:pt x="2324205" y="1234708"/>
                      <a:pt x="2321393" y="1232083"/>
                      <a:pt x="2319518" y="1229083"/>
                    </a:cubicBezTo>
                    <a:cubicBezTo>
                      <a:pt x="2314081" y="1220458"/>
                      <a:pt x="2293084" y="1204334"/>
                      <a:pt x="2289147" y="1205646"/>
                    </a:cubicBezTo>
                    <a:cubicBezTo>
                      <a:pt x="2286710" y="1206396"/>
                      <a:pt x="2284085" y="1204896"/>
                      <a:pt x="2280523" y="1200584"/>
                    </a:cubicBezTo>
                    <a:cubicBezTo>
                      <a:pt x="2277711" y="1197209"/>
                      <a:pt x="2272836" y="1193084"/>
                      <a:pt x="2269649" y="1191396"/>
                    </a:cubicBezTo>
                    <a:cubicBezTo>
                      <a:pt x="2265150" y="1188959"/>
                      <a:pt x="2262525" y="1185209"/>
                      <a:pt x="2258963" y="1176396"/>
                    </a:cubicBezTo>
                    <a:cubicBezTo>
                      <a:pt x="2254838" y="1166084"/>
                      <a:pt x="2253339" y="1164021"/>
                      <a:pt x="2247902" y="1162334"/>
                    </a:cubicBezTo>
                    <a:cubicBezTo>
                      <a:pt x="2244340" y="1161209"/>
                      <a:pt x="2240403" y="1158771"/>
                      <a:pt x="2239090" y="1156896"/>
                    </a:cubicBezTo>
                    <a:cubicBezTo>
                      <a:pt x="2237778" y="1155021"/>
                      <a:pt x="2234403" y="1153334"/>
                      <a:pt x="2231591" y="1152959"/>
                    </a:cubicBezTo>
                    <a:cubicBezTo>
                      <a:pt x="2224467" y="1152209"/>
                      <a:pt x="2222780" y="1149772"/>
                      <a:pt x="2222405" y="1139647"/>
                    </a:cubicBezTo>
                    <a:cubicBezTo>
                      <a:pt x="2222217" y="1134772"/>
                      <a:pt x="2219780" y="1122397"/>
                      <a:pt x="2217156" y="1112459"/>
                    </a:cubicBezTo>
                    <a:cubicBezTo>
                      <a:pt x="2212469" y="1095209"/>
                      <a:pt x="2212469" y="1093897"/>
                      <a:pt x="2215281" y="1087147"/>
                    </a:cubicBezTo>
                    <a:cubicBezTo>
                      <a:pt x="2217905" y="1080585"/>
                      <a:pt x="2217905" y="1079272"/>
                      <a:pt x="2214906" y="1071210"/>
                    </a:cubicBezTo>
                    <a:cubicBezTo>
                      <a:pt x="2211531" y="1061460"/>
                      <a:pt x="2212281" y="1058460"/>
                      <a:pt x="2217905" y="1058460"/>
                    </a:cubicBezTo>
                    <a:cubicBezTo>
                      <a:pt x="2219968" y="1058460"/>
                      <a:pt x="2225217" y="1054710"/>
                      <a:pt x="2229342" y="1050022"/>
                    </a:cubicBezTo>
                    <a:cubicBezTo>
                      <a:pt x="2234403" y="1044397"/>
                      <a:pt x="2238528" y="1041585"/>
                      <a:pt x="2241528" y="1041585"/>
                    </a:cubicBezTo>
                    <a:cubicBezTo>
                      <a:pt x="2245840" y="1041585"/>
                      <a:pt x="2246027" y="1041960"/>
                      <a:pt x="2244902" y="1049835"/>
                    </a:cubicBezTo>
                    <a:cubicBezTo>
                      <a:pt x="2243777" y="1056960"/>
                      <a:pt x="2244152" y="1058460"/>
                      <a:pt x="2247339" y="1060147"/>
                    </a:cubicBezTo>
                    <a:cubicBezTo>
                      <a:pt x="2249589" y="1061272"/>
                      <a:pt x="2251651" y="1062210"/>
                      <a:pt x="2252214" y="1062210"/>
                    </a:cubicBezTo>
                    <a:cubicBezTo>
                      <a:pt x="2254651" y="1062210"/>
                      <a:pt x="2260838" y="1046835"/>
                      <a:pt x="2260838" y="1041022"/>
                    </a:cubicBezTo>
                    <a:cubicBezTo>
                      <a:pt x="2260838" y="1035022"/>
                      <a:pt x="2260088" y="1034085"/>
                      <a:pt x="2250526" y="1029398"/>
                    </a:cubicBezTo>
                    <a:cubicBezTo>
                      <a:pt x="2241903" y="1025273"/>
                      <a:pt x="2239653" y="1024710"/>
                      <a:pt x="2237216" y="1026773"/>
                    </a:cubicBezTo>
                    <a:cubicBezTo>
                      <a:pt x="2234966" y="1028648"/>
                      <a:pt x="2233091" y="1027523"/>
                      <a:pt x="2226342" y="1020398"/>
                    </a:cubicBezTo>
                    <a:cubicBezTo>
                      <a:pt x="2221842" y="1015523"/>
                      <a:pt x="2217343" y="1011585"/>
                      <a:pt x="2216406" y="1011585"/>
                    </a:cubicBezTo>
                    <a:cubicBezTo>
                      <a:pt x="2215281" y="1011585"/>
                      <a:pt x="2213031" y="1013273"/>
                      <a:pt x="2211156" y="1015335"/>
                    </a:cubicBezTo>
                    <a:cubicBezTo>
                      <a:pt x="2206844" y="1020210"/>
                      <a:pt x="2204595" y="1018523"/>
                      <a:pt x="2204595" y="1010648"/>
                    </a:cubicBezTo>
                    <a:cubicBezTo>
                      <a:pt x="2204595" y="1004835"/>
                      <a:pt x="2203657" y="1003523"/>
                      <a:pt x="2195033" y="998648"/>
                    </a:cubicBezTo>
                    <a:cubicBezTo>
                      <a:pt x="2189784" y="995648"/>
                      <a:pt x="2181535" y="992273"/>
                      <a:pt x="2176661" y="990960"/>
                    </a:cubicBezTo>
                    <a:cubicBezTo>
                      <a:pt x="2154913" y="985335"/>
                      <a:pt x="2145914" y="980835"/>
                      <a:pt x="2133916" y="969773"/>
                    </a:cubicBezTo>
                    <a:cubicBezTo>
                      <a:pt x="2127542" y="963586"/>
                      <a:pt x="2122105" y="957961"/>
                      <a:pt x="2122105" y="957023"/>
                    </a:cubicBezTo>
                    <a:cubicBezTo>
                      <a:pt x="2122105" y="955148"/>
                      <a:pt x="2143665" y="964898"/>
                      <a:pt x="2155663" y="972211"/>
                    </a:cubicBezTo>
                    <a:cubicBezTo>
                      <a:pt x="2164662" y="977835"/>
                      <a:pt x="2176848" y="979710"/>
                      <a:pt x="2179285" y="976148"/>
                    </a:cubicBezTo>
                    <a:cubicBezTo>
                      <a:pt x="2181535" y="972398"/>
                      <a:pt x="2170099" y="959273"/>
                      <a:pt x="2162037" y="956086"/>
                    </a:cubicBezTo>
                    <a:cubicBezTo>
                      <a:pt x="2157725" y="954398"/>
                      <a:pt x="2147227" y="948961"/>
                      <a:pt x="2138603" y="943898"/>
                    </a:cubicBezTo>
                    <a:cubicBezTo>
                      <a:pt x="2129979" y="938836"/>
                      <a:pt x="2120792" y="934711"/>
                      <a:pt x="2117980" y="934711"/>
                    </a:cubicBezTo>
                    <a:cubicBezTo>
                      <a:pt x="2115168" y="934711"/>
                      <a:pt x="2112356" y="933961"/>
                      <a:pt x="2111793" y="932836"/>
                    </a:cubicBezTo>
                    <a:cubicBezTo>
                      <a:pt x="2111231" y="931898"/>
                      <a:pt x="2111981" y="930961"/>
                      <a:pt x="2113481" y="930961"/>
                    </a:cubicBezTo>
                    <a:cubicBezTo>
                      <a:pt x="2115168" y="930961"/>
                      <a:pt x="2117793" y="928898"/>
                      <a:pt x="2119480" y="926273"/>
                    </a:cubicBezTo>
                    <a:cubicBezTo>
                      <a:pt x="2121917" y="922711"/>
                      <a:pt x="2122292" y="917836"/>
                      <a:pt x="2121730" y="901524"/>
                    </a:cubicBezTo>
                    <a:cubicBezTo>
                      <a:pt x="2121167" y="882399"/>
                      <a:pt x="2120792" y="880524"/>
                      <a:pt x="2113481" y="865149"/>
                    </a:cubicBezTo>
                    <a:cubicBezTo>
                      <a:pt x="2109356" y="856336"/>
                      <a:pt x="2103544" y="847337"/>
                      <a:pt x="2100545" y="845087"/>
                    </a:cubicBezTo>
                    <a:lnTo>
                      <a:pt x="2095295" y="840962"/>
                    </a:lnTo>
                    <a:lnTo>
                      <a:pt x="2088921" y="846587"/>
                    </a:lnTo>
                    <a:cubicBezTo>
                      <a:pt x="2085547" y="849774"/>
                      <a:pt x="2081797" y="852212"/>
                      <a:pt x="2080860" y="852212"/>
                    </a:cubicBezTo>
                    <a:cubicBezTo>
                      <a:pt x="2079735" y="852212"/>
                      <a:pt x="2075610" y="855212"/>
                      <a:pt x="2071486" y="858961"/>
                    </a:cubicBezTo>
                    <a:cubicBezTo>
                      <a:pt x="2067361" y="862711"/>
                      <a:pt x="2063987" y="864774"/>
                      <a:pt x="2063987" y="863649"/>
                    </a:cubicBezTo>
                    <a:cubicBezTo>
                      <a:pt x="2063987" y="859899"/>
                      <a:pt x="2080860" y="835524"/>
                      <a:pt x="2084422" y="834399"/>
                    </a:cubicBezTo>
                    <a:cubicBezTo>
                      <a:pt x="2086297" y="833837"/>
                      <a:pt x="2090046" y="830087"/>
                      <a:pt x="2092858" y="826337"/>
                    </a:cubicBezTo>
                    <a:cubicBezTo>
                      <a:pt x="2096983" y="820149"/>
                      <a:pt x="2097733" y="817149"/>
                      <a:pt x="2097733" y="805712"/>
                    </a:cubicBezTo>
                    <a:cubicBezTo>
                      <a:pt x="2097733" y="795962"/>
                      <a:pt x="2096608" y="789962"/>
                      <a:pt x="2094171" y="785087"/>
                    </a:cubicBezTo>
                    <a:cubicBezTo>
                      <a:pt x="2092296" y="781337"/>
                      <a:pt x="2089671" y="773087"/>
                      <a:pt x="2088359" y="766900"/>
                    </a:cubicBezTo>
                    <a:cubicBezTo>
                      <a:pt x="2085547" y="753587"/>
                      <a:pt x="2077860" y="737275"/>
                      <a:pt x="2074673" y="738400"/>
                    </a:cubicBezTo>
                    <a:cubicBezTo>
                      <a:pt x="2072236" y="739150"/>
                      <a:pt x="2071861" y="754525"/>
                      <a:pt x="2074298" y="767275"/>
                    </a:cubicBezTo>
                    <a:cubicBezTo>
                      <a:pt x="2075610" y="774775"/>
                      <a:pt x="2075610" y="775150"/>
                      <a:pt x="2070361" y="775712"/>
                    </a:cubicBezTo>
                    <a:cubicBezTo>
                      <a:pt x="2066049" y="776087"/>
                      <a:pt x="2064737" y="777400"/>
                      <a:pt x="2063987" y="781900"/>
                    </a:cubicBezTo>
                    <a:cubicBezTo>
                      <a:pt x="2063237" y="786587"/>
                      <a:pt x="2061925" y="787712"/>
                      <a:pt x="2055925" y="788650"/>
                    </a:cubicBezTo>
                    <a:cubicBezTo>
                      <a:pt x="2052176" y="789212"/>
                      <a:pt x="2048426" y="790337"/>
                      <a:pt x="2047864" y="790900"/>
                    </a:cubicBezTo>
                    <a:cubicBezTo>
                      <a:pt x="2047114" y="791462"/>
                      <a:pt x="2045052" y="799524"/>
                      <a:pt x="2042989" y="808524"/>
                    </a:cubicBezTo>
                    <a:cubicBezTo>
                      <a:pt x="2041115" y="817524"/>
                      <a:pt x="2038865" y="826899"/>
                      <a:pt x="2038302" y="829149"/>
                    </a:cubicBezTo>
                    <a:cubicBezTo>
                      <a:pt x="2037740" y="831587"/>
                      <a:pt x="2038677" y="836837"/>
                      <a:pt x="2040365" y="840962"/>
                    </a:cubicBezTo>
                    <a:cubicBezTo>
                      <a:pt x="2045989" y="855212"/>
                      <a:pt x="2042989" y="858774"/>
                      <a:pt x="2034928" y="847149"/>
                    </a:cubicBezTo>
                    <a:cubicBezTo>
                      <a:pt x="2028366" y="837212"/>
                      <a:pt x="2028366" y="819587"/>
                      <a:pt x="2035115" y="800462"/>
                    </a:cubicBezTo>
                    <a:cubicBezTo>
                      <a:pt x="2040552" y="785087"/>
                      <a:pt x="2039615" y="780962"/>
                      <a:pt x="2030803" y="780962"/>
                    </a:cubicBezTo>
                    <a:cubicBezTo>
                      <a:pt x="2023492" y="780962"/>
                      <a:pt x="2026679" y="776837"/>
                      <a:pt x="2036428" y="774025"/>
                    </a:cubicBezTo>
                    <a:cubicBezTo>
                      <a:pt x="2046739" y="771025"/>
                      <a:pt x="2050863" y="765962"/>
                      <a:pt x="2050863" y="756025"/>
                    </a:cubicBezTo>
                    <a:cubicBezTo>
                      <a:pt x="2050863" y="752087"/>
                      <a:pt x="2052176" y="746837"/>
                      <a:pt x="2053863" y="744400"/>
                    </a:cubicBezTo>
                    <a:cubicBezTo>
                      <a:pt x="2056488" y="740462"/>
                      <a:pt x="2056488" y="738775"/>
                      <a:pt x="2054613" y="734275"/>
                    </a:cubicBezTo>
                    <a:cubicBezTo>
                      <a:pt x="2053488" y="731275"/>
                      <a:pt x="2052926" y="726963"/>
                      <a:pt x="2053676" y="724900"/>
                    </a:cubicBezTo>
                    <a:cubicBezTo>
                      <a:pt x="2054425" y="722275"/>
                      <a:pt x="2053863" y="720588"/>
                      <a:pt x="2051988" y="719838"/>
                    </a:cubicBezTo>
                    <a:cubicBezTo>
                      <a:pt x="2050301" y="719275"/>
                      <a:pt x="2048989" y="717400"/>
                      <a:pt x="2048989" y="715900"/>
                    </a:cubicBezTo>
                    <a:cubicBezTo>
                      <a:pt x="2048989" y="713650"/>
                      <a:pt x="2050863" y="713275"/>
                      <a:pt x="2060425" y="714400"/>
                    </a:cubicBezTo>
                    <a:cubicBezTo>
                      <a:pt x="2070548" y="715525"/>
                      <a:pt x="2072236" y="715338"/>
                      <a:pt x="2076360" y="711400"/>
                    </a:cubicBezTo>
                    <a:cubicBezTo>
                      <a:pt x="2078797" y="709150"/>
                      <a:pt x="2080860" y="705588"/>
                      <a:pt x="2080860" y="703525"/>
                    </a:cubicBezTo>
                    <a:cubicBezTo>
                      <a:pt x="2080860" y="701463"/>
                      <a:pt x="2082734" y="696775"/>
                      <a:pt x="2084797" y="692838"/>
                    </a:cubicBezTo>
                    <a:cubicBezTo>
                      <a:pt x="2090796" y="682150"/>
                      <a:pt x="2088921" y="678213"/>
                      <a:pt x="2073361" y="669588"/>
                    </a:cubicBezTo>
                    <a:cubicBezTo>
                      <a:pt x="2060612" y="662276"/>
                      <a:pt x="2056113" y="657401"/>
                      <a:pt x="2064549" y="659838"/>
                    </a:cubicBezTo>
                    <a:cubicBezTo>
                      <a:pt x="2075048" y="662838"/>
                      <a:pt x="2079172" y="663213"/>
                      <a:pt x="2081610" y="661151"/>
                    </a:cubicBezTo>
                    <a:cubicBezTo>
                      <a:pt x="2083672" y="659463"/>
                      <a:pt x="2085172" y="659463"/>
                      <a:pt x="2087984" y="661151"/>
                    </a:cubicBezTo>
                    <a:cubicBezTo>
                      <a:pt x="2094358" y="665088"/>
                      <a:pt x="2097733" y="662088"/>
                      <a:pt x="2097733" y="652526"/>
                    </a:cubicBezTo>
                    <a:cubicBezTo>
                      <a:pt x="2097733" y="641838"/>
                      <a:pt x="2093796" y="633776"/>
                      <a:pt x="2086484" y="630026"/>
                    </a:cubicBezTo>
                    <a:cubicBezTo>
                      <a:pt x="2079547" y="626463"/>
                      <a:pt x="2075423" y="626463"/>
                      <a:pt x="2071111" y="630213"/>
                    </a:cubicBezTo>
                    <a:cubicBezTo>
                      <a:pt x="2068111" y="633213"/>
                      <a:pt x="2067736" y="633026"/>
                      <a:pt x="2066611" y="630213"/>
                    </a:cubicBezTo>
                    <a:cubicBezTo>
                      <a:pt x="2065862" y="628338"/>
                      <a:pt x="2066236" y="626088"/>
                      <a:pt x="2067549" y="624776"/>
                    </a:cubicBezTo>
                    <a:cubicBezTo>
                      <a:pt x="2072611" y="619714"/>
                      <a:pt x="2068861" y="608276"/>
                      <a:pt x="2060612" y="603964"/>
                    </a:cubicBezTo>
                    <a:lnTo>
                      <a:pt x="2055550" y="601151"/>
                    </a:lnTo>
                    <a:lnTo>
                      <a:pt x="2061362" y="600964"/>
                    </a:lnTo>
                    <a:cubicBezTo>
                      <a:pt x="2064362" y="600964"/>
                      <a:pt x="2068674" y="602276"/>
                      <a:pt x="2070736" y="603776"/>
                    </a:cubicBezTo>
                    <a:cubicBezTo>
                      <a:pt x="2075423" y="607339"/>
                      <a:pt x="2080110" y="607339"/>
                      <a:pt x="2081610" y="603589"/>
                    </a:cubicBezTo>
                    <a:cubicBezTo>
                      <a:pt x="2083672" y="598339"/>
                      <a:pt x="2079172" y="593651"/>
                      <a:pt x="2065299" y="587089"/>
                    </a:cubicBezTo>
                    <a:cubicBezTo>
                      <a:pt x="2046926" y="578276"/>
                      <a:pt x="2030428" y="560277"/>
                      <a:pt x="2026491" y="544339"/>
                    </a:cubicBezTo>
                    <a:cubicBezTo>
                      <a:pt x="2023679" y="533277"/>
                      <a:pt x="2017867" y="527839"/>
                      <a:pt x="2006619" y="525777"/>
                    </a:cubicBezTo>
                    <a:cubicBezTo>
                      <a:pt x="1991246" y="522777"/>
                      <a:pt x="1981497" y="512277"/>
                      <a:pt x="1972123" y="488277"/>
                    </a:cubicBezTo>
                    <a:cubicBezTo>
                      <a:pt x="1969873" y="482652"/>
                      <a:pt x="1966499" y="476465"/>
                      <a:pt x="1964624" y="474402"/>
                    </a:cubicBezTo>
                    <a:cubicBezTo>
                      <a:pt x="1962562" y="472340"/>
                      <a:pt x="1959750" y="467652"/>
                      <a:pt x="1958250" y="463902"/>
                    </a:cubicBezTo>
                    <a:cubicBezTo>
                      <a:pt x="1956375" y="459215"/>
                      <a:pt x="1950376" y="453402"/>
                      <a:pt x="1938377" y="444403"/>
                    </a:cubicBezTo>
                    <a:cubicBezTo>
                      <a:pt x="1922254" y="432028"/>
                      <a:pt x="1908381" y="416090"/>
                      <a:pt x="1908381" y="409715"/>
                    </a:cubicBezTo>
                    <a:cubicBezTo>
                      <a:pt x="1908381" y="408215"/>
                      <a:pt x="1905569" y="402403"/>
                      <a:pt x="1902007" y="396590"/>
                    </a:cubicBezTo>
                    <a:cubicBezTo>
                      <a:pt x="1898445" y="390965"/>
                      <a:pt x="1893383" y="379903"/>
                      <a:pt x="1890571" y="371841"/>
                    </a:cubicBezTo>
                    <a:lnTo>
                      <a:pt x="1885509" y="357591"/>
                    </a:lnTo>
                    <a:lnTo>
                      <a:pt x="1888321" y="337153"/>
                    </a:lnTo>
                    <a:cubicBezTo>
                      <a:pt x="1891320" y="315779"/>
                      <a:pt x="1896945" y="297779"/>
                      <a:pt x="1902944" y="290091"/>
                    </a:cubicBezTo>
                    <a:cubicBezTo>
                      <a:pt x="1905381" y="287091"/>
                      <a:pt x="1906506" y="282591"/>
                      <a:pt x="1906506" y="276779"/>
                    </a:cubicBezTo>
                    <a:cubicBezTo>
                      <a:pt x="1906506" y="268904"/>
                      <a:pt x="1907631" y="266654"/>
                      <a:pt x="1915317" y="257654"/>
                    </a:cubicBezTo>
                    <a:cubicBezTo>
                      <a:pt x="1920004" y="252029"/>
                      <a:pt x="1925066" y="244717"/>
                      <a:pt x="1926566" y="241342"/>
                    </a:cubicBezTo>
                    <a:cubicBezTo>
                      <a:pt x="1927878" y="237967"/>
                      <a:pt x="1931066" y="234404"/>
                      <a:pt x="1933690" y="233467"/>
                    </a:cubicBezTo>
                    <a:cubicBezTo>
                      <a:pt x="1936127" y="232529"/>
                      <a:pt x="1941377" y="227279"/>
                      <a:pt x="1945501" y="221842"/>
                    </a:cubicBezTo>
                    <a:cubicBezTo>
                      <a:pt x="1952438" y="212654"/>
                      <a:pt x="1953000" y="210780"/>
                      <a:pt x="1953750" y="197280"/>
                    </a:cubicBezTo>
                    <a:cubicBezTo>
                      <a:pt x="1954688" y="183592"/>
                      <a:pt x="1955063" y="182280"/>
                      <a:pt x="1960687" y="177592"/>
                    </a:cubicBezTo>
                    <a:cubicBezTo>
                      <a:pt x="1964436" y="174405"/>
                      <a:pt x="1967811" y="168592"/>
                      <a:pt x="1970248" y="161280"/>
                    </a:cubicBezTo>
                    <a:cubicBezTo>
                      <a:pt x="1972310" y="155092"/>
                      <a:pt x="1978310" y="143843"/>
                      <a:pt x="1983372" y="135968"/>
                    </a:cubicBezTo>
                    <a:cubicBezTo>
                      <a:pt x="1997995" y="113468"/>
                      <a:pt x="1999495" y="109530"/>
                      <a:pt x="1996870" y="98468"/>
                    </a:cubicBezTo>
                    <a:cubicBezTo>
                      <a:pt x="1995183" y="91343"/>
                      <a:pt x="1995183" y="86843"/>
                      <a:pt x="1996870" y="79718"/>
                    </a:cubicBezTo>
                    <a:cubicBezTo>
                      <a:pt x="1998932" y="70906"/>
                      <a:pt x="1998745" y="69781"/>
                      <a:pt x="1994808" y="64531"/>
                    </a:cubicBezTo>
                    <a:cubicBezTo>
                      <a:pt x="1991058" y="59468"/>
                      <a:pt x="1990683" y="57406"/>
                      <a:pt x="1991808" y="48781"/>
                    </a:cubicBezTo>
                    <a:cubicBezTo>
                      <a:pt x="1992933" y="39031"/>
                      <a:pt x="1992745" y="38656"/>
                      <a:pt x="1986559" y="33969"/>
                    </a:cubicBezTo>
                    <a:cubicBezTo>
                      <a:pt x="1979060" y="28156"/>
                      <a:pt x="1963874" y="22719"/>
                      <a:pt x="1959937" y="24219"/>
                    </a:cubicBezTo>
                    <a:cubicBezTo>
                      <a:pt x="1958437" y="24781"/>
                      <a:pt x="1957125" y="27031"/>
                      <a:pt x="1957125" y="29094"/>
                    </a:cubicBezTo>
                    <a:cubicBezTo>
                      <a:pt x="1957125" y="31531"/>
                      <a:pt x="1955813" y="32844"/>
                      <a:pt x="1953375" y="32844"/>
                    </a:cubicBezTo>
                    <a:cubicBezTo>
                      <a:pt x="1951313" y="32844"/>
                      <a:pt x="1947189" y="36406"/>
                      <a:pt x="1943252" y="41281"/>
                    </a:cubicBezTo>
                    <a:cubicBezTo>
                      <a:pt x="1934815" y="52531"/>
                      <a:pt x="1929566" y="56468"/>
                      <a:pt x="1920004" y="58906"/>
                    </a:cubicBezTo>
                    <a:cubicBezTo>
                      <a:pt x="1914005" y="60593"/>
                      <a:pt x="1912130" y="62093"/>
                      <a:pt x="1912130" y="64906"/>
                    </a:cubicBezTo>
                    <a:cubicBezTo>
                      <a:pt x="1912130" y="70531"/>
                      <a:pt x="1906881" y="79718"/>
                      <a:pt x="1899007" y="88156"/>
                    </a:cubicBezTo>
                    <a:cubicBezTo>
                      <a:pt x="1895070" y="92281"/>
                      <a:pt x="1891508" y="97718"/>
                      <a:pt x="1891133" y="100343"/>
                    </a:cubicBezTo>
                    <a:cubicBezTo>
                      <a:pt x="1890758" y="104093"/>
                      <a:pt x="1889446" y="105218"/>
                      <a:pt x="1884571" y="105593"/>
                    </a:cubicBezTo>
                    <a:cubicBezTo>
                      <a:pt x="1879697" y="106155"/>
                      <a:pt x="1877260" y="108030"/>
                      <a:pt x="1872385" y="114968"/>
                    </a:cubicBezTo>
                    <a:cubicBezTo>
                      <a:pt x="1869198" y="119843"/>
                      <a:pt x="1864136" y="126593"/>
                      <a:pt x="1861137" y="129968"/>
                    </a:cubicBezTo>
                    <a:cubicBezTo>
                      <a:pt x="1855137" y="137093"/>
                      <a:pt x="1854762" y="139155"/>
                      <a:pt x="1858887" y="143655"/>
                    </a:cubicBezTo>
                    <a:cubicBezTo>
                      <a:pt x="1862449" y="147593"/>
                      <a:pt x="1863386" y="158655"/>
                      <a:pt x="1860387" y="159780"/>
                    </a:cubicBezTo>
                    <a:cubicBezTo>
                      <a:pt x="1859262" y="160155"/>
                      <a:pt x="1857762" y="158842"/>
                      <a:pt x="1857200" y="156592"/>
                    </a:cubicBezTo>
                    <a:cubicBezTo>
                      <a:pt x="1855887" y="151905"/>
                      <a:pt x="1847451" y="151530"/>
                      <a:pt x="1845014" y="156217"/>
                    </a:cubicBezTo>
                    <a:cubicBezTo>
                      <a:pt x="1841452" y="163155"/>
                      <a:pt x="1840889" y="171967"/>
                      <a:pt x="1843889" y="178717"/>
                    </a:cubicBezTo>
                    <a:cubicBezTo>
                      <a:pt x="1845389" y="182467"/>
                      <a:pt x="1846888" y="189967"/>
                      <a:pt x="1847076" y="195217"/>
                    </a:cubicBezTo>
                    <a:cubicBezTo>
                      <a:pt x="1847263" y="203092"/>
                      <a:pt x="1846138" y="206842"/>
                      <a:pt x="1840702" y="215842"/>
                    </a:cubicBezTo>
                    <a:cubicBezTo>
                      <a:pt x="1835452" y="224842"/>
                      <a:pt x="1833203" y="227092"/>
                      <a:pt x="1828703" y="227467"/>
                    </a:cubicBezTo>
                    <a:cubicBezTo>
                      <a:pt x="1824579" y="228029"/>
                      <a:pt x="1818954" y="232342"/>
                      <a:pt x="1807143" y="244529"/>
                    </a:cubicBezTo>
                    <a:cubicBezTo>
                      <a:pt x="1781459" y="270779"/>
                      <a:pt x="1765711" y="276966"/>
                      <a:pt x="1753712" y="265342"/>
                    </a:cubicBezTo>
                    <a:cubicBezTo>
                      <a:pt x="1747713" y="259529"/>
                      <a:pt x="1714530" y="240967"/>
                      <a:pt x="1710218" y="240967"/>
                    </a:cubicBezTo>
                    <a:cubicBezTo>
                      <a:pt x="1708905" y="240967"/>
                      <a:pt x="1707405" y="243029"/>
                      <a:pt x="1706656" y="245654"/>
                    </a:cubicBezTo>
                    <a:cubicBezTo>
                      <a:pt x="1706093" y="248279"/>
                      <a:pt x="1703093" y="252217"/>
                      <a:pt x="1700094" y="254279"/>
                    </a:cubicBezTo>
                    <a:cubicBezTo>
                      <a:pt x="1695969" y="257279"/>
                      <a:pt x="1694844" y="259154"/>
                      <a:pt x="1695782" y="261967"/>
                    </a:cubicBezTo>
                    <a:cubicBezTo>
                      <a:pt x="1697282" y="267029"/>
                      <a:pt x="1693532" y="269279"/>
                      <a:pt x="1685096" y="267967"/>
                    </a:cubicBezTo>
                    <a:cubicBezTo>
                      <a:pt x="1680784" y="267217"/>
                      <a:pt x="1676284" y="267967"/>
                      <a:pt x="1672535" y="269842"/>
                    </a:cubicBezTo>
                    <a:cubicBezTo>
                      <a:pt x="1669348" y="271529"/>
                      <a:pt x="1664473" y="272841"/>
                      <a:pt x="1661849" y="272841"/>
                    </a:cubicBezTo>
                    <a:cubicBezTo>
                      <a:pt x="1659224" y="272841"/>
                      <a:pt x="1655849" y="274529"/>
                      <a:pt x="1654162" y="276404"/>
                    </a:cubicBezTo>
                    <a:cubicBezTo>
                      <a:pt x="1651537" y="279216"/>
                      <a:pt x="1650037" y="279591"/>
                      <a:pt x="1645163" y="278279"/>
                    </a:cubicBezTo>
                    <a:cubicBezTo>
                      <a:pt x="1641976" y="277341"/>
                      <a:pt x="1635414" y="276966"/>
                      <a:pt x="1630540" y="277716"/>
                    </a:cubicBezTo>
                    <a:cubicBezTo>
                      <a:pt x="1623228" y="278654"/>
                      <a:pt x="1620791" y="278091"/>
                      <a:pt x="1616667" y="274904"/>
                    </a:cubicBezTo>
                    <a:cubicBezTo>
                      <a:pt x="1613854" y="272654"/>
                      <a:pt x="1609730" y="270967"/>
                      <a:pt x="1607480" y="270967"/>
                    </a:cubicBezTo>
                    <a:cubicBezTo>
                      <a:pt x="1605230" y="270967"/>
                      <a:pt x="1601856" y="269279"/>
                      <a:pt x="1599981" y="267217"/>
                    </a:cubicBezTo>
                    <a:cubicBezTo>
                      <a:pt x="1595107" y="261779"/>
                      <a:pt x="1587045" y="262342"/>
                      <a:pt x="1582358" y="268342"/>
                    </a:cubicBezTo>
                    <a:cubicBezTo>
                      <a:pt x="1580109" y="271154"/>
                      <a:pt x="1578421" y="274529"/>
                      <a:pt x="1578421" y="275841"/>
                    </a:cubicBezTo>
                    <a:cubicBezTo>
                      <a:pt x="1578421" y="280154"/>
                      <a:pt x="1574672" y="278841"/>
                      <a:pt x="1572797" y="273966"/>
                    </a:cubicBezTo>
                    <a:cubicBezTo>
                      <a:pt x="1570922" y="268529"/>
                      <a:pt x="1563611" y="266654"/>
                      <a:pt x="1546738" y="267029"/>
                    </a:cubicBezTo>
                    <a:cubicBezTo>
                      <a:pt x="1536239" y="267404"/>
                      <a:pt x="1532677" y="266467"/>
                      <a:pt x="1518054" y="259529"/>
                    </a:cubicBezTo>
                    <a:lnTo>
                      <a:pt x="1501556" y="251467"/>
                    </a:lnTo>
                    <a:lnTo>
                      <a:pt x="1487870" y="254654"/>
                    </a:lnTo>
                    <a:cubicBezTo>
                      <a:pt x="1470809" y="258779"/>
                      <a:pt x="1466497" y="258592"/>
                      <a:pt x="1464435" y="254654"/>
                    </a:cubicBezTo>
                    <a:cubicBezTo>
                      <a:pt x="1461061" y="247904"/>
                      <a:pt x="1463685" y="246404"/>
                      <a:pt x="1476246" y="247717"/>
                    </a:cubicBezTo>
                    <a:cubicBezTo>
                      <a:pt x="1486558" y="248842"/>
                      <a:pt x="1488432" y="248467"/>
                      <a:pt x="1491994" y="244904"/>
                    </a:cubicBezTo>
                    <a:cubicBezTo>
                      <a:pt x="1494057" y="242842"/>
                      <a:pt x="1496306" y="240967"/>
                      <a:pt x="1496681" y="240967"/>
                    </a:cubicBezTo>
                    <a:cubicBezTo>
                      <a:pt x="1497244" y="240967"/>
                      <a:pt x="1501931" y="243592"/>
                      <a:pt x="1507180" y="246967"/>
                    </a:cubicBezTo>
                    <a:cubicBezTo>
                      <a:pt x="1516554" y="252779"/>
                      <a:pt x="1517116" y="252967"/>
                      <a:pt x="1519553" y="249404"/>
                    </a:cubicBezTo>
                    <a:cubicBezTo>
                      <a:pt x="1523678" y="243779"/>
                      <a:pt x="1522741" y="241717"/>
                      <a:pt x="1511679" y="230842"/>
                    </a:cubicBezTo>
                    <a:cubicBezTo>
                      <a:pt x="1505868" y="225217"/>
                      <a:pt x="1501743" y="219779"/>
                      <a:pt x="1502306" y="218842"/>
                    </a:cubicBezTo>
                    <a:cubicBezTo>
                      <a:pt x="1502868" y="217717"/>
                      <a:pt x="1508867" y="213779"/>
                      <a:pt x="1515616" y="210217"/>
                    </a:cubicBezTo>
                    <a:cubicBezTo>
                      <a:pt x="1529115" y="202530"/>
                      <a:pt x="1533989" y="198405"/>
                      <a:pt x="1532302" y="195780"/>
                    </a:cubicBezTo>
                    <a:cubicBezTo>
                      <a:pt x="1530427" y="192592"/>
                      <a:pt x="1516179" y="186217"/>
                      <a:pt x="1513554" y="187342"/>
                    </a:cubicBezTo>
                    <a:cubicBezTo>
                      <a:pt x="1512054" y="187905"/>
                      <a:pt x="1510930" y="189780"/>
                      <a:pt x="1510930" y="191280"/>
                    </a:cubicBezTo>
                    <a:cubicBezTo>
                      <a:pt x="1510930" y="193155"/>
                      <a:pt x="1506805" y="196155"/>
                      <a:pt x="1500618" y="198967"/>
                    </a:cubicBezTo>
                    <a:cubicBezTo>
                      <a:pt x="1494807" y="201405"/>
                      <a:pt x="1489745" y="204780"/>
                      <a:pt x="1489182" y="206280"/>
                    </a:cubicBezTo>
                    <a:cubicBezTo>
                      <a:pt x="1487120" y="211530"/>
                      <a:pt x="1483183" y="209092"/>
                      <a:pt x="1480558" y="201217"/>
                    </a:cubicBezTo>
                    <a:cubicBezTo>
                      <a:pt x="1477934" y="192405"/>
                      <a:pt x="1472309" y="189780"/>
                      <a:pt x="1467810" y="195030"/>
                    </a:cubicBezTo>
                    <a:cubicBezTo>
                      <a:pt x="1464435" y="199155"/>
                      <a:pt x="1459561" y="198592"/>
                      <a:pt x="1452812" y="192967"/>
                    </a:cubicBezTo>
                    <a:cubicBezTo>
                      <a:pt x="1447187" y="188092"/>
                      <a:pt x="1446625" y="188092"/>
                      <a:pt x="1439126" y="190530"/>
                    </a:cubicBezTo>
                    <a:cubicBezTo>
                      <a:pt x="1434626" y="191842"/>
                      <a:pt x="1428440" y="196155"/>
                      <a:pt x="1424690" y="200092"/>
                    </a:cubicBezTo>
                    <a:cubicBezTo>
                      <a:pt x="1420941" y="204030"/>
                      <a:pt x="1416441" y="207217"/>
                      <a:pt x="1414566" y="207217"/>
                    </a:cubicBezTo>
                    <a:cubicBezTo>
                      <a:pt x="1412692" y="207217"/>
                      <a:pt x="1408755" y="209842"/>
                      <a:pt x="1405567" y="213217"/>
                    </a:cubicBezTo>
                    <a:cubicBezTo>
                      <a:pt x="1399568" y="219592"/>
                      <a:pt x="1387757" y="225779"/>
                      <a:pt x="1384008" y="224654"/>
                    </a:cubicBezTo>
                    <a:cubicBezTo>
                      <a:pt x="1382695" y="224092"/>
                      <a:pt x="1381570" y="222029"/>
                      <a:pt x="1381570" y="219779"/>
                    </a:cubicBezTo>
                    <a:cubicBezTo>
                      <a:pt x="1381383" y="210217"/>
                      <a:pt x="1379883" y="210030"/>
                      <a:pt x="1354011" y="215654"/>
                    </a:cubicBezTo>
                    <a:cubicBezTo>
                      <a:pt x="1340888" y="218467"/>
                      <a:pt x="1327952" y="220717"/>
                      <a:pt x="1325327" y="220717"/>
                    </a:cubicBezTo>
                    <a:cubicBezTo>
                      <a:pt x="1322703" y="220717"/>
                      <a:pt x="1306392" y="217154"/>
                      <a:pt x="1288769" y="212842"/>
                    </a:cubicBezTo>
                    <a:cubicBezTo>
                      <a:pt x="1271334" y="208717"/>
                      <a:pt x="1255023" y="205717"/>
                      <a:pt x="1252961" y="206280"/>
                    </a:cubicBezTo>
                    <a:cubicBezTo>
                      <a:pt x="1250711" y="206655"/>
                      <a:pt x="1248462" y="208905"/>
                      <a:pt x="1247899" y="211155"/>
                    </a:cubicBezTo>
                    <a:cubicBezTo>
                      <a:pt x="1246962" y="214342"/>
                      <a:pt x="1246212" y="214717"/>
                      <a:pt x="1243025" y="212842"/>
                    </a:cubicBezTo>
                    <a:cubicBezTo>
                      <a:pt x="1238900" y="210780"/>
                      <a:pt x="1237775" y="206280"/>
                      <a:pt x="1240963" y="204405"/>
                    </a:cubicBezTo>
                    <a:cubicBezTo>
                      <a:pt x="1244525" y="202155"/>
                      <a:pt x="1242837" y="196530"/>
                      <a:pt x="1236838" y="190905"/>
                    </a:cubicBezTo>
                    <a:cubicBezTo>
                      <a:pt x="1233464" y="187717"/>
                      <a:pt x="1229339" y="182842"/>
                      <a:pt x="1227652" y="179842"/>
                    </a:cubicBezTo>
                    <a:cubicBezTo>
                      <a:pt x="1225589" y="175905"/>
                      <a:pt x="1218840" y="171405"/>
                      <a:pt x="1204030" y="163530"/>
                    </a:cubicBezTo>
                    <a:cubicBezTo>
                      <a:pt x="1186032" y="154155"/>
                      <a:pt x="1182095" y="152843"/>
                      <a:pt x="1174221" y="153218"/>
                    </a:cubicBezTo>
                    <a:lnTo>
                      <a:pt x="1165034" y="153780"/>
                    </a:lnTo>
                    <a:lnTo>
                      <a:pt x="1165597" y="147968"/>
                    </a:lnTo>
                    <a:cubicBezTo>
                      <a:pt x="1166159" y="142343"/>
                      <a:pt x="1165597" y="141780"/>
                      <a:pt x="1158098" y="139343"/>
                    </a:cubicBezTo>
                    <a:cubicBezTo>
                      <a:pt x="1152286" y="137280"/>
                      <a:pt x="1149849" y="135405"/>
                      <a:pt x="1149099" y="132030"/>
                    </a:cubicBezTo>
                    <a:cubicBezTo>
                      <a:pt x="1148161" y="128655"/>
                      <a:pt x="1146662" y="127530"/>
                      <a:pt x="1142537" y="127530"/>
                    </a:cubicBezTo>
                    <a:cubicBezTo>
                      <a:pt x="1138038" y="127530"/>
                      <a:pt x="1136913" y="126593"/>
                      <a:pt x="1135601" y="121530"/>
                    </a:cubicBezTo>
                    <a:cubicBezTo>
                      <a:pt x="1133913" y="115343"/>
                      <a:pt x="1127914" y="109718"/>
                      <a:pt x="1122852" y="109718"/>
                    </a:cubicBezTo>
                    <a:cubicBezTo>
                      <a:pt x="1120415" y="109718"/>
                      <a:pt x="1119852" y="107655"/>
                      <a:pt x="1119852" y="99593"/>
                    </a:cubicBezTo>
                    <a:cubicBezTo>
                      <a:pt x="1120040" y="92281"/>
                      <a:pt x="1119103" y="88343"/>
                      <a:pt x="1116478" y="85531"/>
                    </a:cubicBezTo>
                    <a:cubicBezTo>
                      <a:pt x="1114228" y="82906"/>
                      <a:pt x="1113478" y="80281"/>
                      <a:pt x="1114228" y="77093"/>
                    </a:cubicBezTo>
                    <a:cubicBezTo>
                      <a:pt x="1114791" y="74468"/>
                      <a:pt x="1114416" y="68843"/>
                      <a:pt x="1113291" y="64343"/>
                    </a:cubicBezTo>
                    <a:cubicBezTo>
                      <a:pt x="1111416" y="57406"/>
                      <a:pt x="1111791" y="54031"/>
                      <a:pt x="1115915" y="38843"/>
                    </a:cubicBezTo>
                    <a:cubicBezTo>
                      <a:pt x="1118915" y="28344"/>
                      <a:pt x="1122665" y="19156"/>
                      <a:pt x="1125477" y="15781"/>
                    </a:cubicBezTo>
                    <a:cubicBezTo>
                      <a:pt x="1128101" y="12594"/>
                      <a:pt x="1130351" y="7906"/>
                      <a:pt x="1130351" y="5281"/>
                    </a:cubicBezTo>
                    <a:cubicBezTo>
                      <a:pt x="1130351" y="1156"/>
                      <a:pt x="1129789" y="594"/>
                      <a:pt x="1125289" y="1531"/>
                    </a:cubicBezTo>
                    <a:cubicBezTo>
                      <a:pt x="1122477" y="2094"/>
                      <a:pt x="1118540" y="1719"/>
                      <a:pt x="1116853" y="781"/>
                    </a:cubicBezTo>
                    <a:cubicBezTo>
                      <a:pt x="1114416" y="-531"/>
                      <a:pt x="1111603" y="219"/>
                      <a:pt x="1106542" y="3594"/>
                    </a:cubicBezTo>
                    <a:cubicBezTo>
                      <a:pt x="1102792" y="6219"/>
                      <a:pt x="1093231" y="9781"/>
                      <a:pt x="1085544" y="11469"/>
                    </a:cubicBezTo>
                    <a:cubicBezTo>
                      <a:pt x="1072608" y="14469"/>
                      <a:pt x="1037363" y="28719"/>
                      <a:pt x="1031363" y="33406"/>
                    </a:cubicBezTo>
                    <a:cubicBezTo>
                      <a:pt x="1024802" y="38656"/>
                      <a:pt x="1010366" y="73906"/>
                      <a:pt x="1010366" y="84593"/>
                    </a:cubicBezTo>
                    <a:cubicBezTo>
                      <a:pt x="1010366" y="93031"/>
                      <a:pt x="1007366" y="100343"/>
                      <a:pt x="1003804" y="100343"/>
                    </a:cubicBezTo>
                    <a:cubicBezTo>
                      <a:pt x="999867" y="100343"/>
                      <a:pt x="992368" y="108780"/>
                      <a:pt x="990681" y="114780"/>
                    </a:cubicBezTo>
                    <a:cubicBezTo>
                      <a:pt x="990118" y="117405"/>
                      <a:pt x="985806" y="123968"/>
                      <a:pt x="981307" y="129405"/>
                    </a:cubicBezTo>
                    <a:cubicBezTo>
                      <a:pt x="973058" y="138968"/>
                      <a:pt x="961434" y="162780"/>
                      <a:pt x="957685" y="178155"/>
                    </a:cubicBezTo>
                    <a:cubicBezTo>
                      <a:pt x="955997" y="184530"/>
                      <a:pt x="952998" y="188467"/>
                      <a:pt x="943437" y="197092"/>
                    </a:cubicBezTo>
                    <a:cubicBezTo>
                      <a:pt x="936687" y="203092"/>
                      <a:pt x="930126" y="210592"/>
                      <a:pt x="928813" y="213779"/>
                    </a:cubicBezTo>
                    <a:cubicBezTo>
                      <a:pt x="925439" y="221467"/>
                      <a:pt x="920377" y="223717"/>
                      <a:pt x="904066" y="224654"/>
                    </a:cubicBezTo>
                    <a:cubicBezTo>
                      <a:pt x="895630" y="225217"/>
                      <a:pt x="888693" y="226717"/>
                      <a:pt x="885506" y="228592"/>
                    </a:cubicBezTo>
                    <a:cubicBezTo>
                      <a:pt x="881194" y="231592"/>
                      <a:pt x="880444" y="231592"/>
                      <a:pt x="877445" y="228967"/>
                    </a:cubicBezTo>
                    <a:cubicBezTo>
                      <a:pt x="875570" y="227279"/>
                      <a:pt x="871445" y="225967"/>
                      <a:pt x="868071" y="225967"/>
                    </a:cubicBezTo>
                    <a:cubicBezTo>
                      <a:pt x="862446" y="225967"/>
                      <a:pt x="861697" y="225029"/>
                      <a:pt x="856260" y="213404"/>
                    </a:cubicBezTo>
                    <a:cubicBezTo>
                      <a:pt x="849136" y="197842"/>
                      <a:pt x="839012" y="186592"/>
                      <a:pt x="832263" y="186592"/>
                    </a:cubicBezTo>
                    <a:cubicBezTo>
                      <a:pt x="826076" y="186780"/>
                      <a:pt x="772832" y="224842"/>
                      <a:pt x="767021" y="233467"/>
                    </a:cubicBezTo>
                    <a:cubicBezTo>
                      <a:pt x="763271" y="238904"/>
                      <a:pt x="762709" y="241529"/>
                      <a:pt x="763646" y="249217"/>
                    </a:cubicBezTo>
                    <a:cubicBezTo>
                      <a:pt x="764396" y="256529"/>
                      <a:pt x="763834" y="259342"/>
                      <a:pt x="761021" y="263092"/>
                    </a:cubicBezTo>
                    <a:cubicBezTo>
                      <a:pt x="758959" y="265529"/>
                      <a:pt x="757272" y="269092"/>
                      <a:pt x="757272" y="270779"/>
                    </a:cubicBezTo>
                    <a:cubicBezTo>
                      <a:pt x="757272" y="272466"/>
                      <a:pt x="742836" y="289154"/>
                      <a:pt x="725401" y="307529"/>
                    </a:cubicBezTo>
                    <a:cubicBezTo>
                      <a:pt x="706653" y="327404"/>
                      <a:pt x="692967" y="343341"/>
                      <a:pt x="692405" y="346153"/>
                    </a:cubicBezTo>
                    <a:cubicBezTo>
                      <a:pt x="690343" y="355341"/>
                      <a:pt x="686968" y="356278"/>
                      <a:pt x="629225" y="363028"/>
                    </a:cubicBezTo>
                    <a:cubicBezTo>
                      <a:pt x="619101" y="364153"/>
                      <a:pt x="610477" y="364903"/>
                      <a:pt x="610102" y="364341"/>
                    </a:cubicBezTo>
                    <a:cubicBezTo>
                      <a:pt x="609540" y="363966"/>
                      <a:pt x="608415" y="358903"/>
                      <a:pt x="607290" y="353466"/>
                    </a:cubicBezTo>
                    <a:cubicBezTo>
                      <a:pt x="605228" y="342403"/>
                      <a:pt x="603541" y="340528"/>
                      <a:pt x="597354" y="341466"/>
                    </a:cubicBezTo>
                    <a:cubicBezTo>
                      <a:pt x="595104" y="341841"/>
                      <a:pt x="572982" y="344841"/>
                      <a:pt x="548235" y="347841"/>
                    </a:cubicBezTo>
                    <a:cubicBezTo>
                      <a:pt x="523488" y="351028"/>
                      <a:pt x="495179" y="354778"/>
                      <a:pt x="485243" y="356278"/>
                    </a:cubicBezTo>
                    <a:lnTo>
                      <a:pt x="467432" y="358716"/>
                    </a:lnTo>
                    <a:lnTo>
                      <a:pt x="387192" y="409153"/>
                    </a:lnTo>
                    <a:cubicBezTo>
                      <a:pt x="328137" y="446277"/>
                      <a:pt x="306952" y="460527"/>
                      <a:pt x="306202" y="463715"/>
                    </a:cubicBezTo>
                    <a:cubicBezTo>
                      <a:pt x="304702" y="468965"/>
                      <a:pt x="304515" y="468965"/>
                      <a:pt x="262332" y="472715"/>
                    </a:cubicBezTo>
                    <a:cubicBezTo>
                      <a:pt x="243210" y="474402"/>
                      <a:pt x="221087" y="476277"/>
                      <a:pt x="213026" y="477027"/>
                    </a:cubicBezTo>
                    <a:cubicBezTo>
                      <a:pt x="203652" y="477777"/>
                      <a:pt x="197840" y="479277"/>
                      <a:pt x="196715" y="480965"/>
                    </a:cubicBezTo>
                    <a:cubicBezTo>
                      <a:pt x="195778" y="482465"/>
                      <a:pt x="194466" y="492777"/>
                      <a:pt x="193716" y="503840"/>
                    </a:cubicBezTo>
                    <a:cubicBezTo>
                      <a:pt x="192591" y="523527"/>
                      <a:pt x="192216" y="524839"/>
                      <a:pt x="185092" y="535902"/>
                    </a:cubicBezTo>
                    <a:cubicBezTo>
                      <a:pt x="175343" y="551089"/>
                      <a:pt x="166907" y="559714"/>
                      <a:pt x="161845" y="559714"/>
                    </a:cubicBezTo>
                    <a:cubicBezTo>
                      <a:pt x="156783" y="559714"/>
                      <a:pt x="153221" y="563839"/>
                      <a:pt x="154721" y="567964"/>
                    </a:cubicBezTo>
                    <a:cubicBezTo>
                      <a:pt x="156783" y="573401"/>
                      <a:pt x="150784" y="579589"/>
                      <a:pt x="141035" y="582026"/>
                    </a:cubicBezTo>
                    <a:cubicBezTo>
                      <a:pt x="130536" y="584839"/>
                      <a:pt x="126224" y="588214"/>
                      <a:pt x="122662" y="596651"/>
                    </a:cubicBezTo>
                    <a:cubicBezTo>
                      <a:pt x="120412" y="601714"/>
                      <a:pt x="117038" y="604339"/>
                      <a:pt x="104477" y="610339"/>
                    </a:cubicBezTo>
                    <a:cubicBezTo>
                      <a:pt x="96040" y="614464"/>
                      <a:pt x="87416" y="617839"/>
                      <a:pt x="85167" y="617839"/>
                    </a:cubicBezTo>
                    <a:cubicBezTo>
                      <a:pt x="79730" y="617839"/>
                      <a:pt x="65482" y="629088"/>
                      <a:pt x="65482" y="633401"/>
                    </a:cubicBezTo>
                    <a:cubicBezTo>
                      <a:pt x="65482" y="635463"/>
                      <a:pt x="66981" y="641088"/>
                      <a:pt x="68669" y="646151"/>
                    </a:cubicBezTo>
                    <a:cubicBezTo>
                      <a:pt x="71856" y="654776"/>
                      <a:pt x="71856" y="655526"/>
                      <a:pt x="68669" y="660776"/>
                    </a:cubicBezTo>
                    <a:cubicBezTo>
                      <a:pt x="66231" y="664901"/>
                      <a:pt x="65669" y="668463"/>
                      <a:pt x="66606" y="673713"/>
                    </a:cubicBezTo>
                    <a:cubicBezTo>
                      <a:pt x="67544" y="679526"/>
                      <a:pt x="67169" y="681213"/>
                      <a:pt x="64544" y="682150"/>
                    </a:cubicBezTo>
                    <a:cubicBezTo>
                      <a:pt x="61170" y="683463"/>
                      <a:pt x="50296" y="705963"/>
                      <a:pt x="46921" y="718525"/>
                    </a:cubicBezTo>
                    <a:cubicBezTo>
                      <a:pt x="45609" y="723025"/>
                      <a:pt x="42422" y="728275"/>
                      <a:pt x="39235" y="731088"/>
                    </a:cubicBezTo>
                    <a:cubicBezTo>
                      <a:pt x="35860" y="733713"/>
                      <a:pt x="33610" y="737463"/>
                      <a:pt x="33610" y="740087"/>
                    </a:cubicBezTo>
                    <a:cubicBezTo>
                      <a:pt x="33610" y="745150"/>
                      <a:pt x="39797" y="759400"/>
                      <a:pt x="42797" y="761087"/>
                    </a:cubicBezTo>
                    <a:cubicBezTo>
                      <a:pt x="47671" y="764087"/>
                      <a:pt x="44672" y="772337"/>
                      <a:pt x="35485" y="782087"/>
                    </a:cubicBezTo>
                    <a:cubicBezTo>
                      <a:pt x="26299" y="791837"/>
                      <a:pt x="26111" y="792212"/>
                      <a:pt x="26111" y="804024"/>
                    </a:cubicBezTo>
                    <a:cubicBezTo>
                      <a:pt x="26111" y="817712"/>
                      <a:pt x="28736" y="821462"/>
                      <a:pt x="36610" y="819587"/>
                    </a:cubicBezTo>
                    <a:cubicBezTo>
                      <a:pt x="41484" y="818274"/>
                      <a:pt x="41484" y="818462"/>
                      <a:pt x="40172" y="826337"/>
                    </a:cubicBezTo>
                    <a:cubicBezTo>
                      <a:pt x="38485" y="836274"/>
                      <a:pt x="37547" y="838149"/>
                      <a:pt x="34923" y="835524"/>
                    </a:cubicBezTo>
                    <a:cubicBezTo>
                      <a:pt x="31173" y="831774"/>
                      <a:pt x="26674" y="833462"/>
                      <a:pt x="21612" y="840587"/>
                    </a:cubicBezTo>
                    <a:cubicBezTo>
                      <a:pt x="17675" y="846399"/>
                      <a:pt x="16738" y="849774"/>
                      <a:pt x="16738" y="859336"/>
                    </a:cubicBezTo>
                    <a:cubicBezTo>
                      <a:pt x="16738" y="870024"/>
                      <a:pt x="16175" y="871711"/>
                      <a:pt x="7364" y="884649"/>
                    </a:cubicBezTo>
                    <a:cubicBezTo>
                      <a:pt x="-2198" y="898899"/>
                      <a:pt x="-3323" y="902461"/>
                      <a:pt x="-135" y="908461"/>
                    </a:cubicBezTo>
                    <a:cubicBezTo>
                      <a:pt x="1177" y="910899"/>
                      <a:pt x="1177" y="912399"/>
                      <a:pt x="-135" y="913149"/>
                    </a:cubicBezTo>
                    <a:cubicBezTo>
                      <a:pt x="-4447" y="915773"/>
                      <a:pt x="-323" y="934711"/>
                      <a:pt x="6426" y="942211"/>
                    </a:cubicBezTo>
                    <a:cubicBezTo>
                      <a:pt x="8676" y="944648"/>
                      <a:pt x="8114" y="948023"/>
                      <a:pt x="2489" y="966586"/>
                    </a:cubicBezTo>
                    <a:cubicBezTo>
                      <a:pt x="-2010" y="981023"/>
                      <a:pt x="-3885" y="990210"/>
                      <a:pt x="-3135" y="994523"/>
                    </a:cubicBezTo>
                    <a:cubicBezTo>
                      <a:pt x="-2573" y="997898"/>
                      <a:pt x="2114" y="1007273"/>
                      <a:pt x="7364" y="1015148"/>
                    </a:cubicBezTo>
                    <a:cubicBezTo>
                      <a:pt x="12426" y="1023210"/>
                      <a:pt x="16738" y="1030148"/>
                      <a:pt x="16738" y="1030898"/>
                    </a:cubicBezTo>
                    <a:cubicBezTo>
                      <a:pt x="16738" y="1031647"/>
                      <a:pt x="18800" y="1035397"/>
                      <a:pt x="21237" y="1039335"/>
                    </a:cubicBezTo>
                    <a:cubicBezTo>
                      <a:pt x="25174" y="1045710"/>
                      <a:pt x="25736" y="1049460"/>
                      <a:pt x="27049" y="1075335"/>
                    </a:cubicBezTo>
                    <a:cubicBezTo>
                      <a:pt x="27611" y="1091272"/>
                      <a:pt x="28361" y="1109834"/>
                      <a:pt x="28549" y="1116772"/>
                    </a:cubicBezTo>
                    <a:cubicBezTo>
                      <a:pt x="28924" y="1127084"/>
                      <a:pt x="29673" y="1129897"/>
                      <a:pt x="33985" y="1135147"/>
                    </a:cubicBezTo>
                    <a:cubicBezTo>
                      <a:pt x="36985" y="1138522"/>
                      <a:pt x="39235" y="1143022"/>
                      <a:pt x="39235" y="1145084"/>
                    </a:cubicBezTo>
                    <a:cubicBezTo>
                      <a:pt x="39235" y="1147147"/>
                      <a:pt x="42797" y="1152959"/>
                      <a:pt x="47296" y="1157834"/>
                    </a:cubicBezTo>
                    <a:cubicBezTo>
                      <a:pt x="53108" y="1164396"/>
                      <a:pt x="58170" y="1174146"/>
                      <a:pt x="66794" y="1194584"/>
                    </a:cubicBezTo>
                    <a:cubicBezTo>
                      <a:pt x="84229" y="1236208"/>
                      <a:pt x="102602" y="1287583"/>
                      <a:pt x="105227" y="1301270"/>
                    </a:cubicBezTo>
                    <a:cubicBezTo>
                      <a:pt x="106727" y="1310270"/>
                      <a:pt x="108226" y="1313645"/>
                      <a:pt x="110851" y="1314583"/>
                    </a:cubicBezTo>
                    <a:cubicBezTo>
                      <a:pt x="112913" y="1315145"/>
                      <a:pt x="115350" y="1317770"/>
                      <a:pt x="116475" y="1320208"/>
                    </a:cubicBezTo>
                    <a:cubicBezTo>
                      <a:pt x="118163" y="1323770"/>
                      <a:pt x="117975" y="1325458"/>
                      <a:pt x="115163" y="1328457"/>
                    </a:cubicBezTo>
                    <a:cubicBezTo>
                      <a:pt x="112163" y="1331832"/>
                      <a:pt x="111976" y="1333145"/>
                      <a:pt x="113851" y="1338207"/>
                    </a:cubicBezTo>
                    <a:cubicBezTo>
                      <a:pt x="115350" y="1342332"/>
                      <a:pt x="115538" y="1344770"/>
                      <a:pt x="114038" y="1346457"/>
                    </a:cubicBezTo>
                    <a:cubicBezTo>
                      <a:pt x="112538" y="1348332"/>
                      <a:pt x="112726" y="1350957"/>
                      <a:pt x="114226" y="1355832"/>
                    </a:cubicBezTo>
                    <a:cubicBezTo>
                      <a:pt x="116100" y="1361270"/>
                      <a:pt x="116100" y="1363520"/>
                      <a:pt x="114038" y="1367270"/>
                    </a:cubicBezTo>
                    <a:cubicBezTo>
                      <a:pt x="112163" y="1370832"/>
                      <a:pt x="111976" y="1373832"/>
                      <a:pt x="113663" y="1381520"/>
                    </a:cubicBezTo>
                    <a:cubicBezTo>
                      <a:pt x="115163" y="1388457"/>
                      <a:pt x="115163" y="1394269"/>
                      <a:pt x="113851" y="1401019"/>
                    </a:cubicBezTo>
                    <a:cubicBezTo>
                      <a:pt x="111601" y="1412457"/>
                      <a:pt x="113851" y="1424644"/>
                      <a:pt x="118350" y="1425582"/>
                    </a:cubicBezTo>
                    <a:cubicBezTo>
                      <a:pt x="120037" y="1425957"/>
                      <a:pt x="129786" y="1420707"/>
                      <a:pt x="139910" y="1413957"/>
                    </a:cubicBezTo>
                    <a:cubicBezTo>
                      <a:pt x="150034" y="1407207"/>
                      <a:pt x="159595" y="1401582"/>
                      <a:pt x="161095" y="1401582"/>
                    </a:cubicBezTo>
                    <a:cubicBezTo>
                      <a:pt x="162595" y="1401582"/>
                      <a:pt x="166532" y="1399894"/>
                      <a:pt x="169531" y="1397832"/>
                    </a:cubicBezTo>
                    <a:cubicBezTo>
                      <a:pt x="172718" y="1395769"/>
                      <a:pt x="177030" y="1394082"/>
                      <a:pt x="179468" y="1394082"/>
                    </a:cubicBezTo>
                    <a:cubicBezTo>
                      <a:pt x="182280" y="1394082"/>
                      <a:pt x="184342" y="1392394"/>
                      <a:pt x="185467" y="1389207"/>
                    </a:cubicBezTo>
                    <a:cubicBezTo>
                      <a:pt x="187904" y="1382832"/>
                      <a:pt x="187904" y="1370270"/>
                      <a:pt x="185092" y="1365395"/>
                    </a:cubicBezTo>
                    <a:cubicBezTo>
                      <a:pt x="183967" y="1363145"/>
                      <a:pt x="182280" y="1358645"/>
                      <a:pt x="181530" y="1355082"/>
                    </a:cubicBezTo>
                    <a:cubicBezTo>
                      <a:pt x="179468" y="1345332"/>
                      <a:pt x="183405" y="1348520"/>
                      <a:pt x="192778" y="1363707"/>
                    </a:cubicBezTo>
                    <a:lnTo>
                      <a:pt x="201027" y="1377020"/>
                    </a:lnTo>
                    <a:lnTo>
                      <a:pt x="198590" y="1392019"/>
                    </a:lnTo>
                    <a:cubicBezTo>
                      <a:pt x="196903" y="1402332"/>
                      <a:pt x="196715" y="1408894"/>
                      <a:pt x="198028" y="1413207"/>
                    </a:cubicBezTo>
                    <a:cubicBezTo>
                      <a:pt x="199340" y="1417894"/>
                      <a:pt x="199153" y="1420332"/>
                      <a:pt x="197090" y="1423519"/>
                    </a:cubicBezTo>
                    <a:cubicBezTo>
                      <a:pt x="193716" y="1428957"/>
                      <a:pt x="195591" y="1437207"/>
                      <a:pt x="200090" y="1437207"/>
                    </a:cubicBezTo>
                    <a:cubicBezTo>
                      <a:pt x="201777" y="1437207"/>
                      <a:pt x="218838" y="1432894"/>
                      <a:pt x="237960" y="1427644"/>
                    </a:cubicBezTo>
                    <a:close/>
                    <a:moveTo>
                      <a:pt x="1616854" y="1155959"/>
                    </a:moveTo>
                    <a:cubicBezTo>
                      <a:pt x="1624353" y="1153146"/>
                      <a:pt x="1624353" y="1149397"/>
                      <a:pt x="1617042" y="1140397"/>
                    </a:cubicBezTo>
                    <a:cubicBezTo>
                      <a:pt x="1613292" y="1135897"/>
                      <a:pt x="1610292" y="1130272"/>
                      <a:pt x="1610292" y="1128022"/>
                    </a:cubicBezTo>
                    <a:cubicBezTo>
                      <a:pt x="1610292" y="1125584"/>
                      <a:pt x="1608605" y="1121459"/>
                      <a:pt x="1606730" y="1118647"/>
                    </a:cubicBezTo>
                    <a:cubicBezTo>
                      <a:pt x="1604668" y="1115834"/>
                      <a:pt x="1602793" y="1110772"/>
                      <a:pt x="1602418" y="1107209"/>
                    </a:cubicBezTo>
                    <a:cubicBezTo>
                      <a:pt x="1601856" y="1100834"/>
                      <a:pt x="1601668" y="1100647"/>
                      <a:pt x="1594169" y="1100647"/>
                    </a:cubicBezTo>
                    <a:cubicBezTo>
                      <a:pt x="1580109" y="1100647"/>
                      <a:pt x="1572235" y="1089022"/>
                      <a:pt x="1569985" y="1065022"/>
                    </a:cubicBezTo>
                    <a:cubicBezTo>
                      <a:pt x="1566985" y="1033710"/>
                      <a:pt x="1568860" y="1019273"/>
                      <a:pt x="1579546" y="994898"/>
                    </a:cubicBezTo>
                    <a:cubicBezTo>
                      <a:pt x="1584608" y="983648"/>
                      <a:pt x="1584983" y="974648"/>
                      <a:pt x="1581421" y="953273"/>
                    </a:cubicBezTo>
                    <a:cubicBezTo>
                      <a:pt x="1577671" y="930023"/>
                      <a:pt x="1564735" y="912211"/>
                      <a:pt x="1551612" y="912211"/>
                    </a:cubicBezTo>
                    <a:cubicBezTo>
                      <a:pt x="1546363" y="912211"/>
                      <a:pt x="1544113" y="914461"/>
                      <a:pt x="1541301" y="923086"/>
                    </a:cubicBezTo>
                    <a:cubicBezTo>
                      <a:pt x="1540176" y="926648"/>
                      <a:pt x="1536989" y="931898"/>
                      <a:pt x="1534364" y="935086"/>
                    </a:cubicBezTo>
                    <a:cubicBezTo>
                      <a:pt x="1531177" y="938836"/>
                      <a:pt x="1529677" y="942773"/>
                      <a:pt x="1529677" y="947648"/>
                    </a:cubicBezTo>
                    <a:cubicBezTo>
                      <a:pt x="1529677" y="951586"/>
                      <a:pt x="1527990" y="963398"/>
                      <a:pt x="1525740" y="974085"/>
                    </a:cubicBezTo>
                    <a:cubicBezTo>
                      <a:pt x="1523303" y="986085"/>
                      <a:pt x="1522366" y="995835"/>
                      <a:pt x="1523116" y="1000148"/>
                    </a:cubicBezTo>
                    <a:cubicBezTo>
                      <a:pt x="1523678" y="1003898"/>
                      <a:pt x="1524803" y="1014023"/>
                      <a:pt x="1525553" y="1022835"/>
                    </a:cubicBezTo>
                    <a:cubicBezTo>
                      <a:pt x="1526490" y="1033335"/>
                      <a:pt x="1527990" y="1040460"/>
                      <a:pt x="1530240" y="1043460"/>
                    </a:cubicBezTo>
                    <a:cubicBezTo>
                      <a:pt x="1532114" y="1046272"/>
                      <a:pt x="1533427" y="1051522"/>
                      <a:pt x="1533427" y="1056585"/>
                    </a:cubicBezTo>
                    <a:cubicBezTo>
                      <a:pt x="1533427" y="1061272"/>
                      <a:pt x="1534927" y="1068022"/>
                      <a:pt x="1536989" y="1071585"/>
                    </a:cubicBezTo>
                    <a:cubicBezTo>
                      <a:pt x="1542426" y="1081710"/>
                      <a:pt x="1548800" y="1102522"/>
                      <a:pt x="1548050" y="1107397"/>
                    </a:cubicBezTo>
                    <a:cubicBezTo>
                      <a:pt x="1547488" y="1111334"/>
                      <a:pt x="1546550" y="1111897"/>
                      <a:pt x="1540363" y="1111522"/>
                    </a:cubicBezTo>
                    <a:cubicBezTo>
                      <a:pt x="1536614" y="1111334"/>
                      <a:pt x="1533427" y="1111897"/>
                      <a:pt x="1533427" y="1113022"/>
                    </a:cubicBezTo>
                    <a:cubicBezTo>
                      <a:pt x="1533427" y="1113959"/>
                      <a:pt x="1535489" y="1118834"/>
                      <a:pt x="1538114" y="1123897"/>
                    </a:cubicBezTo>
                    <a:cubicBezTo>
                      <a:pt x="1542988" y="1133647"/>
                      <a:pt x="1546738" y="1135709"/>
                      <a:pt x="1557049" y="1134022"/>
                    </a:cubicBezTo>
                    <a:cubicBezTo>
                      <a:pt x="1562298" y="1133084"/>
                      <a:pt x="1564173" y="1133834"/>
                      <a:pt x="1568860" y="1138897"/>
                    </a:cubicBezTo>
                    <a:cubicBezTo>
                      <a:pt x="1571860" y="1142084"/>
                      <a:pt x="1575797" y="1144709"/>
                      <a:pt x="1577859" y="1144709"/>
                    </a:cubicBezTo>
                    <a:cubicBezTo>
                      <a:pt x="1581233" y="1144709"/>
                      <a:pt x="1584233" y="1146209"/>
                      <a:pt x="1595482" y="1153521"/>
                    </a:cubicBezTo>
                    <a:cubicBezTo>
                      <a:pt x="1602418" y="1158209"/>
                      <a:pt x="1609167" y="1158959"/>
                      <a:pt x="1616854" y="1155959"/>
                    </a:cubicBezTo>
                    <a:close/>
                    <a:moveTo>
                      <a:pt x="2088359" y="840774"/>
                    </a:moveTo>
                    <a:cubicBezTo>
                      <a:pt x="2088359" y="838524"/>
                      <a:pt x="2083297" y="838712"/>
                      <a:pt x="2081797" y="840962"/>
                    </a:cubicBezTo>
                    <a:cubicBezTo>
                      <a:pt x="2079735" y="844149"/>
                      <a:pt x="2082734" y="846962"/>
                      <a:pt x="2085734" y="844524"/>
                    </a:cubicBezTo>
                    <a:cubicBezTo>
                      <a:pt x="2087234" y="843399"/>
                      <a:pt x="2088359" y="841712"/>
                      <a:pt x="2088359" y="840774"/>
                    </a:cubicBezTo>
                    <a:close/>
                  </a:path>
                </a:pathLst>
              </a:custGeom>
              <a:solidFill>
                <a:srgbClr val="073073"/>
              </a:solidFill>
              <a:ln w="187" cap="flat">
                <a:solidFill>
                  <a:srgbClr val="0D55C9"/>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
            <p:nvSpPr>
              <p:cNvPr id="55" name="Freeform: Shape 54">
                <a:extLst>
                  <a:ext uri="{FF2B5EF4-FFF2-40B4-BE49-F238E27FC236}">
                    <a16:creationId xmlns:a16="http://schemas.microsoft.com/office/drawing/2014/main" id="{682061C1-F70A-4581-8E9D-94B1A9487B8D}"/>
                  </a:ext>
                </a:extLst>
              </p:cNvPr>
              <p:cNvSpPr/>
              <p:nvPr/>
            </p:nvSpPr>
            <p:spPr>
              <a:xfrm flipV="1">
                <a:off x="12261970" y="1705025"/>
                <a:ext cx="465536" cy="391940"/>
              </a:xfrm>
              <a:custGeom>
                <a:avLst/>
                <a:gdLst>
                  <a:gd name="connsiteX0" fmla="*/ 154711 w 465536"/>
                  <a:gd name="connsiteY0" fmla="*/ 385921 h 391940"/>
                  <a:gd name="connsiteX1" fmla="*/ 130152 w 465536"/>
                  <a:gd name="connsiteY1" fmla="*/ 367922 h 391940"/>
                  <a:gd name="connsiteX2" fmla="*/ 111779 w 465536"/>
                  <a:gd name="connsiteY2" fmla="*/ 361359 h 391940"/>
                  <a:gd name="connsiteX3" fmla="*/ 98280 w 465536"/>
                  <a:gd name="connsiteY3" fmla="*/ 357797 h 391940"/>
                  <a:gd name="connsiteX4" fmla="*/ 98280 w 465536"/>
                  <a:gd name="connsiteY4" fmla="*/ 338297 h 391940"/>
                  <a:gd name="connsiteX5" fmla="*/ 104280 w 465536"/>
                  <a:gd name="connsiteY5" fmla="*/ 310735 h 391940"/>
                  <a:gd name="connsiteX6" fmla="*/ 86844 w 465536"/>
                  <a:gd name="connsiteY6" fmla="*/ 307172 h 391940"/>
                  <a:gd name="connsiteX7" fmla="*/ 57410 w 465536"/>
                  <a:gd name="connsiteY7" fmla="*/ 299672 h 391940"/>
                  <a:gd name="connsiteX8" fmla="*/ 59848 w 465536"/>
                  <a:gd name="connsiteY8" fmla="*/ 288610 h 391940"/>
                  <a:gd name="connsiteX9" fmla="*/ 62472 w 465536"/>
                  <a:gd name="connsiteY9" fmla="*/ 272485 h 391940"/>
                  <a:gd name="connsiteX10" fmla="*/ 67159 w 465536"/>
                  <a:gd name="connsiteY10" fmla="*/ 258985 h 391940"/>
                  <a:gd name="connsiteX11" fmla="*/ 103155 w 465536"/>
                  <a:gd name="connsiteY11" fmla="*/ 244548 h 391940"/>
                  <a:gd name="connsiteX12" fmla="*/ 108779 w 465536"/>
                  <a:gd name="connsiteY12" fmla="*/ 240798 h 391940"/>
                  <a:gd name="connsiteX13" fmla="*/ 105217 w 465536"/>
                  <a:gd name="connsiteY13" fmla="*/ 237048 h 391940"/>
                  <a:gd name="connsiteX14" fmla="*/ 96968 w 465536"/>
                  <a:gd name="connsiteY14" fmla="*/ 233298 h 391940"/>
                  <a:gd name="connsiteX15" fmla="*/ 82532 w 465536"/>
                  <a:gd name="connsiteY15" fmla="*/ 232360 h 391940"/>
                  <a:gd name="connsiteX16" fmla="*/ 66784 w 465536"/>
                  <a:gd name="connsiteY16" fmla="*/ 228235 h 391940"/>
                  <a:gd name="connsiteX17" fmla="*/ 50099 w 465536"/>
                  <a:gd name="connsiteY17" fmla="*/ 216048 h 391940"/>
                  <a:gd name="connsiteX18" fmla="*/ 39975 w 465536"/>
                  <a:gd name="connsiteY18" fmla="*/ 207798 h 391940"/>
                  <a:gd name="connsiteX19" fmla="*/ 41850 w 465536"/>
                  <a:gd name="connsiteY19" fmla="*/ 195236 h 391940"/>
                  <a:gd name="connsiteX20" fmla="*/ 43162 w 465536"/>
                  <a:gd name="connsiteY20" fmla="*/ 182486 h 391940"/>
                  <a:gd name="connsiteX21" fmla="*/ 45599 w 465536"/>
                  <a:gd name="connsiteY21" fmla="*/ 162986 h 391940"/>
                  <a:gd name="connsiteX22" fmla="*/ 59098 w 465536"/>
                  <a:gd name="connsiteY22" fmla="*/ 153236 h 391940"/>
                  <a:gd name="connsiteX23" fmla="*/ 71659 w 465536"/>
                  <a:gd name="connsiteY23" fmla="*/ 140486 h 391940"/>
                  <a:gd name="connsiteX24" fmla="*/ 82345 w 465536"/>
                  <a:gd name="connsiteY24" fmla="*/ 121736 h 391940"/>
                  <a:gd name="connsiteX25" fmla="*/ 92656 w 465536"/>
                  <a:gd name="connsiteY25" fmla="*/ 116674 h 391940"/>
                  <a:gd name="connsiteX26" fmla="*/ 99593 w 465536"/>
                  <a:gd name="connsiteY26" fmla="*/ 108236 h 391940"/>
                  <a:gd name="connsiteX27" fmla="*/ 105030 w 465536"/>
                  <a:gd name="connsiteY27" fmla="*/ 105799 h 391940"/>
                  <a:gd name="connsiteX28" fmla="*/ 107654 w 465536"/>
                  <a:gd name="connsiteY28" fmla="*/ 96049 h 391940"/>
                  <a:gd name="connsiteX29" fmla="*/ 81220 w 465536"/>
                  <a:gd name="connsiteY29" fmla="*/ 77112 h 391940"/>
                  <a:gd name="connsiteX30" fmla="*/ 52536 w 465536"/>
                  <a:gd name="connsiteY30" fmla="*/ 64549 h 391940"/>
                  <a:gd name="connsiteX31" fmla="*/ 36601 w 465536"/>
                  <a:gd name="connsiteY31" fmla="*/ 60799 h 391940"/>
                  <a:gd name="connsiteX32" fmla="*/ 19353 w 465536"/>
                  <a:gd name="connsiteY32" fmla="*/ 57049 h 391940"/>
                  <a:gd name="connsiteX33" fmla="*/ -1457 w 465536"/>
                  <a:gd name="connsiteY33" fmla="*/ 43362 h 391940"/>
                  <a:gd name="connsiteX34" fmla="*/ 25727 w 465536"/>
                  <a:gd name="connsiteY34" fmla="*/ 37737 h 391940"/>
                  <a:gd name="connsiteX35" fmla="*/ 109717 w 465536"/>
                  <a:gd name="connsiteY35" fmla="*/ 60049 h 391940"/>
                  <a:gd name="connsiteX36" fmla="*/ 147212 w 465536"/>
                  <a:gd name="connsiteY36" fmla="*/ 84236 h 391940"/>
                  <a:gd name="connsiteX37" fmla="*/ 170272 w 465536"/>
                  <a:gd name="connsiteY37" fmla="*/ 107861 h 391940"/>
                  <a:gd name="connsiteX38" fmla="*/ 186395 w 465536"/>
                  <a:gd name="connsiteY38" fmla="*/ 123986 h 391940"/>
                  <a:gd name="connsiteX39" fmla="*/ 189769 w 465536"/>
                  <a:gd name="connsiteY39" fmla="*/ 115736 h 391940"/>
                  <a:gd name="connsiteX40" fmla="*/ 196893 w 465536"/>
                  <a:gd name="connsiteY40" fmla="*/ 108799 h 391940"/>
                  <a:gd name="connsiteX41" fmla="*/ 216953 w 465536"/>
                  <a:gd name="connsiteY41" fmla="*/ 113111 h 391940"/>
                  <a:gd name="connsiteX42" fmla="*/ 236639 w 465536"/>
                  <a:gd name="connsiteY42" fmla="*/ 126611 h 391940"/>
                  <a:gd name="connsiteX43" fmla="*/ 242825 w 465536"/>
                  <a:gd name="connsiteY43" fmla="*/ 136174 h 391940"/>
                  <a:gd name="connsiteX44" fmla="*/ 251074 w 465536"/>
                  <a:gd name="connsiteY44" fmla="*/ 135049 h 391940"/>
                  <a:gd name="connsiteX45" fmla="*/ 269072 w 465536"/>
                  <a:gd name="connsiteY45" fmla="*/ 124736 h 391940"/>
                  <a:gd name="connsiteX46" fmla="*/ 288007 w 465536"/>
                  <a:gd name="connsiteY46" fmla="*/ 114424 h 391940"/>
                  <a:gd name="connsiteX47" fmla="*/ 342001 w 465536"/>
                  <a:gd name="connsiteY47" fmla="*/ 95861 h 391940"/>
                  <a:gd name="connsiteX48" fmla="*/ 356811 w 465536"/>
                  <a:gd name="connsiteY48" fmla="*/ 87986 h 391940"/>
                  <a:gd name="connsiteX49" fmla="*/ 363560 w 465536"/>
                  <a:gd name="connsiteY49" fmla="*/ 72237 h 391940"/>
                  <a:gd name="connsiteX50" fmla="*/ 398056 w 465536"/>
                  <a:gd name="connsiteY50" fmla="*/ 28549 h 391940"/>
                  <a:gd name="connsiteX51" fmla="*/ 430115 w 465536"/>
                  <a:gd name="connsiteY51" fmla="*/ -325 h 391940"/>
                  <a:gd name="connsiteX52" fmla="*/ 449238 w 465536"/>
                  <a:gd name="connsiteY52" fmla="*/ 4925 h 391940"/>
                  <a:gd name="connsiteX53" fmla="*/ 464048 w 465536"/>
                  <a:gd name="connsiteY53" fmla="*/ 11300 h 391940"/>
                  <a:gd name="connsiteX54" fmla="*/ 464048 w 465536"/>
                  <a:gd name="connsiteY54" fmla="*/ 29112 h 391940"/>
                  <a:gd name="connsiteX55" fmla="*/ 464048 w 465536"/>
                  <a:gd name="connsiteY55" fmla="*/ 46737 h 391940"/>
                  <a:gd name="connsiteX56" fmla="*/ 446238 w 465536"/>
                  <a:gd name="connsiteY56" fmla="*/ 55362 h 391940"/>
                  <a:gd name="connsiteX57" fmla="*/ 428428 w 465536"/>
                  <a:gd name="connsiteY57" fmla="*/ 63987 h 391940"/>
                  <a:gd name="connsiteX58" fmla="*/ 407805 w 465536"/>
                  <a:gd name="connsiteY58" fmla="*/ 92299 h 391940"/>
                  <a:gd name="connsiteX59" fmla="*/ 384558 w 465536"/>
                  <a:gd name="connsiteY59" fmla="*/ 121736 h 391940"/>
                  <a:gd name="connsiteX60" fmla="*/ 372934 w 465536"/>
                  <a:gd name="connsiteY60" fmla="*/ 117986 h 391940"/>
                  <a:gd name="connsiteX61" fmla="*/ 361311 w 465536"/>
                  <a:gd name="connsiteY61" fmla="*/ 113299 h 391940"/>
                  <a:gd name="connsiteX62" fmla="*/ 349875 w 465536"/>
                  <a:gd name="connsiteY62" fmla="*/ 123611 h 391940"/>
                  <a:gd name="connsiteX63" fmla="*/ 332064 w 465536"/>
                  <a:gd name="connsiteY63" fmla="*/ 133924 h 391940"/>
                  <a:gd name="connsiteX64" fmla="*/ 321003 w 465536"/>
                  <a:gd name="connsiteY64" fmla="*/ 136174 h 391940"/>
                  <a:gd name="connsiteX65" fmla="*/ 318753 w 465536"/>
                  <a:gd name="connsiteY65" fmla="*/ 236673 h 391940"/>
                  <a:gd name="connsiteX66" fmla="*/ 318753 w 465536"/>
                  <a:gd name="connsiteY66" fmla="*/ 334734 h 391940"/>
                  <a:gd name="connsiteX67" fmla="*/ 308255 w 465536"/>
                  <a:gd name="connsiteY67" fmla="*/ 347297 h 391940"/>
                  <a:gd name="connsiteX68" fmla="*/ 285008 w 465536"/>
                  <a:gd name="connsiteY68" fmla="*/ 359859 h 391940"/>
                  <a:gd name="connsiteX69" fmla="*/ 278071 w 465536"/>
                  <a:gd name="connsiteY69" fmla="*/ 356672 h 391940"/>
                  <a:gd name="connsiteX70" fmla="*/ 264198 w 465536"/>
                  <a:gd name="connsiteY70" fmla="*/ 363609 h 391940"/>
                  <a:gd name="connsiteX71" fmla="*/ 240576 w 465536"/>
                  <a:gd name="connsiteY71" fmla="*/ 369422 h 391940"/>
                  <a:gd name="connsiteX72" fmla="*/ 229139 w 465536"/>
                  <a:gd name="connsiteY72" fmla="*/ 374109 h 391940"/>
                  <a:gd name="connsiteX73" fmla="*/ 213766 w 465536"/>
                  <a:gd name="connsiteY73" fmla="*/ 385546 h 391940"/>
                  <a:gd name="connsiteX74" fmla="*/ 185645 w 465536"/>
                  <a:gd name="connsiteY74" fmla="*/ 390421 h 391940"/>
                  <a:gd name="connsiteX75" fmla="*/ 175334 w 465536"/>
                  <a:gd name="connsiteY75" fmla="*/ 391171 h 391940"/>
                  <a:gd name="connsiteX76" fmla="*/ 154711 w 465536"/>
                  <a:gd name="connsiteY76" fmla="*/ 385921 h 391940"/>
                  <a:gd name="connsiteX77" fmla="*/ 179083 w 465536"/>
                  <a:gd name="connsiteY77" fmla="*/ 386859 h 391940"/>
                  <a:gd name="connsiteX78" fmla="*/ 190519 w 465536"/>
                  <a:gd name="connsiteY78" fmla="*/ 386671 h 391940"/>
                  <a:gd name="connsiteX79" fmla="*/ 209454 w 465536"/>
                  <a:gd name="connsiteY79" fmla="*/ 382921 h 391940"/>
                  <a:gd name="connsiteX80" fmla="*/ 225390 w 465536"/>
                  <a:gd name="connsiteY80" fmla="*/ 371484 h 391940"/>
                  <a:gd name="connsiteX81" fmla="*/ 225952 w 465536"/>
                  <a:gd name="connsiteY81" fmla="*/ 365484 h 391940"/>
                  <a:gd name="connsiteX82" fmla="*/ 238138 w 465536"/>
                  <a:gd name="connsiteY82" fmla="*/ 366047 h 391940"/>
                  <a:gd name="connsiteX83" fmla="*/ 264948 w 465536"/>
                  <a:gd name="connsiteY83" fmla="*/ 359672 h 391940"/>
                  <a:gd name="connsiteX84" fmla="*/ 284820 w 465536"/>
                  <a:gd name="connsiteY84" fmla="*/ 355734 h 391940"/>
                  <a:gd name="connsiteX85" fmla="*/ 292132 w 465536"/>
                  <a:gd name="connsiteY85" fmla="*/ 358922 h 391940"/>
                  <a:gd name="connsiteX86" fmla="*/ 304505 w 465536"/>
                  <a:gd name="connsiteY86" fmla="*/ 346359 h 391940"/>
                  <a:gd name="connsiteX87" fmla="*/ 315004 w 465536"/>
                  <a:gd name="connsiteY87" fmla="*/ 333797 h 391940"/>
                  <a:gd name="connsiteX88" fmla="*/ 315379 w 465536"/>
                  <a:gd name="connsiteY88" fmla="*/ 232360 h 391940"/>
                  <a:gd name="connsiteX89" fmla="*/ 315941 w 465536"/>
                  <a:gd name="connsiteY89" fmla="*/ 131111 h 391940"/>
                  <a:gd name="connsiteX90" fmla="*/ 327565 w 465536"/>
                  <a:gd name="connsiteY90" fmla="*/ 130549 h 391940"/>
                  <a:gd name="connsiteX91" fmla="*/ 339188 w 465536"/>
                  <a:gd name="connsiteY91" fmla="*/ 129986 h 391940"/>
                  <a:gd name="connsiteX92" fmla="*/ 349500 w 465536"/>
                  <a:gd name="connsiteY92" fmla="*/ 118361 h 391940"/>
                  <a:gd name="connsiteX93" fmla="*/ 359998 w 465536"/>
                  <a:gd name="connsiteY93" fmla="*/ 106736 h 391940"/>
                  <a:gd name="connsiteX94" fmla="*/ 371060 w 465536"/>
                  <a:gd name="connsiteY94" fmla="*/ 112924 h 391940"/>
                  <a:gd name="connsiteX95" fmla="*/ 407618 w 465536"/>
                  <a:gd name="connsiteY95" fmla="*/ 86486 h 391940"/>
                  <a:gd name="connsiteX96" fmla="*/ 426365 w 465536"/>
                  <a:gd name="connsiteY96" fmla="*/ 60612 h 391940"/>
                  <a:gd name="connsiteX97" fmla="*/ 443801 w 465536"/>
                  <a:gd name="connsiteY97" fmla="*/ 52362 h 391940"/>
                  <a:gd name="connsiteX98" fmla="*/ 461236 w 465536"/>
                  <a:gd name="connsiteY98" fmla="*/ 44112 h 391940"/>
                  <a:gd name="connsiteX99" fmla="*/ 461236 w 465536"/>
                  <a:gd name="connsiteY99" fmla="*/ 29299 h 391940"/>
                  <a:gd name="connsiteX100" fmla="*/ 461236 w 465536"/>
                  <a:gd name="connsiteY100" fmla="*/ 14487 h 391940"/>
                  <a:gd name="connsiteX101" fmla="*/ 448113 w 465536"/>
                  <a:gd name="connsiteY101" fmla="*/ 8487 h 391940"/>
                  <a:gd name="connsiteX102" fmla="*/ 432552 w 465536"/>
                  <a:gd name="connsiteY102" fmla="*/ 2675 h 391940"/>
                  <a:gd name="connsiteX103" fmla="*/ 384558 w 465536"/>
                  <a:gd name="connsiteY103" fmla="*/ 46549 h 391940"/>
                  <a:gd name="connsiteX104" fmla="*/ 366373 w 465536"/>
                  <a:gd name="connsiteY104" fmla="*/ 75237 h 391940"/>
                  <a:gd name="connsiteX105" fmla="*/ 359436 w 465536"/>
                  <a:gd name="connsiteY105" fmla="*/ 90986 h 391940"/>
                  <a:gd name="connsiteX106" fmla="*/ 344250 w 465536"/>
                  <a:gd name="connsiteY106" fmla="*/ 98674 h 391940"/>
                  <a:gd name="connsiteX107" fmla="*/ 292694 w 465536"/>
                  <a:gd name="connsiteY107" fmla="*/ 117236 h 391940"/>
                  <a:gd name="connsiteX108" fmla="*/ 270947 w 465536"/>
                  <a:gd name="connsiteY108" fmla="*/ 128111 h 391940"/>
                  <a:gd name="connsiteX109" fmla="*/ 252012 w 465536"/>
                  <a:gd name="connsiteY109" fmla="*/ 138423 h 391940"/>
                  <a:gd name="connsiteX110" fmla="*/ 235701 w 465536"/>
                  <a:gd name="connsiteY110" fmla="*/ 134111 h 391940"/>
                  <a:gd name="connsiteX111" fmla="*/ 211142 w 465536"/>
                  <a:gd name="connsiteY111" fmla="*/ 115174 h 391940"/>
                  <a:gd name="connsiteX112" fmla="*/ 193706 w 465536"/>
                  <a:gd name="connsiteY112" fmla="*/ 114424 h 391940"/>
                  <a:gd name="connsiteX113" fmla="*/ 197081 w 465536"/>
                  <a:gd name="connsiteY113" fmla="*/ 134299 h 391940"/>
                  <a:gd name="connsiteX114" fmla="*/ 200643 w 465536"/>
                  <a:gd name="connsiteY114" fmla="*/ 140298 h 391940"/>
                  <a:gd name="connsiteX115" fmla="*/ 178521 w 465536"/>
                  <a:gd name="connsiteY115" fmla="*/ 125486 h 391940"/>
                  <a:gd name="connsiteX116" fmla="*/ 166147 w 465536"/>
                  <a:gd name="connsiteY116" fmla="*/ 109549 h 391940"/>
                  <a:gd name="connsiteX117" fmla="*/ 145337 w 465536"/>
                  <a:gd name="connsiteY117" fmla="*/ 87049 h 391940"/>
                  <a:gd name="connsiteX118" fmla="*/ 70346 w 465536"/>
                  <a:gd name="connsiteY118" fmla="*/ 51237 h 391940"/>
                  <a:gd name="connsiteX119" fmla="*/ 21227 w 465536"/>
                  <a:gd name="connsiteY119" fmla="*/ 40737 h 391940"/>
                  <a:gd name="connsiteX120" fmla="*/ 3792 w 465536"/>
                  <a:gd name="connsiteY120" fmla="*/ 42612 h 391940"/>
                  <a:gd name="connsiteX121" fmla="*/ 19728 w 465536"/>
                  <a:gd name="connsiteY121" fmla="*/ 53299 h 391940"/>
                  <a:gd name="connsiteX122" fmla="*/ 36601 w 465536"/>
                  <a:gd name="connsiteY122" fmla="*/ 57049 h 391940"/>
                  <a:gd name="connsiteX123" fmla="*/ 52349 w 465536"/>
                  <a:gd name="connsiteY123" fmla="*/ 60799 h 391940"/>
                  <a:gd name="connsiteX124" fmla="*/ 82157 w 465536"/>
                  <a:gd name="connsiteY124" fmla="*/ 73549 h 391940"/>
                  <a:gd name="connsiteX125" fmla="*/ 107092 w 465536"/>
                  <a:gd name="connsiteY125" fmla="*/ 86486 h 391940"/>
                  <a:gd name="connsiteX126" fmla="*/ 113654 w 465536"/>
                  <a:gd name="connsiteY126" fmla="*/ 99236 h 391940"/>
                  <a:gd name="connsiteX127" fmla="*/ 120028 w 465536"/>
                  <a:gd name="connsiteY127" fmla="*/ 112549 h 391940"/>
                  <a:gd name="connsiteX128" fmla="*/ 114029 w 465536"/>
                  <a:gd name="connsiteY128" fmla="*/ 111236 h 391940"/>
                  <a:gd name="connsiteX129" fmla="*/ 96218 w 465536"/>
                  <a:gd name="connsiteY129" fmla="*/ 117799 h 391940"/>
                  <a:gd name="connsiteX130" fmla="*/ 82157 w 465536"/>
                  <a:gd name="connsiteY130" fmla="*/ 125861 h 391940"/>
                  <a:gd name="connsiteX131" fmla="*/ 73534 w 465536"/>
                  <a:gd name="connsiteY131" fmla="*/ 130736 h 391940"/>
                  <a:gd name="connsiteX132" fmla="*/ 75033 w 465536"/>
                  <a:gd name="connsiteY132" fmla="*/ 138611 h 391940"/>
                  <a:gd name="connsiteX133" fmla="*/ 75971 w 465536"/>
                  <a:gd name="connsiteY133" fmla="*/ 146861 h 391940"/>
                  <a:gd name="connsiteX134" fmla="*/ 66972 w 465536"/>
                  <a:gd name="connsiteY134" fmla="*/ 154736 h 391940"/>
                  <a:gd name="connsiteX135" fmla="*/ 47474 w 465536"/>
                  <a:gd name="connsiteY135" fmla="*/ 166736 h 391940"/>
                  <a:gd name="connsiteX136" fmla="*/ 46537 w 465536"/>
                  <a:gd name="connsiteY136" fmla="*/ 179486 h 391940"/>
                  <a:gd name="connsiteX137" fmla="*/ 45974 w 465536"/>
                  <a:gd name="connsiteY137" fmla="*/ 194673 h 391940"/>
                  <a:gd name="connsiteX138" fmla="*/ 43162 w 465536"/>
                  <a:gd name="connsiteY138" fmla="*/ 205548 h 391940"/>
                  <a:gd name="connsiteX139" fmla="*/ 55911 w 465536"/>
                  <a:gd name="connsiteY139" fmla="*/ 215298 h 391940"/>
                  <a:gd name="connsiteX140" fmla="*/ 72034 w 465536"/>
                  <a:gd name="connsiteY140" fmla="*/ 227485 h 391940"/>
                  <a:gd name="connsiteX141" fmla="*/ 84407 w 465536"/>
                  <a:gd name="connsiteY141" fmla="*/ 226735 h 391940"/>
                  <a:gd name="connsiteX142" fmla="*/ 88907 w 465536"/>
                  <a:gd name="connsiteY142" fmla="*/ 222048 h 391940"/>
                  <a:gd name="connsiteX143" fmla="*/ 93781 w 465536"/>
                  <a:gd name="connsiteY143" fmla="*/ 226735 h 391940"/>
                  <a:gd name="connsiteX144" fmla="*/ 105592 w 465536"/>
                  <a:gd name="connsiteY144" fmla="*/ 232735 h 391940"/>
                  <a:gd name="connsiteX145" fmla="*/ 113654 w 465536"/>
                  <a:gd name="connsiteY145" fmla="*/ 242110 h 391940"/>
                  <a:gd name="connsiteX146" fmla="*/ 114029 w 465536"/>
                  <a:gd name="connsiteY146" fmla="*/ 251110 h 391940"/>
                  <a:gd name="connsiteX147" fmla="*/ 107279 w 465536"/>
                  <a:gd name="connsiteY147" fmla="*/ 249798 h 391940"/>
                  <a:gd name="connsiteX148" fmla="*/ 88532 w 465536"/>
                  <a:gd name="connsiteY148" fmla="*/ 251673 h 391940"/>
                  <a:gd name="connsiteX149" fmla="*/ 66409 w 465536"/>
                  <a:gd name="connsiteY149" fmla="*/ 273235 h 391940"/>
                  <a:gd name="connsiteX150" fmla="*/ 64722 w 465536"/>
                  <a:gd name="connsiteY150" fmla="*/ 286547 h 391940"/>
                  <a:gd name="connsiteX151" fmla="*/ 76908 w 465536"/>
                  <a:gd name="connsiteY151" fmla="*/ 301922 h 391940"/>
                  <a:gd name="connsiteX152" fmla="*/ 98093 w 465536"/>
                  <a:gd name="connsiteY152" fmla="*/ 304360 h 391940"/>
                  <a:gd name="connsiteX153" fmla="*/ 105030 w 465536"/>
                  <a:gd name="connsiteY153" fmla="*/ 304547 h 391940"/>
                  <a:gd name="connsiteX154" fmla="*/ 105030 w 465536"/>
                  <a:gd name="connsiteY154" fmla="*/ 296110 h 391940"/>
                  <a:gd name="connsiteX155" fmla="*/ 109717 w 465536"/>
                  <a:gd name="connsiteY155" fmla="*/ 286547 h 391940"/>
                  <a:gd name="connsiteX156" fmla="*/ 120778 w 465536"/>
                  <a:gd name="connsiteY156" fmla="*/ 293297 h 391940"/>
                  <a:gd name="connsiteX157" fmla="*/ 115528 w 465536"/>
                  <a:gd name="connsiteY157" fmla="*/ 308860 h 391940"/>
                  <a:gd name="connsiteX158" fmla="*/ 107842 w 465536"/>
                  <a:gd name="connsiteY158" fmla="*/ 322172 h 391940"/>
                  <a:gd name="connsiteX159" fmla="*/ 102030 w 465536"/>
                  <a:gd name="connsiteY159" fmla="*/ 338484 h 391940"/>
                  <a:gd name="connsiteX160" fmla="*/ 101093 w 465536"/>
                  <a:gd name="connsiteY160" fmla="*/ 355359 h 391940"/>
                  <a:gd name="connsiteX161" fmla="*/ 113466 w 465536"/>
                  <a:gd name="connsiteY161" fmla="*/ 357422 h 391940"/>
                  <a:gd name="connsiteX162" fmla="*/ 134464 w 465536"/>
                  <a:gd name="connsiteY162" fmla="*/ 367359 h 391940"/>
                  <a:gd name="connsiteX163" fmla="*/ 153586 w 465536"/>
                  <a:gd name="connsiteY163" fmla="*/ 381234 h 391940"/>
                  <a:gd name="connsiteX164" fmla="*/ 170272 w 465536"/>
                  <a:gd name="connsiteY164" fmla="*/ 388734 h 391940"/>
                  <a:gd name="connsiteX165" fmla="*/ 179083 w 465536"/>
                  <a:gd name="connsiteY165" fmla="*/ 386859 h 391940"/>
                  <a:gd name="connsiteX166" fmla="*/ 117778 w 465536"/>
                  <a:gd name="connsiteY166" fmla="*/ 298735 h 391940"/>
                  <a:gd name="connsiteX167" fmla="*/ 110654 w 465536"/>
                  <a:gd name="connsiteY167" fmla="*/ 290485 h 391940"/>
                  <a:gd name="connsiteX168" fmla="*/ 110092 w 465536"/>
                  <a:gd name="connsiteY168" fmla="*/ 303422 h 391940"/>
                  <a:gd name="connsiteX169" fmla="*/ 117778 w 465536"/>
                  <a:gd name="connsiteY169" fmla="*/ 298735 h 391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Lst>
                <a:rect l="l" t="t" r="r" b="b"/>
                <a:pathLst>
                  <a:path w="465536" h="391940">
                    <a:moveTo>
                      <a:pt x="154711" y="385921"/>
                    </a:moveTo>
                    <a:cubicBezTo>
                      <a:pt x="138401" y="378796"/>
                      <a:pt x="134089" y="375609"/>
                      <a:pt x="130152" y="367922"/>
                    </a:cubicBezTo>
                    <a:cubicBezTo>
                      <a:pt x="126215" y="360422"/>
                      <a:pt x="122278" y="358922"/>
                      <a:pt x="111779" y="361359"/>
                    </a:cubicBezTo>
                    <a:cubicBezTo>
                      <a:pt x="102780" y="363422"/>
                      <a:pt x="102592" y="363234"/>
                      <a:pt x="98280" y="357797"/>
                    </a:cubicBezTo>
                    <a:cubicBezTo>
                      <a:pt x="92656" y="350859"/>
                      <a:pt x="92656" y="344859"/>
                      <a:pt x="98280" y="338297"/>
                    </a:cubicBezTo>
                    <a:cubicBezTo>
                      <a:pt x="102405" y="333234"/>
                      <a:pt x="106904" y="313172"/>
                      <a:pt x="104280" y="310735"/>
                    </a:cubicBezTo>
                    <a:cubicBezTo>
                      <a:pt x="103717" y="310172"/>
                      <a:pt x="95843" y="308485"/>
                      <a:pt x="86844" y="307172"/>
                    </a:cubicBezTo>
                    <a:cubicBezTo>
                      <a:pt x="59473" y="302860"/>
                      <a:pt x="58535" y="302672"/>
                      <a:pt x="57410" y="299672"/>
                    </a:cubicBezTo>
                    <a:cubicBezTo>
                      <a:pt x="56848" y="297985"/>
                      <a:pt x="57785" y="293110"/>
                      <a:pt x="59848" y="288610"/>
                    </a:cubicBezTo>
                    <a:cubicBezTo>
                      <a:pt x="62285" y="283172"/>
                      <a:pt x="63035" y="278110"/>
                      <a:pt x="62472" y="272485"/>
                    </a:cubicBezTo>
                    <a:cubicBezTo>
                      <a:pt x="61722" y="265172"/>
                      <a:pt x="62285" y="263672"/>
                      <a:pt x="67159" y="258985"/>
                    </a:cubicBezTo>
                    <a:cubicBezTo>
                      <a:pt x="73346" y="252985"/>
                      <a:pt x="94718" y="244548"/>
                      <a:pt x="103155" y="244548"/>
                    </a:cubicBezTo>
                    <a:cubicBezTo>
                      <a:pt x="107467" y="244548"/>
                      <a:pt x="108779" y="243610"/>
                      <a:pt x="108779" y="240798"/>
                    </a:cubicBezTo>
                    <a:cubicBezTo>
                      <a:pt x="108779" y="238360"/>
                      <a:pt x="107467" y="237048"/>
                      <a:pt x="105217" y="237048"/>
                    </a:cubicBezTo>
                    <a:cubicBezTo>
                      <a:pt x="103342" y="237048"/>
                      <a:pt x="99593" y="235360"/>
                      <a:pt x="96968" y="233298"/>
                    </a:cubicBezTo>
                    <a:cubicBezTo>
                      <a:pt x="91344" y="228798"/>
                      <a:pt x="85720" y="228423"/>
                      <a:pt x="82532" y="232360"/>
                    </a:cubicBezTo>
                    <a:cubicBezTo>
                      <a:pt x="78970" y="236673"/>
                      <a:pt x="75221" y="235735"/>
                      <a:pt x="66784" y="228235"/>
                    </a:cubicBezTo>
                    <a:cubicBezTo>
                      <a:pt x="62472" y="224298"/>
                      <a:pt x="54973" y="218860"/>
                      <a:pt x="50099" y="216048"/>
                    </a:cubicBezTo>
                    <a:cubicBezTo>
                      <a:pt x="45224" y="213048"/>
                      <a:pt x="40725" y="209485"/>
                      <a:pt x="39975" y="207798"/>
                    </a:cubicBezTo>
                    <a:cubicBezTo>
                      <a:pt x="39413" y="206110"/>
                      <a:pt x="40163" y="200485"/>
                      <a:pt x="41850" y="195236"/>
                    </a:cubicBezTo>
                    <a:cubicBezTo>
                      <a:pt x="43912" y="188861"/>
                      <a:pt x="44287" y="184736"/>
                      <a:pt x="43162" y="182486"/>
                    </a:cubicBezTo>
                    <a:cubicBezTo>
                      <a:pt x="40163" y="177236"/>
                      <a:pt x="41100" y="171048"/>
                      <a:pt x="45599" y="162986"/>
                    </a:cubicBezTo>
                    <a:cubicBezTo>
                      <a:pt x="49162" y="156611"/>
                      <a:pt x="51224" y="155111"/>
                      <a:pt x="59098" y="153236"/>
                    </a:cubicBezTo>
                    <a:cubicBezTo>
                      <a:pt x="71284" y="150236"/>
                      <a:pt x="74471" y="146861"/>
                      <a:pt x="71659" y="140486"/>
                    </a:cubicBezTo>
                    <a:cubicBezTo>
                      <a:pt x="66034" y="128111"/>
                      <a:pt x="71096" y="119299"/>
                      <a:pt x="82345" y="121736"/>
                    </a:cubicBezTo>
                    <a:cubicBezTo>
                      <a:pt x="86844" y="122674"/>
                      <a:pt x="88532" y="121924"/>
                      <a:pt x="92656" y="116674"/>
                    </a:cubicBezTo>
                    <a:cubicBezTo>
                      <a:pt x="95281" y="113299"/>
                      <a:pt x="98468" y="109361"/>
                      <a:pt x="99593" y="108236"/>
                    </a:cubicBezTo>
                    <a:cubicBezTo>
                      <a:pt x="100530" y="106924"/>
                      <a:pt x="102967" y="105799"/>
                      <a:pt x="105030" y="105799"/>
                    </a:cubicBezTo>
                    <a:cubicBezTo>
                      <a:pt x="110279" y="105799"/>
                      <a:pt x="111029" y="102986"/>
                      <a:pt x="107654" y="96049"/>
                    </a:cubicBezTo>
                    <a:cubicBezTo>
                      <a:pt x="105217" y="90986"/>
                      <a:pt x="100155" y="87424"/>
                      <a:pt x="81220" y="77112"/>
                    </a:cubicBezTo>
                    <a:cubicBezTo>
                      <a:pt x="68284" y="70174"/>
                      <a:pt x="55348" y="64549"/>
                      <a:pt x="52536" y="64549"/>
                    </a:cubicBezTo>
                    <a:cubicBezTo>
                      <a:pt x="49724" y="64549"/>
                      <a:pt x="42600" y="62862"/>
                      <a:pt x="36601" y="60799"/>
                    </a:cubicBezTo>
                    <a:cubicBezTo>
                      <a:pt x="30601" y="58737"/>
                      <a:pt x="22915" y="57049"/>
                      <a:pt x="19353" y="57049"/>
                    </a:cubicBezTo>
                    <a:cubicBezTo>
                      <a:pt x="10916" y="57049"/>
                      <a:pt x="-2207" y="48424"/>
                      <a:pt x="-1457" y="43362"/>
                    </a:cubicBezTo>
                    <a:cubicBezTo>
                      <a:pt x="-332" y="36424"/>
                      <a:pt x="3980" y="35487"/>
                      <a:pt x="25727" y="37737"/>
                    </a:cubicBezTo>
                    <a:cubicBezTo>
                      <a:pt x="45599" y="39799"/>
                      <a:pt x="74096" y="47487"/>
                      <a:pt x="109717" y="60049"/>
                    </a:cubicBezTo>
                    <a:cubicBezTo>
                      <a:pt x="122653" y="64549"/>
                      <a:pt x="127902" y="67924"/>
                      <a:pt x="147212" y="84236"/>
                    </a:cubicBezTo>
                    <a:cubicBezTo>
                      <a:pt x="163897" y="98111"/>
                      <a:pt x="169897" y="104299"/>
                      <a:pt x="170272" y="107861"/>
                    </a:cubicBezTo>
                    <a:cubicBezTo>
                      <a:pt x="171022" y="114049"/>
                      <a:pt x="182458" y="125486"/>
                      <a:pt x="186395" y="123986"/>
                    </a:cubicBezTo>
                    <a:cubicBezTo>
                      <a:pt x="188082" y="123236"/>
                      <a:pt x="189394" y="119861"/>
                      <a:pt x="189769" y="115736"/>
                    </a:cubicBezTo>
                    <a:cubicBezTo>
                      <a:pt x="190332" y="108986"/>
                      <a:pt x="190519" y="108611"/>
                      <a:pt x="196893" y="108799"/>
                    </a:cubicBezTo>
                    <a:cubicBezTo>
                      <a:pt x="200455" y="108986"/>
                      <a:pt x="209454" y="110861"/>
                      <a:pt x="216953" y="113111"/>
                    </a:cubicBezTo>
                    <a:cubicBezTo>
                      <a:pt x="229514" y="116861"/>
                      <a:pt x="230827" y="117799"/>
                      <a:pt x="236639" y="126611"/>
                    </a:cubicBezTo>
                    <a:lnTo>
                      <a:pt x="242825" y="136174"/>
                    </a:lnTo>
                    <a:lnTo>
                      <a:pt x="251074" y="135049"/>
                    </a:lnTo>
                    <a:cubicBezTo>
                      <a:pt x="257636" y="134111"/>
                      <a:pt x="261386" y="132049"/>
                      <a:pt x="269072" y="124736"/>
                    </a:cubicBezTo>
                    <a:cubicBezTo>
                      <a:pt x="277321" y="117049"/>
                      <a:pt x="280321" y="115361"/>
                      <a:pt x="288007" y="114424"/>
                    </a:cubicBezTo>
                    <a:cubicBezTo>
                      <a:pt x="301881" y="112736"/>
                      <a:pt x="325315" y="104674"/>
                      <a:pt x="342001" y="95861"/>
                    </a:cubicBezTo>
                    <a:lnTo>
                      <a:pt x="356811" y="87986"/>
                    </a:lnTo>
                    <a:lnTo>
                      <a:pt x="363560" y="72237"/>
                    </a:lnTo>
                    <a:cubicBezTo>
                      <a:pt x="369935" y="57237"/>
                      <a:pt x="371809" y="54799"/>
                      <a:pt x="398056" y="28549"/>
                    </a:cubicBezTo>
                    <a:cubicBezTo>
                      <a:pt x="413242" y="13362"/>
                      <a:pt x="427678" y="425"/>
                      <a:pt x="430115" y="-325"/>
                    </a:cubicBezTo>
                    <a:cubicBezTo>
                      <a:pt x="433114" y="-1075"/>
                      <a:pt x="439676" y="800"/>
                      <a:pt x="449238" y="4925"/>
                    </a:cubicBezTo>
                    <a:lnTo>
                      <a:pt x="464048" y="11300"/>
                    </a:lnTo>
                    <a:lnTo>
                      <a:pt x="464048" y="29112"/>
                    </a:lnTo>
                    <a:lnTo>
                      <a:pt x="464048" y="46737"/>
                    </a:lnTo>
                    <a:lnTo>
                      <a:pt x="446238" y="55362"/>
                    </a:lnTo>
                    <a:lnTo>
                      <a:pt x="428428" y="63987"/>
                    </a:lnTo>
                    <a:lnTo>
                      <a:pt x="407805" y="92299"/>
                    </a:lnTo>
                    <a:cubicBezTo>
                      <a:pt x="396369" y="107861"/>
                      <a:pt x="386058" y="121174"/>
                      <a:pt x="384558" y="121736"/>
                    </a:cubicBezTo>
                    <a:cubicBezTo>
                      <a:pt x="383058" y="122299"/>
                      <a:pt x="377809" y="120611"/>
                      <a:pt x="372934" y="117986"/>
                    </a:cubicBezTo>
                    <a:cubicBezTo>
                      <a:pt x="367872" y="115361"/>
                      <a:pt x="362623" y="113299"/>
                      <a:pt x="361311" y="113299"/>
                    </a:cubicBezTo>
                    <a:cubicBezTo>
                      <a:pt x="359998" y="113299"/>
                      <a:pt x="354749" y="117986"/>
                      <a:pt x="349875" y="123611"/>
                    </a:cubicBezTo>
                    <a:cubicBezTo>
                      <a:pt x="341438" y="133361"/>
                      <a:pt x="340501" y="133924"/>
                      <a:pt x="332064" y="133924"/>
                    </a:cubicBezTo>
                    <a:cubicBezTo>
                      <a:pt x="327190" y="133924"/>
                      <a:pt x="322316" y="134861"/>
                      <a:pt x="321003" y="136174"/>
                    </a:cubicBezTo>
                    <a:cubicBezTo>
                      <a:pt x="319316" y="137861"/>
                      <a:pt x="318753" y="162798"/>
                      <a:pt x="318753" y="236673"/>
                    </a:cubicBezTo>
                    <a:lnTo>
                      <a:pt x="318753" y="334734"/>
                    </a:lnTo>
                    <a:lnTo>
                      <a:pt x="308255" y="347297"/>
                    </a:lnTo>
                    <a:cubicBezTo>
                      <a:pt x="294756" y="363234"/>
                      <a:pt x="293819" y="363797"/>
                      <a:pt x="285008" y="359859"/>
                    </a:cubicBezTo>
                    <a:lnTo>
                      <a:pt x="278071" y="356672"/>
                    </a:lnTo>
                    <a:lnTo>
                      <a:pt x="264198" y="363609"/>
                    </a:lnTo>
                    <a:cubicBezTo>
                      <a:pt x="251824" y="369984"/>
                      <a:pt x="249574" y="370547"/>
                      <a:pt x="240576" y="369422"/>
                    </a:cubicBezTo>
                    <a:cubicBezTo>
                      <a:pt x="230827" y="368297"/>
                      <a:pt x="230827" y="368297"/>
                      <a:pt x="229139" y="374109"/>
                    </a:cubicBezTo>
                    <a:cubicBezTo>
                      <a:pt x="227827" y="379359"/>
                      <a:pt x="225952" y="380671"/>
                      <a:pt x="213766" y="385546"/>
                    </a:cubicBezTo>
                    <a:cubicBezTo>
                      <a:pt x="200455" y="390609"/>
                      <a:pt x="196706" y="391359"/>
                      <a:pt x="185645" y="390421"/>
                    </a:cubicBezTo>
                    <a:cubicBezTo>
                      <a:pt x="183020" y="390234"/>
                      <a:pt x="178521" y="390609"/>
                      <a:pt x="175334" y="391171"/>
                    </a:cubicBezTo>
                    <a:cubicBezTo>
                      <a:pt x="171209" y="392109"/>
                      <a:pt x="165772" y="390796"/>
                      <a:pt x="154711" y="385921"/>
                    </a:cubicBezTo>
                    <a:close/>
                    <a:moveTo>
                      <a:pt x="179083" y="386859"/>
                    </a:moveTo>
                    <a:cubicBezTo>
                      <a:pt x="184332" y="385546"/>
                      <a:pt x="188269" y="385359"/>
                      <a:pt x="190519" y="386671"/>
                    </a:cubicBezTo>
                    <a:cubicBezTo>
                      <a:pt x="193144" y="387984"/>
                      <a:pt x="198018" y="387046"/>
                      <a:pt x="209454" y="382921"/>
                    </a:cubicBezTo>
                    <a:cubicBezTo>
                      <a:pt x="223890" y="377671"/>
                      <a:pt x="224827" y="377109"/>
                      <a:pt x="225390" y="371484"/>
                    </a:cubicBezTo>
                    <a:lnTo>
                      <a:pt x="225952" y="365484"/>
                    </a:lnTo>
                    <a:lnTo>
                      <a:pt x="238138" y="366047"/>
                    </a:lnTo>
                    <a:cubicBezTo>
                      <a:pt x="249012" y="366609"/>
                      <a:pt x="251824" y="365859"/>
                      <a:pt x="264948" y="359672"/>
                    </a:cubicBezTo>
                    <a:cubicBezTo>
                      <a:pt x="279196" y="352734"/>
                      <a:pt x="279571" y="352547"/>
                      <a:pt x="284820" y="355734"/>
                    </a:cubicBezTo>
                    <a:cubicBezTo>
                      <a:pt x="287820" y="357422"/>
                      <a:pt x="291194" y="358922"/>
                      <a:pt x="292132" y="358922"/>
                    </a:cubicBezTo>
                    <a:cubicBezTo>
                      <a:pt x="293257" y="358922"/>
                      <a:pt x="298881" y="353297"/>
                      <a:pt x="304505" y="346359"/>
                    </a:cubicBezTo>
                    <a:lnTo>
                      <a:pt x="315004" y="333797"/>
                    </a:lnTo>
                    <a:lnTo>
                      <a:pt x="315379" y="232360"/>
                    </a:lnTo>
                    <a:lnTo>
                      <a:pt x="315941" y="131111"/>
                    </a:lnTo>
                    <a:lnTo>
                      <a:pt x="327565" y="130549"/>
                    </a:lnTo>
                    <a:lnTo>
                      <a:pt x="339188" y="129986"/>
                    </a:lnTo>
                    <a:lnTo>
                      <a:pt x="349500" y="118361"/>
                    </a:lnTo>
                    <a:lnTo>
                      <a:pt x="359998" y="106736"/>
                    </a:lnTo>
                    <a:lnTo>
                      <a:pt x="371060" y="112924"/>
                    </a:lnTo>
                    <a:cubicBezTo>
                      <a:pt x="384558" y="120424"/>
                      <a:pt x="381558" y="122486"/>
                      <a:pt x="407618" y="86486"/>
                    </a:cubicBezTo>
                    <a:lnTo>
                      <a:pt x="426365" y="60612"/>
                    </a:lnTo>
                    <a:lnTo>
                      <a:pt x="443801" y="52362"/>
                    </a:lnTo>
                    <a:lnTo>
                      <a:pt x="461236" y="44112"/>
                    </a:lnTo>
                    <a:lnTo>
                      <a:pt x="461236" y="29299"/>
                    </a:lnTo>
                    <a:lnTo>
                      <a:pt x="461236" y="14487"/>
                    </a:lnTo>
                    <a:lnTo>
                      <a:pt x="448113" y="8487"/>
                    </a:lnTo>
                    <a:cubicBezTo>
                      <a:pt x="440801" y="5300"/>
                      <a:pt x="433864" y="2675"/>
                      <a:pt x="432552" y="2675"/>
                    </a:cubicBezTo>
                    <a:cubicBezTo>
                      <a:pt x="429177" y="2862"/>
                      <a:pt x="397119" y="31924"/>
                      <a:pt x="384558" y="46549"/>
                    </a:cubicBezTo>
                    <a:cubicBezTo>
                      <a:pt x="377434" y="54799"/>
                      <a:pt x="370872" y="65112"/>
                      <a:pt x="366373" y="75237"/>
                    </a:cubicBezTo>
                    <a:lnTo>
                      <a:pt x="359436" y="90986"/>
                    </a:lnTo>
                    <a:lnTo>
                      <a:pt x="344250" y="98674"/>
                    </a:lnTo>
                    <a:cubicBezTo>
                      <a:pt x="323065" y="109361"/>
                      <a:pt x="306755" y="115174"/>
                      <a:pt x="292694" y="117236"/>
                    </a:cubicBezTo>
                    <a:cubicBezTo>
                      <a:pt x="282195" y="118736"/>
                      <a:pt x="279758" y="120049"/>
                      <a:pt x="270947" y="128111"/>
                    </a:cubicBezTo>
                    <a:cubicBezTo>
                      <a:pt x="262885" y="135236"/>
                      <a:pt x="259136" y="137298"/>
                      <a:pt x="252012" y="138423"/>
                    </a:cubicBezTo>
                    <a:cubicBezTo>
                      <a:pt x="237763" y="140298"/>
                      <a:pt x="236826" y="140111"/>
                      <a:pt x="235701" y="134111"/>
                    </a:cubicBezTo>
                    <a:cubicBezTo>
                      <a:pt x="233826" y="124549"/>
                      <a:pt x="227265" y="119486"/>
                      <a:pt x="211142" y="115174"/>
                    </a:cubicBezTo>
                    <a:cubicBezTo>
                      <a:pt x="196706" y="111236"/>
                      <a:pt x="196144" y="111236"/>
                      <a:pt x="193706" y="114424"/>
                    </a:cubicBezTo>
                    <a:cubicBezTo>
                      <a:pt x="190707" y="118549"/>
                      <a:pt x="192206" y="127174"/>
                      <a:pt x="197081" y="134299"/>
                    </a:cubicBezTo>
                    <a:cubicBezTo>
                      <a:pt x="199143" y="136924"/>
                      <a:pt x="200643" y="139736"/>
                      <a:pt x="200643" y="140298"/>
                    </a:cubicBezTo>
                    <a:cubicBezTo>
                      <a:pt x="200643" y="142736"/>
                      <a:pt x="191644" y="136549"/>
                      <a:pt x="178521" y="125486"/>
                    </a:cubicBezTo>
                    <a:cubicBezTo>
                      <a:pt x="167272" y="115924"/>
                      <a:pt x="165397" y="113486"/>
                      <a:pt x="166147" y="109549"/>
                    </a:cubicBezTo>
                    <a:cubicBezTo>
                      <a:pt x="166897" y="105236"/>
                      <a:pt x="164460" y="102611"/>
                      <a:pt x="145337" y="87049"/>
                    </a:cubicBezTo>
                    <a:cubicBezTo>
                      <a:pt x="120965" y="66799"/>
                      <a:pt x="116841" y="64924"/>
                      <a:pt x="70346" y="51237"/>
                    </a:cubicBezTo>
                    <a:cubicBezTo>
                      <a:pt x="46724" y="44299"/>
                      <a:pt x="33976" y="41674"/>
                      <a:pt x="21227" y="40737"/>
                    </a:cubicBezTo>
                    <a:cubicBezTo>
                      <a:pt x="6042" y="39799"/>
                      <a:pt x="3792" y="39987"/>
                      <a:pt x="3792" y="42612"/>
                    </a:cubicBezTo>
                    <a:cubicBezTo>
                      <a:pt x="3792" y="47112"/>
                      <a:pt x="12978" y="53299"/>
                      <a:pt x="19728" y="53299"/>
                    </a:cubicBezTo>
                    <a:cubicBezTo>
                      <a:pt x="22915" y="53299"/>
                      <a:pt x="30601" y="54987"/>
                      <a:pt x="36601" y="57049"/>
                    </a:cubicBezTo>
                    <a:cubicBezTo>
                      <a:pt x="42600" y="59112"/>
                      <a:pt x="49724" y="60799"/>
                      <a:pt x="52349" y="60799"/>
                    </a:cubicBezTo>
                    <a:cubicBezTo>
                      <a:pt x="55161" y="60799"/>
                      <a:pt x="68472" y="66612"/>
                      <a:pt x="82157" y="73549"/>
                    </a:cubicBezTo>
                    <a:lnTo>
                      <a:pt x="107092" y="86486"/>
                    </a:lnTo>
                    <a:lnTo>
                      <a:pt x="113654" y="99236"/>
                    </a:lnTo>
                    <a:cubicBezTo>
                      <a:pt x="117028" y="106361"/>
                      <a:pt x="120028" y="112361"/>
                      <a:pt x="120028" y="112549"/>
                    </a:cubicBezTo>
                    <a:cubicBezTo>
                      <a:pt x="120028" y="112924"/>
                      <a:pt x="117216" y="112174"/>
                      <a:pt x="114029" y="111236"/>
                    </a:cubicBezTo>
                    <a:cubicBezTo>
                      <a:pt x="104092" y="108424"/>
                      <a:pt x="102218" y="109174"/>
                      <a:pt x="96218" y="117799"/>
                    </a:cubicBezTo>
                    <a:cubicBezTo>
                      <a:pt x="90594" y="125674"/>
                      <a:pt x="89844" y="126236"/>
                      <a:pt x="82157" y="125861"/>
                    </a:cubicBezTo>
                    <a:cubicBezTo>
                      <a:pt x="74658" y="125486"/>
                      <a:pt x="74096" y="125861"/>
                      <a:pt x="73534" y="130736"/>
                    </a:cubicBezTo>
                    <a:cubicBezTo>
                      <a:pt x="73159" y="133736"/>
                      <a:pt x="73908" y="137298"/>
                      <a:pt x="75033" y="138611"/>
                    </a:cubicBezTo>
                    <a:cubicBezTo>
                      <a:pt x="76346" y="140298"/>
                      <a:pt x="76721" y="143486"/>
                      <a:pt x="75971" y="146861"/>
                    </a:cubicBezTo>
                    <a:cubicBezTo>
                      <a:pt x="75033" y="151548"/>
                      <a:pt x="73346" y="153048"/>
                      <a:pt x="66972" y="154736"/>
                    </a:cubicBezTo>
                    <a:cubicBezTo>
                      <a:pt x="53286" y="158298"/>
                      <a:pt x="50661" y="159986"/>
                      <a:pt x="47474" y="166736"/>
                    </a:cubicBezTo>
                    <a:cubicBezTo>
                      <a:pt x="44850" y="172173"/>
                      <a:pt x="44662" y="174423"/>
                      <a:pt x="46537" y="179486"/>
                    </a:cubicBezTo>
                    <a:cubicBezTo>
                      <a:pt x="48224" y="184361"/>
                      <a:pt x="48224" y="187361"/>
                      <a:pt x="45974" y="194673"/>
                    </a:cubicBezTo>
                    <a:cubicBezTo>
                      <a:pt x="44475" y="199735"/>
                      <a:pt x="43162" y="204610"/>
                      <a:pt x="43162" y="205548"/>
                    </a:cubicBezTo>
                    <a:cubicBezTo>
                      <a:pt x="43162" y="206298"/>
                      <a:pt x="48787" y="210798"/>
                      <a:pt x="55911" y="215298"/>
                    </a:cubicBezTo>
                    <a:cubicBezTo>
                      <a:pt x="62847" y="219798"/>
                      <a:pt x="70159" y="225235"/>
                      <a:pt x="72034" y="227485"/>
                    </a:cubicBezTo>
                    <a:cubicBezTo>
                      <a:pt x="76721" y="232548"/>
                      <a:pt x="78970" y="232548"/>
                      <a:pt x="84407" y="226735"/>
                    </a:cubicBezTo>
                    <a:lnTo>
                      <a:pt x="88907" y="222048"/>
                    </a:lnTo>
                    <a:lnTo>
                      <a:pt x="93781" y="226735"/>
                    </a:lnTo>
                    <a:cubicBezTo>
                      <a:pt x="96593" y="229360"/>
                      <a:pt x="101843" y="231985"/>
                      <a:pt x="105592" y="232735"/>
                    </a:cubicBezTo>
                    <a:cubicBezTo>
                      <a:pt x="111966" y="233673"/>
                      <a:pt x="112529" y="234235"/>
                      <a:pt x="113654" y="242110"/>
                    </a:cubicBezTo>
                    <a:cubicBezTo>
                      <a:pt x="114216" y="246610"/>
                      <a:pt x="114404" y="250735"/>
                      <a:pt x="114029" y="251110"/>
                    </a:cubicBezTo>
                    <a:cubicBezTo>
                      <a:pt x="113654" y="251673"/>
                      <a:pt x="110466" y="250923"/>
                      <a:pt x="107279" y="249798"/>
                    </a:cubicBezTo>
                    <a:cubicBezTo>
                      <a:pt x="102218" y="247923"/>
                      <a:pt x="99405" y="248110"/>
                      <a:pt x="88532" y="251673"/>
                    </a:cubicBezTo>
                    <a:cubicBezTo>
                      <a:pt x="72034" y="256922"/>
                      <a:pt x="64722" y="264047"/>
                      <a:pt x="66409" y="273235"/>
                    </a:cubicBezTo>
                    <a:cubicBezTo>
                      <a:pt x="67159" y="277172"/>
                      <a:pt x="66597" y="282047"/>
                      <a:pt x="64722" y="286547"/>
                    </a:cubicBezTo>
                    <a:cubicBezTo>
                      <a:pt x="59848" y="297985"/>
                      <a:pt x="61160" y="299485"/>
                      <a:pt x="76908" y="301922"/>
                    </a:cubicBezTo>
                    <a:cubicBezTo>
                      <a:pt x="84595" y="303235"/>
                      <a:pt x="94156" y="304360"/>
                      <a:pt x="98093" y="304360"/>
                    </a:cubicBezTo>
                    <a:lnTo>
                      <a:pt x="105030" y="304547"/>
                    </a:lnTo>
                    <a:lnTo>
                      <a:pt x="105030" y="296110"/>
                    </a:lnTo>
                    <a:cubicBezTo>
                      <a:pt x="105030" y="288797"/>
                      <a:pt x="105592" y="287672"/>
                      <a:pt x="109717" y="286547"/>
                    </a:cubicBezTo>
                    <a:cubicBezTo>
                      <a:pt x="116466" y="284860"/>
                      <a:pt x="119278" y="286547"/>
                      <a:pt x="120778" y="293297"/>
                    </a:cubicBezTo>
                    <a:cubicBezTo>
                      <a:pt x="122840" y="303610"/>
                      <a:pt x="122090" y="305672"/>
                      <a:pt x="115528" y="308860"/>
                    </a:cubicBezTo>
                    <a:cubicBezTo>
                      <a:pt x="109717" y="311485"/>
                      <a:pt x="108967" y="312797"/>
                      <a:pt x="107842" y="322172"/>
                    </a:cubicBezTo>
                    <a:cubicBezTo>
                      <a:pt x="106904" y="328547"/>
                      <a:pt x="104842" y="334922"/>
                      <a:pt x="102030" y="338484"/>
                    </a:cubicBezTo>
                    <a:cubicBezTo>
                      <a:pt x="96593" y="345984"/>
                      <a:pt x="96406" y="349547"/>
                      <a:pt x="101093" y="355359"/>
                    </a:cubicBezTo>
                    <a:cubicBezTo>
                      <a:pt x="104467" y="359672"/>
                      <a:pt x="105030" y="359672"/>
                      <a:pt x="113466" y="357422"/>
                    </a:cubicBezTo>
                    <a:cubicBezTo>
                      <a:pt x="124152" y="354609"/>
                      <a:pt x="129589" y="357234"/>
                      <a:pt x="134464" y="367359"/>
                    </a:cubicBezTo>
                    <a:cubicBezTo>
                      <a:pt x="136901" y="372421"/>
                      <a:pt x="140463" y="375046"/>
                      <a:pt x="153586" y="381234"/>
                    </a:cubicBezTo>
                    <a:cubicBezTo>
                      <a:pt x="162398" y="385359"/>
                      <a:pt x="169897" y="388734"/>
                      <a:pt x="170272" y="388734"/>
                    </a:cubicBezTo>
                    <a:cubicBezTo>
                      <a:pt x="170647" y="388921"/>
                      <a:pt x="174584" y="387984"/>
                      <a:pt x="179083" y="386859"/>
                    </a:cubicBezTo>
                    <a:close/>
                    <a:moveTo>
                      <a:pt x="117778" y="298735"/>
                    </a:moveTo>
                    <a:cubicBezTo>
                      <a:pt x="118341" y="293672"/>
                      <a:pt x="114029" y="288422"/>
                      <a:pt x="110654" y="290485"/>
                    </a:cubicBezTo>
                    <a:cubicBezTo>
                      <a:pt x="108592" y="291797"/>
                      <a:pt x="108029" y="301360"/>
                      <a:pt x="110092" y="303422"/>
                    </a:cubicBezTo>
                    <a:cubicBezTo>
                      <a:pt x="112716" y="306047"/>
                      <a:pt x="117216" y="303422"/>
                      <a:pt x="117778" y="298735"/>
                    </a:cubicBezTo>
                    <a:close/>
                  </a:path>
                </a:pathLst>
              </a:custGeom>
              <a:grpFill/>
              <a:ln w="187" cap="flat">
                <a:solidFill>
                  <a:srgbClr val="0D55C9"/>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
            <p:nvSpPr>
              <p:cNvPr id="56" name="Freeform: Shape 55">
                <a:extLst>
                  <a:ext uri="{FF2B5EF4-FFF2-40B4-BE49-F238E27FC236}">
                    <a16:creationId xmlns:a16="http://schemas.microsoft.com/office/drawing/2014/main" id="{D79C892A-8C89-4B0A-B56C-FA5D349926A8}"/>
                  </a:ext>
                </a:extLst>
              </p:cNvPr>
              <p:cNvSpPr/>
              <p:nvPr/>
            </p:nvSpPr>
            <p:spPr>
              <a:xfrm flipV="1">
                <a:off x="12796123" y="1895319"/>
                <a:ext cx="38057" cy="29589"/>
              </a:xfrm>
              <a:custGeom>
                <a:avLst/>
                <a:gdLst>
                  <a:gd name="connsiteX0" fmla="*/ 6160 w 38057"/>
                  <a:gd name="connsiteY0" fmla="*/ 25295 h 29589"/>
                  <a:gd name="connsiteX1" fmla="*/ -2839 w 38057"/>
                  <a:gd name="connsiteY1" fmla="*/ 14607 h 29589"/>
                  <a:gd name="connsiteX2" fmla="*/ -2276 w 38057"/>
                  <a:gd name="connsiteY2" fmla="*/ 3733 h 29589"/>
                  <a:gd name="connsiteX3" fmla="*/ 14034 w 38057"/>
                  <a:gd name="connsiteY3" fmla="*/ -205 h 29589"/>
                  <a:gd name="connsiteX4" fmla="*/ 29407 w 38057"/>
                  <a:gd name="connsiteY4" fmla="*/ 358 h 29589"/>
                  <a:gd name="connsiteX5" fmla="*/ 32219 w 38057"/>
                  <a:gd name="connsiteY5" fmla="*/ 9545 h 29589"/>
                  <a:gd name="connsiteX6" fmla="*/ 35032 w 38057"/>
                  <a:gd name="connsiteY6" fmla="*/ 18545 h 29589"/>
                  <a:gd name="connsiteX7" fmla="*/ 29032 w 38057"/>
                  <a:gd name="connsiteY7" fmla="*/ 23982 h 29589"/>
                  <a:gd name="connsiteX8" fmla="*/ 6160 w 38057"/>
                  <a:gd name="connsiteY8" fmla="*/ 25295 h 29589"/>
                  <a:gd name="connsiteX9" fmla="*/ 26595 w 38057"/>
                  <a:gd name="connsiteY9" fmla="*/ 21170 h 29589"/>
                  <a:gd name="connsiteX10" fmla="*/ 29595 w 38057"/>
                  <a:gd name="connsiteY10" fmla="*/ 11983 h 29589"/>
                  <a:gd name="connsiteX11" fmla="*/ 12347 w 38057"/>
                  <a:gd name="connsiteY11" fmla="*/ 3545 h 29589"/>
                  <a:gd name="connsiteX12" fmla="*/ 1473 w 38057"/>
                  <a:gd name="connsiteY12" fmla="*/ 4108 h 29589"/>
                  <a:gd name="connsiteX13" fmla="*/ 911 w 38057"/>
                  <a:gd name="connsiteY13" fmla="*/ 11045 h 29589"/>
                  <a:gd name="connsiteX14" fmla="*/ 7472 w 38057"/>
                  <a:gd name="connsiteY14" fmla="*/ 21732 h 29589"/>
                  <a:gd name="connsiteX15" fmla="*/ 26595 w 38057"/>
                  <a:gd name="connsiteY15" fmla="*/ 21170 h 29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8057" h="29589">
                    <a:moveTo>
                      <a:pt x="6160" y="25295"/>
                    </a:moveTo>
                    <a:cubicBezTo>
                      <a:pt x="-964" y="21545"/>
                      <a:pt x="-2276" y="20045"/>
                      <a:pt x="-2839" y="14607"/>
                    </a:cubicBezTo>
                    <a:cubicBezTo>
                      <a:pt x="-3214" y="11045"/>
                      <a:pt x="-3026" y="6170"/>
                      <a:pt x="-2276" y="3733"/>
                    </a:cubicBezTo>
                    <a:cubicBezTo>
                      <a:pt x="-1339" y="-580"/>
                      <a:pt x="-777" y="-767"/>
                      <a:pt x="14034" y="-205"/>
                    </a:cubicBezTo>
                    <a:lnTo>
                      <a:pt x="29407" y="358"/>
                    </a:lnTo>
                    <a:lnTo>
                      <a:pt x="32219" y="9545"/>
                    </a:lnTo>
                    <a:lnTo>
                      <a:pt x="35032" y="18545"/>
                    </a:lnTo>
                    <a:lnTo>
                      <a:pt x="29032" y="23982"/>
                    </a:lnTo>
                    <a:cubicBezTo>
                      <a:pt x="21721" y="30545"/>
                      <a:pt x="17034" y="30732"/>
                      <a:pt x="6160" y="25295"/>
                    </a:cubicBezTo>
                    <a:close/>
                    <a:moveTo>
                      <a:pt x="26595" y="21170"/>
                    </a:moveTo>
                    <a:cubicBezTo>
                      <a:pt x="29595" y="17982"/>
                      <a:pt x="30345" y="15545"/>
                      <a:pt x="29595" y="11983"/>
                    </a:cubicBezTo>
                    <a:cubicBezTo>
                      <a:pt x="27720" y="4483"/>
                      <a:pt x="24345" y="2983"/>
                      <a:pt x="12347" y="3545"/>
                    </a:cubicBezTo>
                    <a:lnTo>
                      <a:pt x="1473" y="4108"/>
                    </a:lnTo>
                    <a:lnTo>
                      <a:pt x="911" y="11045"/>
                    </a:lnTo>
                    <a:cubicBezTo>
                      <a:pt x="348" y="17420"/>
                      <a:pt x="911" y="18357"/>
                      <a:pt x="7472" y="21732"/>
                    </a:cubicBezTo>
                    <a:cubicBezTo>
                      <a:pt x="16846" y="26795"/>
                      <a:pt x="21533" y="26607"/>
                      <a:pt x="26595" y="21170"/>
                    </a:cubicBezTo>
                    <a:close/>
                  </a:path>
                </a:pathLst>
              </a:custGeom>
              <a:grpFill/>
              <a:ln w="187" cap="flat">
                <a:solidFill>
                  <a:srgbClr val="0D55C9"/>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
            <p:nvSpPr>
              <p:cNvPr id="57" name="Freeform: Shape 56">
                <a:extLst>
                  <a:ext uri="{FF2B5EF4-FFF2-40B4-BE49-F238E27FC236}">
                    <a16:creationId xmlns:a16="http://schemas.microsoft.com/office/drawing/2014/main" id="{EC5F0BF6-8D42-4925-8311-1287A96A0701}"/>
                  </a:ext>
                </a:extLst>
              </p:cNvPr>
              <p:cNvSpPr/>
              <p:nvPr/>
            </p:nvSpPr>
            <p:spPr>
              <a:xfrm flipV="1">
                <a:off x="12879738" y="1923180"/>
                <a:ext cx="38057" cy="39374"/>
              </a:xfrm>
              <a:custGeom>
                <a:avLst/>
                <a:gdLst>
                  <a:gd name="connsiteX0" fmla="*/ 2947 w 38057"/>
                  <a:gd name="connsiteY0" fmla="*/ 33883 h 39374"/>
                  <a:gd name="connsiteX1" fmla="*/ -3428 w 38057"/>
                  <a:gd name="connsiteY1" fmla="*/ 28633 h 39374"/>
                  <a:gd name="connsiteX2" fmla="*/ -1365 w 38057"/>
                  <a:gd name="connsiteY2" fmla="*/ 16446 h 39374"/>
                  <a:gd name="connsiteX3" fmla="*/ 4071 w 38057"/>
                  <a:gd name="connsiteY3" fmla="*/ 2196 h 39374"/>
                  <a:gd name="connsiteX4" fmla="*/ 17945 w 38057"/>
                  <a:gd name="connsiteY4" fmla="*/ -242 h 39374"/>
                  <a:gd name="connsiteX5" fmla="*/ 34630 w 38057"/>
                  <a:gd name="connsiteY5" fmla="*/ 13071 h 39374"/>
                  <a:gd name="connsiteX6" fmla="*/ 24881 w 38057"/>
                  <a:gd name="connsiteY6" fmla="*/ 29758 h 39374"/>
                  <a:gd name="connsiteX7" fmla="*/ 12133 w 38057"/>
                  <a:gd name="connsiteY7" fmla="*/ 39133 h 39374"/>
                  <a:gd name="connsiteX8" fmla="*/ 2947 w 38057"/>
                  <a:gd name="connsiteY8" fmla="*/ 33883 h 39374"/>
                  <a:gd name="connsiteX9" fmla="*/ 22257 w 38057"/>
                  <a:gd name="connsiteY9" fmla="*/ 27321 h 39374"/>
                  <a:gd name="connsiteX10" fmla="*/ 28631 w 38057"/>
                  <a:gd name="connsiteY10" fmla="*/ 5758 h 39374"/>
                  <a:gd name="connsiteX11" fmla="*/ 7071 w 38057"/>
                  <a:gd name="connsiteY11" fmla="*/ 5008 h 39374"/>
                  <a:gd name="connsiteX12" fmla="*/ 2572 w 38057"/>
                  <a:gd name="connsiteY12" fmla="*/ 16633 h 39374"/>
                  <a:gd name="connsiteX13" fmla="*/ 5384 w 38057"/>
                  <a:gd name="connsiteY13" fmla="*/ 31071 h 39374"/>
                  <a:gd name="connsiteX14" fmla="*/ 11945 w 38057"/>
                  <a:gd name="connsiteY14" fmla="*/ 35383 h 39374"/>
                  <a:gd name="connsiteX15" fmla="*/ 22257 w 38057"/>
                  <a:gd name="connsiteY15" fmla="*/ 27321 h 39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8057" h="39374">
                    <a:moveTo>
                      <a:pt x="2947" y="33883"/>
                    </a:moveTo>
                    <a:lnTo>
                      <a:pt x="-3428" y="28633"/>
                    </a:lnTo>
                    <a:lnTo>
                      <a:pt x="-1365" y="16446"/>
                    </a:lnTo>
                    <a:cubicBezTo>
                      <a:pt x="-53" y="9321"/>
                      <a:pt x="2197" y="3508"/>
                      <a:pt x="4071" y="2196"/>
                    </a:cubicBezTo>
                    <a:cubicBezTo>
                      <a:pt x="5759" y="883"/>
                      <a:pt x="12133" y="-242"/>
                      <a:pt x="17945" y="-242"/>
                    </a:cubicBezTo>
                    <a:cubicBezTo>
                      <a:pt x="31068" y="-242"/>
                      <a:pt x="34630" y="2571"/>
                      <a:pt x="34630" y="13071"/>
                    </a:cubicBezTo>
                    <a:cubicBezTo>
                      <a:pt x="34630" y="19446"/>
                      <a:pt x="33505" y="21508"/>
                      <a:pt x="24881" y="29758"/>
                    </a:cubicBezTo>
                    <a:cubicBezTo>
                      <a:pt x="19445" y="34821"/>
                      <a:pt x="13633" y="39133"/>
                      <a:pt x="12133" y="39133"/>
                    </a:cubicBezTo>
                    <a:cubicBezTo>
                      <a:pt x="10446" y="39133"/>
                      <a:pt x="6321" y="36696"/>
                      <a:pt x="2947" y="33883"/>
                    </a:cubicBezTo>
                    <a:close/>
                    <a:moveTo>
                      <a:pt x="22257" y="27321"/>
                    </a:moveTo>
                    <a:cubicBezTo>
                      <a:pt x="31256" y="18883"/>
                      <a:pt x="33693" y="10821"/>
                      <a:pt x="28631" y="5758"/>
                    </a:cubicBezTo>
                    <a:cubicBezTo>
                      <a:pt x="26194" y="3321"/>
                      <a:pt x="10633" y="2758"/>
                      <a:pt x="7071" y="5008"/>
                    </a:cubicBezTo>
                    <a:cubicBezTo>
                      <a:pt x="5759" y="5758"/>
                      <a:pt x="3696" y="11008"/>
                      <a:pt x="2572" y="16633"/>
                    </a:cubicBezTo>
                    <a:cubicBezTo>
                      <a:pt x="509" y="26571"/>
                      <a:pt x="509" y="26758"/>
                      <a:pt x="5384" y="31071"/>
                    </a:cubicBezTo>
                    <a:cubicBezTo>
                      <a:pt x="8196" y="33508"/>
                      <a:pt x="11196" y="35383"/>
                      <a:pt x="11945" y="35383"/>
                    </a:cubicBezTo>
                    <a:cubicBezTo>
                      <a:pt x="12883" y="35383"/>
                      <a:pt x="17382" y="31821"/>
                      <a:pt x="22257" y="27321"/>
                    </a:cubicBezTo>
                    <a:close/>
                  </a:path>
                </a:pathLst>
              </a:custGeom>
              <a:grpFill/>
              <a:ln w="187" cap="flat">
                <a:solidFill>
                  <a:srgbClr val="0D55C9"/>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
            <p:nvSpPr>
              <p:cNvPr id="58" name="Freeform: Shape 57">
                <a:extLst>
                  <a:ext uri="{FF2B5EF4-FFF2-40B4-BE49-F238E27FC236}">
                    <a16:creationId xmlns:a16="http://schemas.microsoft.com/office/drawing/2014/main" id="{E3C2E12B-3CBF-4956-AC33-2670B8F4F4C6}"/>
                  </a:ext>
                </a:extLst>
              </p:cNvPr>
              <p:cNvSpPr/>
              <p:nvPr/>
            </p:nvSpPr>
            <p:spPr>
              <a:xfrm flipV="1">
                <a:off x="12929069" y="1954021"/>
                <a:ext cx="76840" cy="47908"/>
              </a:xfrm>
              <a:custGeom>
                <a:avLst/>
                <a:gdLst>
                  <a:gd name="connsiteX0" fmla="*/ -970 w 76840"/>
                  <a:gd name="connsiteY0" fmla="*/ 46089 h 47908"/>
                  <a:gd name="connsiteX1" fmla="*/ 1467 w 76840"/>
                  <a:gd name="connsiteY1" fmla="*/ 27152 h 47908"/>
                  <a:gd name="connsiteX2" fmla="*/ 5591 w 76840"/>
                  <a:gd name="connsiteY2" fmla="*/ 21339 h 47908"/>
                  <a:gd name="connsiteX3" fmla="*/ 9341 w 76840"/>
                  <a:gd name="connsiteY3" fmla="*/ 8589 h 47908"/>
                  <a:gd name="connsiteX4" fmla="*/ 17402 w 76840"/>
                  <a:gd name="connsiteY4" fmla="*/ -36 h 47908"/>
                  <a:gd name="connsiteX5" fmla="*/ 34088 w 76840"/>
                  <a:gd name="connsiteY5" fmla="*/ 10277 h 47908"/>
                  <a:gd name="connsiteX6" fmla="*/ 41775 w 76840"/>
                  <a:gd name="connsiteY6" fmla="*/ 8589 h 47908"/>
                  <a:gd name="connsiteX7" fmla="*/ 54335 w 76840"/>
                  <a:gd name="connsiteY7" fmla="*/ 5402 h 47908"/>
                  <a:gd name="connsiteX8" fmla="*/ 73083 w 76840"/>
                  <a:gd name="connsiteY8" fmla="*/ 21152 h 47908"/>
                  <a:gd name="connsiteX9" fmla="*/ 67084 w 76840"/>
                  <a:gd name="connsiteY9" fmla="*/ 29027 h 47908"/>
                  <a:gd name="connsiteX10" fmla="*/ 54148 w 76840"/>
                  <a:gd name="connsiteY10" fmla="*/ 32964 h 47908"/>
                  <a:gd name="connsiteX11" fmla="*/ 40462 w 76840"/>
                  <a:gd name="connsiteY11" fmla="*/ 37277 h 47908"/>
                  <a:gd name="connsiteX12" fmla="*/ 20027 w 76840"/>
                  <a:gd name="connsiteY12" fmla="*/ 44964 h 47908"/>
                  <a:gd name="connsiteX13" fmla="*/ 4279 w 76840"/>
                  <a:gd name="connsiteY13" fmla="*/ 47777 h 47908"/>
                  <a:gd name="connsiteX14" fmla="*/ -970 w 76840"/>
                  <a:gd name="connsiteY14" fmla="*/ 46089 h 47908"/>
                  <a:gd name="connsiteX15" fmla="*/ 19840 w 76840"/>
                  <a:gd name="connsiteY15" fmla="*/ 41027 h 47908"/>
                  <a:gd name="connsiteX16" fmla="*/ 32776 w 76840"/>
                  <a:gd name="connsiteY16" fmla="*/ 36902 h 47908"/>
                  <a:gd name="connsiteX17" fmla="*/ 53023 w 76840"/>
                  <a:gd name="connsiteY17" fmla="*/ 28839 h 47908"/>
                  <a:gd name="connsiteX18" fmla="*/ 67084 w 76840"/>
                  <a:gd name="connsiteY18" fmla="*/ 20027 h 47908"/>
                  <a:gd name="connsiteX19" fmla="*/ 49274 w 76840"/>
                  <a:gd name="connsiteY19" fmla="*/ 7464 h 47908"/>
                  <a:gd name="connsiteX20" fmla="*/ 44212 w 76840"/>
                  <a:gd name="connsiteY20" fmla="*/ 12902 h 47908"/>
                  <a:gd name="connsiteX21" fmla="*/ 37463 w 76840"/>
                  <a:gd name="connsiteY21" fmla="*/ 19277 h 47908"/>
                  <a:gd name="connsiteX22" fmla="*/ 33713 w 76840"/>
                  <a:gd name="connsiteY22" fmla="*/ 25464 h 47908"/>
                  <a:gd name="connsiteX23" fmla="*/ 29963 w 76840"/>
                  <a:gd name="connsiteY23" fmla="*/ 27152 h 47908"/>
                  <a:gd name="connsiteX24" fmla="*/ 22839 w 76840"/>
                  <a:gd name="connsiteY24" fmla="*/ 26777 h 47908"/>
                  <a:gd name="connsiteX25" fmla="*/ 12716 w 76840"/>
                  <a:gd name="connsiteY25" fmla="*/ 29964 h 47908"/>
                  <a:gd name="connsiteX26" fmla="*/ -33 w 76840"/>
                  <a:gd name="connsiteY26" fmla="*/ 36339 h 47908"/>
                  <a:gd name="connsiteX27" fmla="*/ 19840 w 76840"/>
                  <a:gd name="connsiteY27" fmla="*/ 41027 h 47908"/>
                  <a:gd name="connsiteX28" fmla="*/ 22839 w 76840"/>
                  <a:gd name="connsiteY28" fmla="*/ 21152 h 47908"/>
                  <a:gd name="connsiteX29" fmla="*/ 23402 w 76840"/>
                  <a:gd name="connsiteY29" fmla="*/ 6339 h 47908"/>
                  <a:gd name="connsiteX30" fmla="*/ 13091 w 76840"/>
                  <a:gd name="connsiteY30" fmla="*/ 12902 h 47908"/>
                  <a:gd name="connsiteX31" fmla="*/ 13091 w 76840"/>
                  <a:gd name="connsiteY31" fmla="*/ 23402 h 47908"/>
                  <a:gd name="connsiteX32" fmla="*/ 22839 w 76840"/>
                  <a:gd name="connsiteY32" fmla="*/ 21152 h 47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76840" h="47908">
                    <a:moveTo>
                      <a:pt x="-970" y="46089"/>
                    </a:moveTo>
                    <a:cubicBezTo>
                      <a:pt x="-5657" y="42714"/>
                      <a:pt x="-4157" y="29589"/>
                      <a:pt x="1467" y="27152"/>
                    </a:cubicBezTo>
                    <a:cubicBezTo>
                      <a:pt x="3904" y="26027"/>
                      <a:pt x="5591" y="23589"/>
                      <a:pt x="5591" y="21339"/>
                    </a:cubicBezTo>
                    <a:cubicBezTo>
                      <a:pt x="5591" y="19089"/>
                      <a:pt x="7279" y="13464"/>
                      <a:pt x="9341" y="8589"/>
                    </a:cubicBezTo>
                    <a:cubicBezTo>
                      <a:pt x="12341" y="2027"/>
                      <a:pt x="14215" y="-36"/>
                      <a:pt x="17402" y="-36"/>
                    </a:cubicBezTo>
                    <a:cubicBezTo>
                      <a:pt x="22089" y="-36"/>
                      <a:pt x="29214" y="4277"/>
                      <a:pt x="34088" y="10277"/>
                    </a:cubicBezTo>
                    <a:cubicBezTo>
                      <a:pt x="37275" y="14027"/>
                      <a:pt x="37275" y="14027"/>
                      <a:pt x="41775" y="8589"/>
                    </a:cubicBezTo>
                    <a:cubicBezTo>
                      <a:pt x="46274" y="3152"/>
                      <a:pt x="46461" y="2964"/>
                      <a:pt x="54335" y="5402"/>
                    </a:cubicBezTo>
                    <a:cubicBezTo>
                      <a:pt x="62959" y="8027"/>
                      <a:pt x="73083" y="16464"/>
                      <a:pt x="73083" y="21152"/>
                    </a:cubicBezTo>
                    <a:cubicBezTo>
                      <a:pt x="73083" y="22839"/>
                      <a:pt x="70458" y="26214"/>
                      <a:pt x="67084" y="29027"/>
                    </a:cubicBezTo>
                    <a:cubicBezTo>
                      <a:pt x="62209" y="33152"/>
                      <a:pt x="59960" y="33902"/>
                      <a:pt x="54148" y="32964"/>
                    </a:cubicBezTo>
                    <a:cubicBezTo>
                      <a:pt x="48524" y="32027"/>
                      <a:pt x="46086" y="32777"/>
                      <a:pt x="40462" y="37277"/>
                    </a:cubicBezTo>
                    <a:cubicBezTo>
                      <a:pt x="35400" y="41402"/>
                      <a:pt x="30151" y="43277"/>
                      <a:pt x="20027" y="44964"/>
                    </a:cubicBezTo>
                    <a:cubicBezTo>
                      <a:pt x="12528" y="46089"/>
                      <a:pt x="5591" y="47402"/>
                      <a:pt x="4279" y="47777"/>
                    </a:cubicBezTo>
                    <a:cubicBezTo>
                      <a:pt x="3154" y="48152"/>
                      <a:pt x="717" y="47402"/>
                      <a:pt x="-970" y="46089"/>
                    </a:cubicBezTo>
                    <a:close/>
                    <a:moveTo>
                      <a:pt x="19840" y="41027"/>
                    </a:moveTo>
                    <a:cubicBezTo>
                      <a:pt x="25839" y="39902"/>
                      <a:pt x="31838" y="38027"/>
                      <a:pt x="32776" y="36902"/>
                    </a:cubicBezTo>
                    <a:cubicBezTo>
                      <a:pt x="37088" y="31652"/>
                      <a:pt x="47211" y="27714"/>
                      <a:pt x="53023" y="28839"/>
                    </a:cubicBezTo>
                    <a:cubicBezTo>
                      <a:pt x="60522" y="30339"/>
                      <a:pt x="67834" y="25652"/>
                      <a:pt x="67084" y="20027"/>
                    </a:cubicBezTo>
                    <a:cubicBezTo>
                      <a:pt x="66521" y="16089"/>
                      <a:pt x="54335" y="7652"/>
                      <a:pt x="49274" y="7464"/>
                    </a:cubicBezTo>
                    <a:cubicBezTo>
                      <a:pt x="47961" y="7464"/>
                      <a:pt x="45712" y="9902"/>
                      <a:pt x="44212" y="12902"/>
                    </a:cubicBezTo>
                    <a:cubicBezTo>
                      <a:pt x="42524" y="15902"/>
                      <a:pt x="39712" y="18714"/>
                      <a:pt x="37463" y="19277"/>
                    </a:cubicBezTo>
                    <a:cubicBezTo>
                      <a:pt x="34838" y="20027"/>
                      <a:pt x="33713" y="21714"/>
                      <a:pt x="33713" y="25464"/>
                    </a:cubicBezTo>
                    <a:cubicBezTo>
                      <a:pt x="33713" y="30339"/>
                      <a:pt x="33713" y="30527"/>
                      <a:pt x="29963" y="27152"/>
                    </a:cubicBezTo>
                    <a:cubicBezTo>
                      <a:pt x="26401" y="23964"/>
                      <a:pt x="26026" y="23964"/>
                      <a:pt x="22839" y="26777"/>
                    </a:cubicBezTo>
                    <a:cubicBezTo>
                      <a:pt x="20965" y="28652"/>
                      <a:pt x="16278" y="29964"/>
                      <a:pt x="12716" y="29964"/>
                    </a:cubicBezTo>
                    <a:cubicBezTo>
                      <a:pt x="3154" y="29964"/>
                      <a:pt x="-33" y="31652"/>
                      <a:pt x="-33" y="36339"/>
                    </a:cubicBezTo>
                    <a:cubicBezTo>
                      <a:pt x="-33" y="43839"/>
                      <a:pt x="1842" y="44214"/>
                      <a:pt x="19840" y="41027"/>
                    </a:cubicBezTo>
                    <a:close/>
                    <a:moveTo>
                      <a:pt x="22839" y="21152"/>
                    </a:moveTo>
                    <a:cubicBezTo>
                      <a:pt x="29214" y="14964"/>
                      <a:pt x="29588" y="10277"/>
                      <a:pt x="23402" y="6339"/>
                    </a:cubicBezTo>
                    <a:cubicBezTo>
                      <a:pt x="17777" y="2589"/>
                      <a:pt x="16278" y="3527"/>
                      <a:pt x="13091" y="12902"/>
                    </a:cubicBezTo>
                    <a:cubicBezTo>
                      <a:pt x="11216" y="19089"/>
                      <a:pt x="11028" y="20964"/>
                      <a:pt x="13091" y="23402"/>
                    </a:cubicBezTo>
                    <a:cubicBezTo>
                      <a:pt x="16278" y="27152"/>
                      <a:pt x="16653" y="26964"/>
                      <a:pt x="22839" y="21152"/>
                    </a:cubicBezTo>
                    <a:close/>
                  </a:path>
                </a:pathLst>
              </a:custGeom>
              <a:grpFill/>
              <a:ln w="187" cap="flat">
                <a:solidFill>
                  <a:srgbClr val="0D55C9"/>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
            <p:nvSpPr>
              <p:cNvPr id="59" name="Freeform: Shape 58">
                <a:extLst>
                  <a:ext uri="{FF2B5EF4-FFF2-40B4-BE49-F238E27FC236}">
                    <a16:creationId xmlns:a16="http://schemas.microsoft.com/office/drawing/2014/main" id="{BE504AD0-B136-4420-8B60-94E179F0F953}"/>
                  </a:ext>
                </a:extLst>
              </p:cNvPr>
              <p:cNvSpPr/>
              <p:nvPr/>
            </p:nvSpPr>
            <p:spPr>
              <a:xfrm flipV="1">
                <a:off x="12993911" y="2007703"/>
                <a:ext cx="77304" cy="80850"/>
              </a:xfrm>
              <a:custGeom>
                <a:avLst/>
                <a:gdLst>
                  <a:gd name="connsiteX0" fmla="*/ 7366 w 77304"/>
                  <a:gd name="connsiteY0" fmla="*/ 80063 h 80850"/>
                  <a:gd name="connsiteX1" fmla="*/ 6054 w 77304"/>
                  <a:gd name="connsiteY1" fmla="*/ 74250 h 80850"/>
                  <a:gd name="connsiteX2" fmla="*/ 992 w 77304"/>
                  <a:gd name="connsiteY2" fmla="*/ 60751 h 80850"/>
                  <a:gd name="connsiteX3" fmla="*/ -4070 w 77304"/>
                  <a:gd name="connsiteY3" fmla="*/ 51751 h 80850"/>
                  <a:gd name="connsiteX4" fmla="*/ -133 w 77304"/>
                  <a:gd name="connsiteY4" fmla="*/ 33376 h 80850"/>
                  <a:gd name="connsiteX5" fmla="*/ 15615 w 77304"/>
                  <a:gd name="connsiteY5" fmla="*/ 2814 h 80850"/>
                  <a:gd name="connsiteX6" fmla="*/ 23677 w 77304"/>
                  <a:gd name="connsiteY6" fmla="*/ 376 h 80850"/>
                  <a:gd name="connsiteX7" fmla="*/ 30801 w 77304"/>
                  <a:gd name="connsiteY7" fmla="*/ 8063 h 80850"/>
                  <a:gd name="connsiteX8" fmla="*/ 54048 w 77304"/>
                  <a:gd name="connsiteY8" fmla="*/ 20626 h 80850"/>
                  <a:gd name="connsiteX9" fmla="*/ 72796 w 77304"/>
                  <a:gd name="connsiteY9" fmla="*/ 37501 h 80850"/>
                  <a:gd name="connsiteX10" fmla="*/ 66234 w 77304"/>
                  <a:gd name="connsiteY10" fmla="*/ 44813 h 80850"/>
                  <a:gd name="connsiteX11" fmla="*/ 59485 w 77304"/>
                  <a:gd name="connsiteY11" fmla="*/ 51376 h 80850"/>
                  <a:gd name="connsiteX12" fmla="*/ 25926 w 77304"/>
                  <a:gd name="connsiteY12" fmla="*/ 77438 h 80850"/>
                  <a:gd name="connsiteX13" fmla="*/ 7366 w 77304"/>
                  <a:gd name="connsiteY13" fmla="*/ 80063 h 80850"/>
                  <a:gd name="connsiteX14" fmla="*/ 29488 w 77304"/>
                  <a:gd name="connsiteY14" fmla="*/ 71813 h 80850"/>
                  <a:gd name="connsiteX15" fmla="*/ 57235 w 77304"/>
                  <a:gd name="connsiteY15" fmla="*/ 47251 h 80850"/>
                  <a:gd name="connsiteX16" fmla="*/ 63234 w 77304"/>
                  <a:gd name="connsiteY16" fmla="*/ 42001 h 80850"/>
                  <a:gd name="connsiteX17" fmla="*/ 67921 w 77304"/>
                  <a:gd name="connsiteY17" fmla="*/ 38251 h 80850"/>
                  <a:gd name="connsiteX18" fmla="*/ 62672 w 77304"/>
                  <a:gd name="connsiteY18" fmla="*/ 27001 h 80850"/>
                  <a:gd name="connsiteX19" fmla="*/ 28926 w 77304"/>
                  <a:gd name="connsiteY19" fmla="*/ 12001 h 80850"/>
                  <a:gd name="connsiteX20" fmla="*/ 11303 w 77304"/>
                  <a:gd name="connsiteY20" fmla="*/ 9751 h 80850"/>
                  <a:gd name="connsiteX21" fmla="*/ 5491 w 77304"/>
                  <a:gd name="connsiteY21" fmla="*/ 25126 h 80850"/>
                  <a:gd name="connsiteX22" fmla="*/ 4929 w 77304"/>
                  <a:gd name="connsiteY22" fmla="*/ 59626 h 80850"/>
                  <a:gd name="connsiteX23" fmla="*/ 9803 w 77304"/>
                  <a:gd name="connsiteY23" fmla="*/ 71625 h 80850"/>
                  <a:gd name="connsiteX24" fmla="*/ 29488 w 77304"/>
                  <a:gd name="connsiteY24" fmla="*/ 71813 h 8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7304" h="80850">
                    <a:moveTo>
                      <a:pt x="7366" y="80063"/>
                    </a:moveTo>
                    <a:cubicBezTo>
                      <a:pt x="6616" y="79500"/>
                      <a:pt x="6054" y="76875"/>
                      <a:pt x="6054" y="74250"/>
                    </a:cubicBezTo>
                    <a:cubicBezTo>
                      <a:pt x="6054" y="71813"/>
                      <a:pt x="3804" y="65625"/>
                      <a:pt x="992" y="60751"/>
                    </a:cubicBezTo>
                    <a:lnTo>
                      <a:pt x="-4070" y="51751"/>
                    </a:lnTo>
                    <a:lnTo>
                      <a:pt x="-133" y="33376"/>
                    </a:lnTo>
                    <a:cubicBezTo>
                      <a:pt x="5491" y="6938"/>
                      <a:pt x="6241" y="5626"/>
                      <a:pt x="15615" y="2814"/>
                    </a:cubicBezTo>
                    <a:lnTo>
                      <a:pt x="23677" y="376"/>
                    </a:lnTo>
                    <a:lnTo>
                      <a:pt x="30801" y="8063"/>
                    </a:lnTo>
                    <a:cubicBezTo>
                      <a:pt x="36800" y="14251"/>
                      <a:pt x="41112" y="16688"/>
                      <a:pt x="54048" y="20626"/>
                    </a:cubicBezTo>
                    <a:cubicBezTo>
                      <a:pt x="70921" y="25876"/>
                      <a:pt x="74670" y="29438"/>
                      <a:pt x="72796" y="37501"/>
                    </a:cubicBezTo>
                    <a:cubicBezTo>
                      <a:pt x="72046" y="39938"/>
                      <a:pt x="69234" y="43126"/>
                      <a:pt x="66234" y="44813"/>
                    </a:cubicBezTo>
                    <a:cubicBezTo>
                      <a:pt x="63234" y="46313"/>
                      <a:pt x="60235" y="49313"/>
                      <a:pt x="59485" y="51376"/>
                    </a:cubicBezTo>
                    <a:cubicBezTo>
                      <a:pt x="57235" y="58501"/>
                      <a:pt x="38300" y="73313"/>
                      <a:pt x="25926" y="77438"/>
                    </a:cubicBezTo>
                    <a:cubicBezTo>
                      <a:pt x="13553" y="81563"/>
                      <a:pt x="9428" y="82125"/>
                      <a:pt x="7366" y="80063"/>
                    </a:cubicBezTo>
                    <a:close/>
                    <a:moveTo>
                      <a:pt x="29488" y="71813"/>
                    </a:moveTo>
                    <a:cubicBezTo>
                      <a:pt x="38862" y="68250"/>
                      <a:pt x="50673" y="57938"/>
                      <a:pt x="57235" y="47251"/>
                    </a:cubicBezTo>
                    <a:cubicBezTo>
                      <a:pt x="59110" y="44251"/>
                      <a:pt x="61734" y="42001"/>
                      <a:pt x="63234" y="42001"/>
                    </a:cubicBezTo>
                    <a:cubicBezTo>
                      <a:pt x="64734" y="42001"/>
                      <a:pt x="66796" y="40313"/>
                      <a:pt x="67921" y="38251"/>
                    </a:cubicBezTo>
                    <a:cubicBezTo>
                      <a:pt x="70358" y="33563"/>
                      <a:pt x="67359" y="27001"/>
                      <a:pt x="62672" y="27001"/>
                    </a:cubicBezTo>
                    <a:cubicBezTo>
                      <a:pt x="54423" y="26813"/>
                      <a:pt x="33238" y="17438"/>
                      <a:pt x="28926" y="12001"/>
                    </a:cubicBezTo>
                    <a:cubicBezTo>
                      <a:pt x="23864" y="5438"/>
                      <a:pt x="15803" y="4501"/>
                      <a:pt x="11303" y="9751"/>
                    </a:cubicBezTo>
                    <a:cubicBezTo>
                      <a:pt x="9616" y="11438"/>
                      <a:pt x="6991" y="18376"/>
                      <a:pt x="5491" y="25126"/>
                    </a:cubicBezTo>
                    <a:cubicBezTo>
                      <a:pt x="-320" y="49313"/>
                      <a:pt x="-320" y="50626"/>
                      <a:pt x="4929" y="59626"/>
                    </a:cubicBezTo>
                    <a:cubicBezTo>
                      <a:pt x="7554" y="64313"/>
                      <a:pt x="9803" y="69563"/>
                      <a:pt x="9803" y="71625"/>
                    </a:cubicBezTo>
                    <a:cubicBezTo>
                      <a:pt x="9803" y="78563"/>
                      <a:pt x="11116" y="78563"/>
                      <a:pt x="29488" y="71813"/>
                    </a:cubicBezTo>
                    <a:close/>
                  </a:path>
                </a:pathLst>
              </a:custGeom>
              <a:grpFill/>
              <a:ln w="187" cap="flat">
                <a:solidFill>
                  <a:srgbClr val="0D55C9"/>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grpSp>
        <p:pic>
          <p:nvPicPr>
            <p:cNvPr id="52" name="Graphic 51" descr="Users">
              <a:extLst>
                <a:ext uri="{FF2B5EF4-FFF2-40B4-BE49-F238E27FC236}">
                  <a16:creationId xmlns:a16="http://schemas.microsoft.com/office/drawing/2014/main" id="{71A1EF4A-FE3F-42A2-BCC2-3FDBF861CC5C}"/>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0706492" y="174179"/>
              <a:ext cx="646331" cy="646331"/>
            </a:xfrm>
            <a:prstGeom prst="rect">
              <a:avLst/>
            </a:prstGeom>
          </p:spPr>
        </p:pic>
      </p:grpSp>
      <p:pic>
        <p:nvPicPr>
          <p:cNvPr id="62" name="Picture 61" descr="Map&#10;&#10;Description automatically generated">
            <a:extLst>
              <a:ext uri="{FF2B5EF4-FFF2-40B4-BE49-F238E27FC236}">
                <a16:creationId xmlns:a16="http://schemas.microsoft.com/office/drawing/2014/main" id="{3BC8CA87-6BD3-4D2E-BA61-BE71429CCD4F}"/>
              </a:ext>
            </a:extLst>
          </p:cNvPr>
          <p:cNvPicPr>
            <a:picLocks noChangeAspect="1"/>
          </p:cNvPicPr>
          <p:nvPr/>
        </p:nvPicPr>
        <p:blipFill rotWithShape="1">
          <a:blip r:embed="rId13">
            <a:extLst>
              <a:ext uri="{28A0092B-C50C-407E-A947-70E740481C1C}">
                <a14:useLocalDpi xmlns:a14="http://schemas.microsoft.com/office/drawing/2010/main" val="0"/>
              </a:ext>
            </a:extLst>
          </a:blip>
          <a:srcRect l="25134" t="9632" r="24641" b="25905"/>
          <a:stretch/>
        </p:blipFill>
        <p:spPr>
          <a:xfrm rot="10800000" flipV="1">
            <a:off x="3065059" y="4601764"/>
            <a:ext cx="1971238" cy="1217456"/>
          </a:xfrm>
          <a:prstGeom prst="rect">
            <a:avLst/>
          </a:prstGeom>
          <a:effectLst>
            <a:outerShdw blurRad="50800" dist="38100" dir="2700000" algn="tl" rotWithShape="0">
              <a:prstClr val="black">
                <a:alpha val="40000"/>
              </a:prstClr>
            </a:outerShdw>
          </a:effectLst>
        </p:spPr>
      </p:pic>
      <p:pic>
        <p:nvPicPr>
          <p:cNvPr id="21" name="Picture 20" descr="Map&#10;&#10;Description automatically generated">
            <a:extLst>
              <a:ext uri="{FF2B5EF4-FFF2-40B4-BE49-F238E27FC236}">
                <a16:creationId xmlns:a16="http://schemas.microsoft.com/office/drawing/2014/main" id="{BC8F24BA-6070-4BA6-BA1C-42E24BC2059A}"/>
              </a:ext>
            </a:extLst>
          </p:cNvPr>
          <p:cNvPicPr>
            <a:picLocks noChangeAspect="1"/>
          </p:cNvPicPr>
          <p:nvPr/>
        </p:nvPicPr>
        <p:blipFill rotWithShape="1">
          <a:blip r:embed="rId14">
            <a:clrChange>
              <a:clrFrom>
                <a:srgbClr val="343434"/>
              </a:clrFrom>
              <a:clrTo>
                <a:srgbClr val="343434">
                  <a:alpha val="0"/>
                </a:srgbClr>
              </a:clrTo>
            </a:clrChange>
            <a:extLst>
              <a:ext uri="{28A0092B-C50C-407E-A947-70E740481C1C}">
                <a14:useLocalDpi xmlns:a14="http://schemas.microsoft.com/office/drawing/2010/main" val="0"/>
              </a:ext>
            </a:extLst>
          </a:blip>
          <a:srcRect l="13628" t="10992" r="10186"/>
          <a:stretch/>
        </p:blipFill>
        <p:spPr>
          <a:xfrm>
            <a:off x="5401047" y="3597284"/>
            <a:ext cx="1830610" cy="1365834"/>
          </a:xfrm>
          <a:prstGeom prst="rect">
            <a:avLst/>
          </a:prstGeom>
          <a:effectLst>
            <a:outerShdw blurRad="50800" dist="38100" dir="2700000" algn="tl" rotWithShape="0">
              <a:prstClr val="black">
                <a:alpha val="40000"/>
              </a:prstClr>
            </a:outerShdw>
          </a:effectLst>
        </p:spPr>
      </p:pic>
      <p:pic>
        <p:nvPicPr>
          <p:cNvPr id="23" name="Picture 22" descr="Map&#10;&#10;Description automatically generated">
            <a:extLst>
              <a:ext uri="{FF2B5EF4-FFF2-40B4-BE49-F238E27FC236}">
                <a16:creationId xmlns:a16="http://schemas.microsoft.com/office/drawing/2014/main" id="{76B69B72-1254-4A20-8844-619AAAAFB1C2}"/>
              </a:ext>
            </a:extLst>
          </p:cNvPr>
          <p:cNvPicPr>
            <a:picLocks noChangeAspect="1"/>
          </p:cNvPicPr>
          <p:nvPr/>
        </p:nvPicPr>
        <p:blipFill rotWithShape="1">
          <a:blip r:embed="rId15">
            <a:clrChange>
              <a:clrFrom>
                <a:srgbClr val="FFFFFF"/>
              </a:clrFrom>
              <a:clrTo>
                <a:srgbClr val="FFFFFF">
                  <a:alpha val="0"/>
                </a:srgbClr>
              </a:clrTo>
            </a:clrChange>
            <a:extLst>
              <a:ext uri="{28A0092B-C50C-407E-A947-70E740481C1C}">
                <a14:useLocalDpi xmlns:a14="http://schemas.microsoft.com/office/drawing/2010/main" val="0"/>
              </a:ext>
            </a:extLst>
          </a:blip>
          <a:srcRect l="28908" b="51765"/>
          <a:stretch/>
        </p:blipFill>
        <p:spPr>
          <a:xfrm>
            <a:off x="306375" y="4818354"/>
            <a:ext cx="1673901" cy="1135709"/>
          </a:xfrm>
          <a:prstGeom prst="rect">
            <a:avLst/>
          </a:prstGeom>
          <a:effectLst>
            <a:outerShdw blurRad="50800" dist="38100" dir="2700000" algn="tl" rotWithShape="0">
              <a:prstClr val="black">
                <a:alpha val="40000"/>
              </a:prstClr>
            </a:outerShdw>
          </a:effectLst>
        </p:spPr>
      </p:pic>
      <p:pic>
        <p:nvPicPr>
          <p:cNvPr id="27" name="Picture 26">
            <a:extLst>
              <a:ext uri="{FF2B5EF4-FFF2-40B4-BE49-F238E27FC236}">
                <a16:creationId xmlns:a16="http://schemas.microsoft.com/office/drawing/2014/main" id="{C396BC13-10F2-4AEA-A0D7-E2CD3C5C4FAF}"/>
              </a:ext>
            </a:extLst>
          </p:cNvPr>
          <p:cNvPicPr>
            <a:picLocks noChangeAspect="1"/>
          </p:cNvPicPr>
          <p:nvPr/>
        </p:nvPicPr>
        <p:blipFill>
          <a:blip r:embed="rId16">
            <a:clrChange>
              <a:clrFrom>
                <a:srgbClr val="FFFFFF"/>
              </a:clrFrom>
              <a:clrTo>
                <a:srgbClr val="FFFFFF">
                  <a:alpha val="0"/>
                </a:srgbClr>
              </a:clrTo>
            </a:clrChange>
          </a:blip>
          <a:stretch>
            <a:fillRect/>
          </a:stretch>
        </p:blipFill>
        <p:spPr>
          <a:xfrm>
            <a:off x="1933434" y="5127645"/>
            <a:ext cx="802646" cy="812514"/>
          </a:xfrm>
          <a:prstGeom prst="rect">
            <a:avLst/>
          </a:prstGeom>
          <a:effectLst>
            <a:outerShdw blurRad="50800" dist="38100" dir="2700000" algn="tl" rotWithShape="0">
              <a:prstClr val="black">
                <a:alpha val="40000"/>
              </a:prstClr>
            </a:outerShdw>
          </a:effectLst>
        </p:spPr>
      </p:pic>
      <p:pic>
        <p:nvPicPr>
          <p:cNvPr id="49" name="Picture 48" descr="Map&#10;&#10;Description automatically generated">
            <a:extLst>
              <a:ext uri="{FF2B5EF4-FFF2-40B4-BE49-F238E27FC236}">
                <a16:creationId xmlns:a16="http://schemas.microsoft.com/office/drawing/2014/main" id="{C93C626F-2F3B-43EA-89EB-38D642F61DA7}"/>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577706" y="3780264"/>
            <a:ext cx="2142776" cy="1286158"/>
          </a:xfrm>
          <a:prstGeom prst="rect">
            <a:avLst/>
          </a:prstGeom>
          <a:effectLst>
            <a:outerShdw blurRad="50800" dist="38100" dir="2700000" algn="tl" rotWithShape="0">
              <a:prstClr val="black">
                <a:alpha val="40000"/>
              </a:prstClr>
            </a:outerShdw>
          </a:effectLst>
        </p:spPr>
      </p:pic>
      <p:grpSp>
        <p:nvGrpSpPr>
          <p:cNvPr id="53" name="Group 52">
            <a:extLst>
              <a:ext uri="{FF2B5EF4-FFF2-40B4-BE49-F238E27FC236}">
                <a16:creationId xmlns:a16="http://schemas.microsoft.com/office/drawing/2014/main" id="{A9EB2004-B251-4154-9731-8E627B99C984}"/>
              </a:ext>
            </a:extLst>
          </p:cNvPr>
          <p:cNvGrpSpPr>
            <a:grpSpLocks noChangeAspect="1"/>
          </p:cNvGrpSpPr>
          <p:nvPr/>
        </p:nvGrpSpPr>
        <p:grpSpPr>
          <a:xfrm flipH="1">
            <a:off x="7472815" y="3259821"/>
            <a:ext cx="1781401" cy="1781403"/>
            <a:chOff x="803730" y="3470729"/>
            <a:chExt cx="3354612" cy="3354613"/>
          </a:xfrm>
        </p:grpSpPr>
        <p:grpSp>
          <p:nvGrpSpPr>
            <p:cNvPr id="80" name="Group 79">
              <a:extLst>
                <a:ext uri="{FF2B5EF4-FFF2-40B4-BE49-F238E27FC236}">
                  <a16:creationId xmlns:a16="http://schemas.microsoft.com/office/drawing/2014/main" id="{4CDCC78F-8E3B-4237-BC3F-0B0C782729B0}"/>
                </a:ext>
              </a:extLst>
            </p:cNvPr>
            <p:cNvGrpSpPr/>
            <p:nvPr/>
          </p:nvGrpSpPr>
          <p:grpSpPr>
            <a:xfrm>
              <a:off x="1260743" y="4008709"/>
              <a:ext cx="2471032" cy="1979127"/>
              <a:chOff x="1260743" y="4008709"/>
              <a:chExt cx="2471032" cy="1979127"/>
            </a:xfrm>
          </p:grpSpPr>
          <p:pic>
            <p:nvPicPr>
              <p:cNvPr id="82" name="Picture 4">
                <a:extLst>
                  <a:ext uri="{FF2B5EF4-FFF2-40B4-BE49-F238E27FC236}">
                    <a16:creationId xmlns:a16="http://schemas.microsoft.com/office/drawing/2014/main" id="{A44F5346-E164-45ED-A7E6-C4D754EB4B75}"/>
                  </a:ext>
                </a:extLst>
              </p:cNvPr>
              <p:cNvPicPr>
                <a:picLocks noChangeAspect="1" noChangeArrowheads="1"/>
              </p:cNvPicPr>
              <p:nvPr/>
            </p:nvPicPr>
            <p:blipFill rotWithShape="1">
              <a:blip r:embed="rId18">
                <a:extLst>
                  <a:ext uri="{28A0092B-C50C-407E-A947-70E740481C1C}">
                    <a14:useLocalDpi xmlns:a14="http://schemas.microsoft.com/office/drawing/2010/main" val="0"/>
                  </a:ext>
                </a:extLst>
              </a:blip>
              <a:srcRect b="28871"/>
              <a:stretch/>
            </p:blipFill>
            <p:spPr bwMode="auto">
              <a:xfrm>
                <a:off x="1260743" y="5205100"/>
                <a:ext cx="1222507" cy="782736"/>
              </a:xfrm>
              <a:prstGeom prst="rect">
                <a:avLst/>
              </a:prstGeom>
              <a:noFill/>
              <a:extLst>
                <a:ext uri="{909E8E84-426E-40DD-AFC4-6F175D3DCCD1}">
                  <a14:hiddenFill xmlns:a14="http://schemas.microsoft.com/office/drawing/2010/main">
                    <a:solidFill>
                      <a:srgbClr val="FFFFFF"/>
                    </a:solidFill>
                  </a14:hiddenFill>
                </a:ext>
              </a:extLst>
            </p:spPr>
          </p:pic>
          <p:pic>
            <p:nvPicPr>
              <p:cNvPr id="83" name="Picture 82">
                <a:extLst>
                  <a:ext uri="{FF2B5EF4-FFF2-40B4-BE49-F238E27FC236}">
                    <a16:creationId xmlns:a16="http://schemas.microsoft.com/office/drawing/2014/main" id="{95E9E52C-1949-4FD6-8B17-6B2B7107E432}"/>
                  </a:ext>
                </a:extLst>
              </p:cNvPr>
              <p:cNvPicPr>
                <a:picLocks noChangeAspect="1"/>
              </p:cNvPicPr>
              <p:nvPr/>
            </p:nvPicPr>
            <p:blipFill rotWithShape="1">
              <a:blip r:embed="rId19">
                <a:clrChange>
                  <a:clrFrom>
                    <a:srgbClr val="F2FAF9"/>
                  </a:clrFrom>
                  <a:clrTo>
                    <a:srgbClr val="F2FAF9">
                      <a:alpha val="0"/>
                    </a:srgbClr>
                  </a:clrTo>
                </a:clrChange>
              </a:blip>
              <a:srcRect l="-1" r="40226"/>
              <a:stretch/>
            </p:blipFill>
            <p:spPr>
              <a:xfrm rot="1241739">
                <a:off x="2538427" y="4008709"/>
                <a:ext cx="1082330" cy="717769"/>
              </a:xfrm>
              <a:prstGeom prst="rect">
                <a:avLst/>
              </a:prstGeom>
            </p:spPr>
          </p:pic>
          <p:sp>
            <p:nvSpPr>
              <p:cNvPr id="84" name="Rectangle 83">
                <a:extLst>
                  <a:ext uri="{FF2B5EF4-FFF2-40B4-BE49-F238E27FC236}">
                    <a16:creationId xmlns:a16="http://schemas.microsoft.com/office/drawing/2014/main" id="{01969BB1-8E3F-4841-9C91-2025AC635BF8}"/>
                  </a:ext>
                </a:extLst>
              </p:cNvPr>
              <p:cNvSpPr/>
              <p:nvPr/>
            </p:nvSpPr>
            <p:spPr>
              <a:xfrm rot="17544639">
                <a:off x="3512203" y="4101866"/>
                <a:ext cx="81411" cy="3010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85" name="Rectangle 84">
                <a:extLst>
                  <a:ext uri="{FF2B5EF4-FFF2-40B4-BE49-F238E27FC236}">
                    <a16:creationId xmlns:a16="http://schemas.microsoft.com/office/drawing/2014/main" id="{E6BDCD54-B925-418A-9763-7DC37FAF5505}"/>
                  </a:ext>
                </a:extLst>
              </p:cNvPr>
              <p:cNvSpPr/>
              <p:nvPr/>
            </p:nvSpPr>
            <p:spPr>
              <a:xfrm rot="17544639">
                <a:off x="3579247" y="4311091"/>
                <a:ext cx="75236" cy="2298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grpSp>
        <p:pic>
          <p:nvPicPr>
            <p:cNvPr id="81" name="Graphic 3" descr="Cloud Computing outline">
              <a:extLst>
                <a:ext uri="{FF2B5EF4-FFF2-40B4-BE49-F238E27FC236}">
                  <a16:creationId xmlns:a16="http://schemas.microsoft.com/office/drawing/2014/main" id="{B0987829-8054-485E-B0FF-BA3BC1A23E84}"/>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803730" y="3470729"/>
              <a:ext cx="3354612" cy="3354613"/>
            </a:xfrm>
            <a:prstGeom prst="rect">
              <a:avLst/>
            </a:prstGeom>
          </p:spPr>
        </p:pic>
      </p:grpSp>
      <p:pic>
        <p:nvPicPr>
          <p:cNvPr id="4" name="Picture 3" descr="Shape&#10;&#10;Description automatically generated">
            <a:extLst>
              <a:ext uri="{FF2B5EF4-FFF2-40B4-BE49-F238E27FC236}">
                <a16:creationId xmlns:a16="http://schemas.microsoft.com/office/drawing/2014/main" id="{0F1A2225-BF6F-4B56-8829-101E58D9FF7E}"/>
              </a:ext>
            </a:extLst>
          </p:cNvPr>
          <p:cNvPicPr>
            <a:picLocks noChangeAspect="1"/>
          </p:cNvPicPr>
          <p:nvPr/>
        </p:nvPicPr>
        <p:blipFill>
          <a:blip r:embed="rId2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732678" y="5039161"/>
            <a:ext cx="1274228" cy="698820"/>
          </a:xfrm>
          <a:prstGeom prst="rect">
            <a:avLst/>
          </a:prstGeom>
        </p:spPr>
      </p:pic>
      <p:grpSp>
        <p:nvGrpSpPr>
          <p:cNvPr id="92" name="Group 91" hidden="1">
            <a:extLst>
              <a:ext uri="{FF2B5EF4-FFF2-40B4-BE49-F238E27FC236}">
                <a16:creationId xmlns:a16="http://schemas.microsoft.com/office/drawing/2014/main" id="{8800C7A3-4E76-4363-B790-ED851B914B86}"/>
              </a:ext>
            </a:extLst>
          </p:cNvPr>
          <p:cNvGrpSpPr>
            <a:grpSpLocks noChangeAspect="1"/>
          </p:cNvGrpSpPr>
          <p:nvPr/>
        </p:nvGrpSpPr>
        <p:grpSpPr>
          <a:xfrm>
            <a:off x="10902657" y="3498068"/>
            <a:ext cx="1047041" cy="1179843"/>
            <a:chOff x="7189101" y="2926080"/>
            <a:chExt cx="3264821" cy="3678916"/>
          </a:xfrm>
          <a:solidFill>
            <a:schemeClr val="accent4">
              <a:lumMod val="60000"/>
              <a:lumOff val="40000"/>
            </a:schemeClr>
          </a:solidFill>
        </p:grpSpPr>
        <p:pic>
          <p:nvPicPr>
            <p:cNvPr id="93" name="Graphic 92" descr="Programmer female outline">
              <a:extLst>
                <a:ext uri="{FF2B5EF4-FFF2-40B4-BE49-F238E27FC236}">
                  <a16:creationId xmlns:a16="http://schemas.microsoft.com/office/drawing/2014/main" id="{A31574B7-3FF5-4125-B887-4ECAB4A99D43}"/>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7189101" y="2926080"/>
              <a:ext cx="3264821" cy="3264821"/>
            </a:xfrm>
            <a:prstGeom prst="rect">
              <a:avLst/>
            </a:prstGeom>
          </p:spPr>
        </p:pic>
        <p:sp>
          <p:nvSpPr>
            <p:cNvPr id="94" name="Rectangle 93">
              <a:extLst>
                <a:ext uri="{FF2B5EF4-FFF2-40B4-BE49-F238E27FC236}">
                  <a16:creationId xmlns:a16="http://schemas.microsoft.com/office/drawing/2014/main" id="{2EA29A14-9826-418E-829B-E6FA0ABB10B3}"/>
                </a:ext>
              </a:extLst>
            </p:cNvPr>
            <p:cNvSpPr/>
            <p:nvPr/>
          </p:nvSpPr>
          <p:spPr>
            <a:xfrm>
              <a:off x="8083685" y="5026307"/>
              <a:ext cx="1480114" cy="1328330"/>
            </a:xfrm>
            <a:prstGeom prst="rect">
              <a:avLst/>
            </a:prstGeom>
            <a:grpFill/>
            <a:ln>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95" name="Rectangle 94">
              <a:extLst>
                <a:ext uri="{FF2B5EF4-FFF2-40B4-BE49-F238E27FC236}">
                  <a16:creationId xmlns:a16="http://schemas.microsoft.com/office/drawing/2014/main" id="{2605503C-2E9B-4D02-BD41-ECF98AA6F664}"/>
                </a:ext>
              </a:extLst>
            </p:cNvPr>
            <p:cNvSpPr/>
            <p:nvPr/>
          </p:nvSpPr>
          <p:spPr>
            <a:xfrm>
              <a:off x="7757895" y="5893901"/>
              <a:ext cx="2100408" cy="458691"/>
            </a:xfrm>
            <a:prstGeom prst="rect">
              <a:avLst/>
            </a:prstGeom>
            <a:grpFill/>
            <a:ln>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grpSp>
          <p:nvGrpSpPr>
            <p:cNvPr id="96" name="Group 95">
              <a:extLst>
                <a:ext uri="{FF2B5EF4-FFF2-40B4-BE49-F238E27FC236}">
                  <a16:creationId xmlns:a16="http://schemas.microsoft.com/office/drawing/2014/main" id="{F265D1FE-639D-4149-99B9-BA13A515E3D4}"/>
                </a:ext>
              </a:extLst>
            </p:cNvPr>
            <p:cNvGrpSpPr>
              <a:grpSpLocks noChangeAspect="1"/>
            </p:cNvGrpSpPr>
            <p:nvPr/>
          </p:nvGrpSpPr>
          <p:grpSpPr>
            <a:xfrm>
              <a:off x="7771814" y="4504588"/>
              <a:ext cx="2100408" cy="2100408"/>
              <a:chOff x="6979785" y="3101021"/>
              <a:chExt cx="3652413" cy="3652413"/>
            </a:xfrm>
            <a:grpFill/>
          </p:grpSpPr>
          <p:pic>
            <p:nvPicPr>
              <p:cNvPr id="97" name="Graphic 96" descr="Internet with solid fill">
                <a:extLst>
                  <a:ext uri="{FF2B5EF4-FFF2-40B4-BE49-F238E27FC236}">
                    <a16:creationId xmlns:a16="http://schemas.microsoft.com/office/drawing/2014/main" id="{5F400FC2-7E09-4D43-BA28-07C3EDE9C852}"/>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6979785" y="3101021"/>
                <a:ext cx="3652413" cy="3652413"/>
              </a:xfrm>
              <a:prstGeom prst="rect">
                <a:avLst/>
              </a:prstGeom>
            </p:spPr>
          </p:pic>
          <p:sp>
            <p:nvSpPr>
              <p:cNvPr id="98" name="Rectangle 97">
                <a:extLst>
                  <a:ext uri="{FF2B5EF4-FFF2-40B4-BE49-F238E27FC236}">
                    <a16:creationId xmlns:a16="http://schemas.microsoft.com/office/drawing/2014/main" id="{F25070D3-368E-47D8-8074-44802B8CA3F7}"/>
                  </a:ext>
                </a:extLst>
              </p:cNvPr>
              <p:cNvSpPr/>
              <p:nvPr/>
            </p:nvSpPr>
            <p:spPr>
              <a:xfrm>
                <a:off x="7691072" y="4072346"/>
                <a:ext cx="2167303" cy="1328330"/>
              </a:xfrm>
              <a:prstGeom prst="rect">
                <a:avLst/>
              </a:prstGeom>
              <a:grpFill/>
              <a:ln>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pic>
            <p:nvPicPr>
              <p:cNvPr id="99" name="Picture 98" descr="Map&#10;&#10;Description automatically generated">
                <a:extLst>
                  <a:ext uri="{FF2B5EF4-FFF2-40B4-BE49-F238E27FC236}">
                    <a16:creationId xmlns:a16="http://schemas.microsoft.com/office/drawing/2014/main" id="{74668CE7-F472-4534-B718-8516DC787E2C}"/>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8219965" y="4085402"/>
                <a:ext cx="1328330" cy="1328330"/>
              </a:xfrm>
              <a:prstGeom prst="rect">
                <a:avLst/>
              </a:prstGeom>
              <a:grpFill/>
            </p:spPr>
          </p:pic>
        </p:grpSp>
      </p:grpSp>
      <p:pic>
        <p:nvPicPr>
          <p:cNvPr id="61" name="Picture 60" descr="Map&#10;&#10;Description automatically generated">
            <a:extLst>
              <a:ext uri="{FF2B5EF4-FFF2-40B4-BE49-F238E27FC236}">
                <a16:creationId xmlns:a16="http://schemas.microsoft.com/office/drawing/2014/main" id="{7C9861D5-78C9-43A6-944F-C888277185A4}"/>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3829435" y="3296632"/>
            <a:ext cx="1188627" cy="1188627"/>
          </a:xfrm>
          <a:prstGeom prst="rect">
            <a:avLst/>
          </a:prstGeom>
          <a:effectLst>
            <a:outerShdw blurRad="50800" dist="38100" dir="2700000" algn="tl" rotWithShape="0">
              <a:prstClr val="black">
                <a:alpha val="40000"/>
              </a:prstClr>
            </a:outerShdw>
          </a:effectLst>
        </p:spPr>
      </p:pic>
      <p:grpSp>
        <p:nvGrpSpPr>
          <p:cNvPr id="86" name="Group 85">
            <a:extLst>
              <a:ext uri="{FF2B5EF4-FFF2-40B4-BE49-F238E27FC236}">
                <a16:creationId xmlns:a16="http://schemas.microsoft.com/office/drawing/2014/main" id="{4AE8B05D-AE14-4EE4-A8D0-FF9ADBFB4743}"/>
              </a:ext>
            </a:extLst>
          </p:cNvPr>
          <p:cNvGrpSpPr>
            <a:grpSpLocks noGrp="1" noUngrp="1" noRot="1" noChangeAspect="1" noMove="1" noResize="1"/>
          </p:cNvGrpSpPr>
          <p:nvPr/>
        </p:nvGrpSpPr>
        <p:grpSpPr>
          <a:xfrm>
            <a:off x="2974347" y="3394856"/>
            <a:ext cx="1155580" cy="1150253"/>
            <a:chOff x="7879799" y="1757882"/>
            <a:chExt cx="2110136" cy="2100408"/>
          </a:xfrm>
          <a:effectLst>
            <a:outerShdw blurRad="50800" dist="38100" dir="2700000" algn="tl" rotWithShape="0">
              <a:prstClr val="black">
                <a:alpha val="40000"/>
              </a:prstClr>
            </a:outerShdw>
          </a:effectLst>
        </p:grpSpPr>
        <p:grpSp>
          <p:nvGrpSpPr>
            <p:cNvPr id="87" name="Group 86">
              <a:extLst>
                <a:ext uri="{FF2B5EF4-FFF2-40B4-BE49-F238E27FC236}">
                  <a16:creationId xmlns:a16="http://schemas.microsoft.com/office/drawing/2014/main" id="{4642CEF1-C7B0-4127-94D1-9403DCFDEEBE}"/>
                </a:ext>
              </a:extLst>
            </p:cNvPr>
            <p:cNvGrpSpPr>
              <a:grpSpLocks noGrp="1" noUngrp="1" noRot="1" noMove="1" noResize="1"/>
            </p:cNvGrpSpPr>
            <p:nvPr/>
          </p:nvGrpSpPr>
          <p:grpSpPr>
            <a:xfrm>
              <a:off x="7889527" y="2189117"/>
              <a:ext cx="2100408" cy="1400468"/>
              <a:chOff x="7889527" y="2189117"/>
              <a:chExt cx="2100408" cy="1400468"/>
            </a:xfrm>
          </p:grpSpPr>
          <p:sp>
            <p:nvSpPr>
              <p:cNvPr id="101" name="Rectangle 100">
                <a:extLst>
                  <a:ext uri="{FF2B5EF4-FFF2-40B4-BE49-F238E27FC236}">
                    <a16:creationId xmlns:a16="http://schemas.microsoft.com/office/drawing/2014/main" id="{CD24073A-57F1-47A5-8A58-344FDDA9830E}"/>
                  </a:ext>
                </a:extLst>
              </p:cNvPr>
              <p:cNvSpPr>
                <a:spLocks noGrp="1" noRot="1" noMove="1" noResize="1" noEditPoints="1" noAdjustHandles="1" noChangeArrowheads="1" noChangeShapeType="1"/>
              </p:cNvSpPr>
              <p:nvPr/>
            </p:nvSpPr>
            <p:spPr>
              <a:xfrm>
                <a:off x="8200914" y="2189117"/>
                <a:ext cx="1447911" cy="1328330"/>
              </a:xfrm>
              <a:prstGeom prst="rect">
                <a:avLst/>
              </a:prstGeom>
              <a:solidFill>
                <a:schemeClr val="bg1"/>
              </a:solidFill>
              <a:ln>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2F2F2"/>
                  </a:solidFill>
                  <a:effectLst/>
                  <a:uLnTx/>
                  <a:uFillTx/>
                  <a:latin typeface="Public Sans"/>
                  <a:ea typeface="+mn-ea"/>
                  <a:cs typeface="+mn-cs"/>
                </a:endParaRPr>
              </a:p>
            </p:txBody>
          </p:sp>
          <p:sp>
            <p:nvSpPr>
              <p:cNvPr id="102" name="Rectangle 101">
                <a:extLst>
                  <a:ext uri="{FF2B5EF4-FFF2-40B4-BE49-F238E27FC236}">
                    <a16:creationId xmlns:a16="http://schemas.microsoft.com/office/drawing/2014/main" id="{E952E6C9-8571-4DE1-B2CA-776764666D1D}"/>
                  </a:ext>
                </a:extLst>
              </p:cNvPr>
              <p:cNvSpPr>
                <a:spLocks noGrp="1" noRot="1" noMove="1" noResize="1" noEditPoints="1" noAdjustHandles="1" noChangeArrowheads="1" noChangeShapeType="1"/>
              </p:cNvSpPr>
              <p:nvPr/>
            </p:nvSpPr>
            <p:spPr>
              <a:xfrm>
                <a:off x="7889527" y="3130894"/>
                <a:ext cx="2100408" cy="458691"/>
              </a:xfrm>
              <a:prstGeom prst="rect">
                <a:avLst/>
              </a:prstGeom>
              <a:solidFill>
                <a:schemeClr val="bg1"/>
              </a:solidFill>
              <a:ln>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2F2F2"/>
                  </a:solidFill>
                  <a:effectLst/>
                  <a:uLnTx/>
                  <a:uFillTx/>
                  <a:latin typeface="Public Sans"/>
                  <a:ea typeface="+mn-ea"/>
                  <a:cs typeface="+mn-cs"/>
                </a:endParaRPr>
              </a:p>
            </p:txBody>
          </p:sp>
        </p:grpSp>
        <p:grpSp>
          <p:nvGrpSpPr>
            <p:cNvPr id="88" name="Group 87">
              <a:extLst>
                <a:ext uri="{FF2B5EF4-FFF2-40B4-BE49-F238E27FC236}">
                  <a16:creationId xmlns:a16="http://schemas.microsoft.com/office/drawing/2014/main" id="{5D8EE29F-CCE7-4471-93B5-E9FBC8F411B5}"/>
                </a:ext>
              </a:extLst>
            </p:cNvPr>
            <p:cNvGrpSpPr>
              <a:grpSpLocks noGrp="1" noUngrp="1" noRot="1" noChangeAspect="1" noMove="1" noResize="1"/>
            </p:cNvGrpSpPr>
            <p:nvPr/>
          </p:nvGrpSpPr>
          <p:grpSpPr>
            <a:xfrm>
              <a:off x="7879799" y="1757882"/>
              <a:ext cx="2100408" cy="2100408"/>
              <a:chOff x="6979785" y="3101021"/>
              <a:chExt cx="3652413" cy="3652413"/>
            </a:xfrm>
          </p:grpSpPr>
          <p:pic>
            <p:nvPicPr>
              <p:cNvPr id="89" name="Graphic 88" descr="Internet with solid fill">
                <a:extLst>
                  <a:ext uri="{FF2B5EF4-FFF2-40B4-BE49-F238E27FC236}">
                    <a16:creationId xmlns:a16="http://schemas.microsoft.com/office/drawing/2014/main" id="{2D49CA61-41F5-487C-8CD6-F5B99530160E}"/>
                  </a:ext>
                </a:extLst>
              </p:cNvPr>
              <p:cNvPicPr>
                <a:picLocks noGrp="1" noRot="1" noChangeAspect="1" noMove="1" noResize="1" noEditPoints="1" noAdjustHandles="1" noChangeArrowheads="1" noChangeShapeType="1" noCrop="1"/>
              </p:cNvPicPr>
              <p:nvPr/>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6979785" y="3101021"/>
                <a:ext cx="3652413" cy="3652413"/>
              </a:xfrm>
              <a:prstGeom prst="rect">
                <a:avLst/>
              </a:prstGeom>
            </p:spPr>
          </p:pic>
          <p:sp>
            <p:nvSpPr>
              <p:cNvPr id="90" name="Rectangle 89">
                <a:extLst>
                  <a:ext uri="{FF2B5EF4-FFF2-40B4-BE49-F238E27FC236}">
                    <a16:creationId xmlns:a16="http://schemas.microsoft.com/office/drawing/2014/main" id="{6A4FC014-BB5F-4D37-84AF-4B4CDB5FECF6}"/>
                  </a:ext>
                </a:extLst>
              </p:cNvPr>
              <p:cNvSpPr>
                <a:spLocks noGrp="1" noRot="1" noMove="1" noResize="1" noEditPoints="1" noAdjustHandles="1" noChangeArrowheads="1" noChangeShapeType="1"/>
              </p:cNvSpPr>
              <p:nvPr/>
            </p:nvSpPr>
            <p:spPr>
              <a:xfrm>
                <a:off x="7691072" y="4072346"/>
                <a:ext cx="2167303" cy="1328330"/>
              </a:xfrm>
              <a:prstGeom prst="rect">
                <a:avLst/>
              </a:prstGeom>
              <a:solidFill>
                <a:schemeClr val="bg1"/>
              </a:solidFill>
              <a:ln>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2F2F2"/>
                  </a:solidFill>
                  <a:effectLst/>
                  <a:uLnTx/>
                  <a:uFillTx/>
                  <a:latin typeface="Public Sans"/>
                  <a:ea typeface="+mn-ea"/>
                  <a:cs typeface="+mn-cs"/>
                </a:endParaRPr>
              </a:p>
            </p:txBody>
          </p:sp>
          <p:pic>
            <p:nvPicPr>
              <p:cNvPr id="91" name="Picture 90" descr="Map&#10;&#10;Description automatically generated">
                <a:extLst>
                  <a:ext uri="{FF2B5EF4-FFF2-40B4-BE49-F238E27FC236}">
                    <a16:creationId xmlns:a16="http://schemas.microsoft.com/office/drawing/2014/main" id="{5BA0012B-4316-4312-BDEA-DF0D7C2A5288}"/>
                  </a:ext>
                </a:extLst>
              </p:cNvPr>
              <p:cNvPicPr>
                <a:picLocks noGrp="1" noRot="1" noChangeAspect="1" noMove="1" noResize="1" noEditPoints="1" noAdjustHandles="1" noChangeArrowheads="1" noChangeShapeType="1" noCrop="1"/>
              </p:cNvPicPr>
              <p:nvPr/>
            </p:nvPicPr>
            <p:blipFill>
              <a:blip r:embed="rId27">
                <a:extLst>
                  <a:ext uri="{28A0092B-C50C-407E-A947-70E740481C1C}">
                    <a14:useLocalDpi xmlns:a14="http://schemas.microsoft.com/office/drawing/2010/main" val="0"/>
                  </a:ext>
                </a:extLst>
              </a:blip>
              <a:stretch>
                <a:fillRect/>
              </a:stretch>
            </p:blipFill>
            <p:spPr>
              <a:xfrm>
                <a:off x="8219965" y="4085402"/>
                <a:ext cx="1328330" cy="1328330"/>
              </a:xfrm>
              <a:prstGeom prst="rect">
                <a:avLst/>
              </a:prstGeom>
            </p:spPr>
          </p:pic>
        </p:grpSp>
      </p:grpSp>
      <p:pic>
        <p:nvPicPr>
          <p:cNvPr id="9" name="Graphic 8" descr="Handshake with solid fill">
            <a:extLst>
              <a:ext uri="{FF2B5EF4-FFF2-40B4-BE49-F238E27FC236}">
                <a16:creationId xmlns:a16="http://schemas.microsoft.com/office/drawing/2014/main" id="{CFA9364F-284E-4B18-23AB-F8D152E8F9CE}"/>
              </a:ext>
            </a:extLst>
          </p:cNvPr>
          <p:cNvPicPr>
            <a:picLocks noChangeAspect="1"/>
          </p:cNvPicPr>
          <p:nvPr/>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445948" y="2412329"/>
            <a:ext cx="507191" cy="507191"/>
          </a:xfrm>
          <a:prstGeom prst="rect">
            <a:avLst/>
          </a:prstGeom>
        </p:spPr>
      </p:pic>
      <p:pic>
        <p:nvPicPr>
          <p:cNvPr id="12" name="Graphic 11" descr="Magnifying glass with solid fill">
            <a:extLst>
              <a:ext uri="{FF2B5EF4-FFF2-40B4-BE49-F238E27FC236}">
                <a16:creationId xmlns:a16="http://schemas.microsoft.com/office/drawing/2014/main" id="{6373F26F-E213-E6A5-75B0-D7D2A7E71088}"/>
              </a:ext>
            </a:extLst>
          </p:cNvPr>
          <p:cNvPicPr>
            <a:picLocks noChangeAspect="1"/>
          </p:cNvPicPr>
          <p:nvPr/>
        </p:nvPicPr>
        <p:blipFill>
          <a:blip r:embed="rId32">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9463103" y="2412329"/>
            <a:ext cx="465483" cy="465483"/>
          </a:xfrm>
          <a:prstGeom prst="rect">
            <a:avLst/>
          </a:prstGeom>
        </p:spPr>
      </p:pic>
    </p:spTree>
    <p:extLst>
      <p:ext uri="{BB962C8B-B14F-4D97-AF65-F5344CB8AC3E}">
        <p14:creationId xmlns:p14="http://schemas.microsoft.com/office/powerpoint/2010/main" val="68914308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46CDEA46-325A-513D-BC10-74248421EE91}"/>
              </a:ext>
            </a:extLst>
          </p:cNvPr>
          <p:cNvGrpSpPr/>
          <p:nvPr/>
        </p:nvGrpSpPr>
        <p:grpSpPr>
          <a:xfrm>
            <a:off x="212406" y="1016903"/>
            <a:ext cx="10896600" cy="5029200"/>
            <a:chOff x="457200" y="1327150"/>
            <a:chExt cx="10896600" cy="5029200"/>
          </a:xfrm>
        </p:grpSpPr>
        <p:pic>
          <p:nvPicPr>
            <p:cNvPr id="14" name="Picture 13">
              <a:extLst>
                <a:ext uri="{FF2B5EF4-FFF2-40B4-BE49-F238E27FC236}">
                  <a16:creationId xmlns:a16="http://schemas.microsoft.com/office/drawing/2014/main" id="{E8E927F8-83AF-54E4-A595-8F908EAA8AAD}"/>
                </a:ext>
              </a:extLst>
            </p:cNvPr>
            <p:cNvPicPr>
              <a:picLocks noChangeAspect="1"/>
            </p:cNvPicPr>
            <p:nvPr/>
          </p:nvPicPr>
          <p:blipFill>
            <a:blip r:embed="rId3"/>
            <a:stretch>
              <a:fillRect/>
            </a:stretch>
          </p:blipFill>
          <p:spPr>
            <a:xfrm>
              <a:off x="457200" y="1327150"/>
              <a:ext cx="10896600" cy="5029200"/>
            </a:xfrm>
            <a:prstGeom prst="rect">
              <a:avLst/>
            </a:prstGeom>
          </p:spPr>
        </p:pic>
        <p:sp>
          <p:nvSpPr>
            <p:cNvPr id="2" name="Rectangle 1">
              <a:extLst>
                <a:ext uri="{FF2B5EF4-FFF2-40B4-BE49-F238E27FC236}">
                  <a16:creationId xmlns:a16="http://schemas.microsoft.com/office/drawing/2014/main" id="{7AF4A7A1-6AED-D8BA-779B-FC233F7933DD}"/>
                </a:ext>
              </a:extLst>
            </p:cNvPr>
            <p:cNvSpPr/>
            <p:nvPr/>
          </p:nvSpPr>
          <p:spPr>
            <a:xfrm>
              <a:off x="8352148" y="2318994"/>
              <a:ext cx="1310326" cy="44306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 name="TextBox 2">
              <a:extLst>
                <a:ext uri="{FF2B5EF4-FFF2-40B4-BE49-F238E27FC236}">
                  <a16:creationId xmlns:a16="http://schemas.microsoft.com/office/drawing/2014/main" id="{1421A12D-991E-4CFD-1D4C-F746499003A3}"/>
                </a:ext>
              </a:extLst>
            </p:cNvPr>
            <p:cNvSpPr txBox="1"/>
            <p:nvPr/>
          </p:nvSpPr>
          <p:spPr>
            <a:xfrm>
              <a:off x="8314936" y="4383706"/>
              <a:ext cx="2743200" cy="369332"/>
            </a:xfrm>
            <a:prstGeom prst="rect">
              <a:avLst/>
            </a:prstGeom>
            <a:solidFill>
              <a:schemeClr val="bg2"/>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7C878E">
                      <a:lumMod val="75000"/>
                    </a:srgbClr>
                  </a:solidFill>
                  <a:effectLst/>
                  <a:uLnTx/>
                  <a:uFillTx/>
                  <a:latin typeface="Barlow Condensed SemiBold" panose="00000706000000000000" pitchFamily="2" charset="0"/>
                </a:rPr>
                <a:t>Hydro &amp; Water Information</a:t>
              </a:r>
            </a:p>
          </p:txBody>
        </p:sp>
        <p:sp>
          <p:nvSpPr>
            <p:cNvPr id="5" name="Rectangle 4">
              <a:extLst>
                <a:ext uri="{FF2B5EF4-FFF2-40B4-BE49-F238E27FC236}">
                  <a16:creationId xmlns:a16="http://schemas.microsoft.com/office/drawing/2014/main" id="{1DE6D8AA-4A2A-E132-4A67-F785D012B08C}"/>
                </a:ext>
              </a:extLst>
            </p:cNvPr>
            <p:cNvSpPr/>
            <p:nvPr/>
          </p:nvSpPr>
          <p:spPr>
            <a:xfrm>
              <a:off x="9280689" y="3302326"/>
              <a:ext cx="1588416" cy="515530"/>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 name="TextBox 5">
              <a:extLst>
                <a:ext uri="{FF2B5EF4-FFF2-40B4-BE49-F238E27FC236}">
                  <a16:creationId xmlns:a16="http://schemas.microsoft.com/office/drawing/2014/main" id="{6EEF4020-5108-FDE4-02F9-AFE3F4DA310D}"/>
                </a:ext>
              </a:extLst>
            </p:cNvPr>
            <p:cNvSpPr txBox="1"/>
            <p:nvPr/>
          </p:nvSpPr>
          <p:spPr>
            <a:xfrm>
              <a:off x="8315049" y="2423278"/>
              <a:ext cx="203618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i="0" u="none" strike="noStrike" kern="1200" cap="none" spc="0" normalizeH="0" baseline="0" noProof="0" dirty="0">
                  <a:ln>
                    <a:noFill/>
                  </a:ln>
                  <a:solidFill>
                    <a:srgbClr val="7C878E">
                      <a:lumMod val="75000"/>
                    </a:srgbClr>
                  </a:solidFill>
                  <a:effectLst/>
                  <a:uLnTx/>
                  <a:uFillTx/>
                  <a:latin typeface="Barlow Condensed SemiBold" panose="00000706000000000000" pitchFamily="2" charset="0"/>
                </a:rPr>
                <a:t>Addressing</a:t>
              </a:r>
            </a:p>
          </p:txBody>
        </p:sp>
      </p:grpSp>
      <p:sp>
        <p:nvSpPr>
          <p:cNvPr id="7" name="Title 6">
            <a:extLst>
              <a:ext uri="{FF2B5EF4-FFF2-40B4-BE49-F238E27FC236}">
                <a16:creationId xmlns:a16="http://schemas.microsoft.com/office/drawing/2014/main" id="{C0965C8E-F2D3-CE5A-D854-E63B9C84B972}"/>
              </a:ext>
            </a:extLst>
          </p:cNvPr>
          <p:cNvSpPr>
            <a:spLocks noGrp="1"/>
          </p:cNvSpPr>
          <p:nvPr>
            <p:ph type="title"/>
          </p:nvPr>
        </p:nvSpPr>
        <p:spPr/>
        <p:txBody>
          <a:bodyPr>
            <a:normAutofit/>
          </a:bodyPr>
          <a:lstStyle/>
          <a:p>
            <a:r>
              <a:rPr lang="en-US" sz="3600" dirty="0"/>
              <a:t>Montana Spatial Data Infrastructure</a:t>
            </a:r>
          </a:p>
        </p:txBody>
      </p:sp>
      <p:sp>
        <p:nvSpPr>
          <p:cNvPr id="15" name="Rectangle 14">
            <a:extLst>
              <a:ext uri="{FF2B5EF4-FFF2-40B4-BE49-F238E27FC236}">
                <a16:creationId xmlns:a16="http://schemas.microsoft.com/office/drawing/2014/main" id="{4A165BD6-3285-7252-9157-A0623EC5881C}"/>
              </a:ext>
            </a:extLst>
          </p:cNvPr>
          <p:cNvSpPr/>
          <p:nvPr/>
        </p:nvSpPr>
        <p:spPr>
          <a:xfrm>
            <a:off x="9176238" y="5245204"/>
            <a:ext cx="2368062" cy="785446"/>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0" name="TextBox 9">
            <a:extLst>
              <a:ext uri="{FF2B5EF4-FFF2-40B4-BE49-F238E27FC236}">
                <a16:creationId xmlns:a16="http://schemas.microsoft.com/office/drawing/2014/main" id="{00860149-6B10-2636-EA4A-923912F03108}"/>
              </a:ext>
            </a:extLst>
          </p:cNvPr>
          <p:cNvSpPr txBox="1"/>
          <p:nvPr/>
        </p:nvSpPr>
        <p:spPr>
          <a:xfrm>
            <a:off x="9565563" y="171508"/>
            <a:ext cx="282489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chemeClr val="accent3"/>
                </a:solidFill>
                <a:effectLst/>
                <a:uLnTx/>
                <a:uFillTx/>
                <a:ea typeface="+mn-ea"/>
                <a:cs typeface="+mn-cs"/>
              </a:rPr>
              <a:t>15 MSDI Layers Total</a:t>
            </a:r>
          </a:p>
        </p:txBody>
      </p:sp>
      <p:pic>
        <p:nvPicPr>
          <p:cNvPr id="12" name="Picture 11">
            <a:extLst>
              <a:ext uri="{FF2B5EF4-FFF2-40B4-BE49-F238E27FC236}">
                <a16:creationId xmlns:a16="http://schemas.microsoft.com/office/drawing/2014/main" id="{DD3E2B55-425C-67AC-BE2F-75D08FA2CAFA}"/>
              </a:ext>
            </a:extLst>
          </p:cNvPr>
          <p:cNvPicPr>
            <a:picLocks noChangeAspect="1"/>
          </p:cNvPicPr>
          <p:nvPr/>
        </p:nvPicPr>
        <p:blipFill>
          <a:blip r:embed="rId4" cstate="email">
            <a:extLst>
              <a:ext uri="{28A0092B-C50C-407E-A947-70E740481C1C}">
                <a14:useLocalDpi xmlns:a14="http://schemas.microsoft.com/office/drawing/2010/main"/>
              </a:ext>
            </a:extLst>
          </a:blip>
          <a:srcRect b="3791"/>
          <a:stretch/>
        </p:blipFill>
        <p:spPr>
          <a:xfrm>
            <a:off x="9720821" y="573083"/>
            <a:ext cx="2036189" cy="5711833"/>
          </a:xfrm>
          <a:prstGeom prst="rect">
            <a:avLst/>
          </a:prstGeom>
          <a:ln>
            <a:solidFill>
              <a:schemeClr val="tx1"/>
            </a:solidFill>
          </a:ln>
        </p:spPr>
      </p:pic>
      <p:cxnSp>
        <p:nvCxnSpPr>
          <p:cNvPr id="11" name="Straight Connector 10">
            <a:extLst>
              <a:ext uri="{FF2B5EF4-FFF2-40B4-BE49-F238E27FC236}">
                <a16:creationId xmlns:a16="http://schemas.microsoft.com/office/drawing/2014/main" id="{A6A9F5F3-8AE0-1AFD-C0AC-40869217018E}"/>
              </a:ext>
            </a:extLst>
          </p:cNvPr>
          <p:cNvCxnSpPr>
            <a:cxnSpLocks/>
          </p:cNvCxnSpPr>
          <p:nvPr/>
        </p:nvCxnSpPr>
        <p:spPr>
          <a:xfrm>
            <a:off x="8181755" y="4410895"/>
            <a:ext cx="1543436" cy="0"/>
          </a:xfrm>
          <a:prstGeom prst="line">
            <a:avLst/>
          </a:prstGeom>
          <a:ln w="38100">
            <a:solidFill>
              <a:schemeClr val="accent3"/>
            </a:solidFill>
          </a:ln>
        </p:spPr>
        <p:style>
          <a:lnRef idx="3">
            <a:schemeClr val="accent6"/>
          </a:lnRef>
          <a:fillRef idx="0">
            <a:schemeClr val="accent6"/>
          </a:fillRef>
          <a:effectRef idx="2">
            <a:schemeClr val="accent6"/>
          </a:effectRef>
          <a:fontRef idx="minor">
            <a:schemeClr val="tx1"/>
          </a:fontRef>
        </p:style>
      </p:cxnSp>
      <p:cxnSp>
        <p:nvCxnSpPr>
          <p:cNvPr id="13" name="Straight Connector 12">
            <a:extLst>
              <a:ext uri="{FF2B5EF4-FFF2-40B4-BE49-F238E27FC236}">
                <a16:creationId xmlns:a16="http://schemas.microsoft.com/office/drawing/2014/main" id="{E446A832-AD70-36D7-5AB8-0045A03EE92A}"/>
              </a:ext>
            </a:extLst>
          </p:cNvPr>
          <p:cNvCxnSpPr>
            <a:cxnSpLocks/>
          </p:cNvCxnSpPr>
          <p:nvPr/>
        </p:nvCxnSpPr>
        <p:spPr>
          <a:xfrm>
            <a:off x="8155201" y="4904913"/>
            <a:ext cx="798272" cy="0"/>
          </a:xfrm>
          <a:prstGeom prst="line">
            <a:avLst/>
          </a:prstGeom>
          <a:ln w="38100">
            <a:solidFill>
              <a:schemeClr val="accent3"/>
            </a:solidFill>
          </a:ln>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30095726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AD24AFD1-AC2C-440E-A0EF-5C0B0652A848}"/>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t="-1"/>
          <a:stretch/>
        </p:blipFill>
        <p:spPr>
          <a:xfrm>
            <a:off x="-325925" y="1282"/>
            <a:ext cx="12801600" cy="6856718"/>
          </a:xfrm>
          <a:prstGeom prst="rect">
            <a:avLst/>
          </a:prstGeom>
        </p:spPr>
      </p:pic>
    </p:spTree>
    <p:extLst>
      <p:ext uri="{BB962C8B-B14F-4D97-AF65-F5344CB8AC3E}">
        <p14:creationId xmlns:p14="http://schemas.microsoft.com/office/powerpoint/2010/main" val="3612743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6A8929-9FFF-460C-A90D-2AF20C50AF38}"/>
              </a:ext>
            </a:extLst>
          </p:cNvPr>
          <p:cNvPicPr>
            <a:picLocks noChangeAspect="1"/>
          </p:cNvPicPr>
          <p:nvPr/>
        </p:nvPicPr>
        <p:blipFill>
          <a:blip r:embed="rId2" cstate="email">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a:ext>
            </a:extLst>
          </a:blip>
          <a:stretch>
            <a:fillRect/>
          </a:stretch>
        </p:blipFill>
        <p:spPr>
          <a:xfrm>
            <a:off x="1202281" y="78372"/>
            <a:ext cx="9544375" cy="6251565"/>
          </a:xfrm>
          <a:prstGeom prst="rect">
            <a:avLst/>
          </a:prstGeom>
        </p:spPr>
      </p:pic>
      <p:sp>
        <p:nvSpPr>
          <p:cNvPr id="15" name="TextBox 14">
            <a:extLst>
              <a:ext uri="{FF2B5EF4-FFF2-40B4-BE49-F238E27FC236}">
                <a16:creationId xmlns:a16="http://schemas.microsoft.com/office/drawing/2014/main" id="{10425989-5CD7-46C7-944B-9B01A572891A}"/>
              </a:ext>
            </a:extLst>
          </p:cNvPr>
          <p:cNvSpPr txBox="1"/>
          <p:nvPr/>
        </p:nvSpPr>
        <p:spPr>
          <a:xfrm>
            <a:off x="1925378" y="5647366"/>
            <a:ext cx="8351875" cy="461665"/>
          </a:xfrm>
          <a:prstGeom prst="rect">
            <a:avLst/>
          </a:prstGeom>
          <a:solidFill>
            <a:schemeClr val="bg2"/>
          </a:solidFill>
        </p:spPr>
        <p:txBody>
          <a:bodyPr wrap="square" rtlCol="0">
            <a:spAutoFit/>
          </a:bodyPr>
          <a:lstStyle/>
          <a:p>
            <a:pPr algn="ctr"/>
            <a:r>
              <a:rPr lang="en-US" sz="2400" dirty="0">
                <a:solidFill>
                  <a:schemeClr val="accent3"/>
                </a:solidFill>
              </a:rPr>
              <a:t>Hydrologic Position Index for mapping canals and ditches</a:t>
            </a:r>
          </a:p>
        </p:txBody>
      </p:sp>
    </p:spTree>
    <p:extLst>
      <p:ext uri="{BB962C8B-B14F-4D97-AF65-F5344CB8AC3E}">
        <p14:creationId xmlns:p14="http://schemas.microsoft.com/office/powerpoint/2010/main" val="7813109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E7CF798-72E0-E94F-34E5-2ECAF7A111C1}"/>
              </a:ext>
            </a:extLst>
          </p:cNvPr>
          <p:cNvSpPr>
            <a:spLocks noGrp="1"/>
          </p:cNvSpPr>
          <p:nvPr>
            <p:ph sz="half" idx="1"/>
          </p:nvPr>
        </p:nvSpPr>
        <p:spPr>
          <a:xfrm>
            <a:off x="838201" y="1253331"/>
            <a:ext cx="5181600" cy="4351338"/>
          </a:xfrm>
        </p:spPr>
        <p:txBody>
          <a:bodyPr>
            <a:normAutofit fontScale="92500" lnSpcReduction="20000"/>
          </a:bodyPr>
          <a:lstStyle/>
          <a:p>
            <a:r>
              <a:rPr lang="en-US"/>
              <a:t>Inconsistency</a:t>
            </a:r>
          </a:p>
          <a:p>
            <a:r>
              <a:rPr lang="en-US"/>
              <a:t>Would take 20+ years to refresh MT NHD</a:t>
            </a:r>
          </a:p>
          <a:p>
            <a:r>
              <a:rPr lang="en-US"/>
              <a:t>Digitizing hydro from aerial imagery leads to chasing years (tendency to compare to the most current)</a:t>
            </a:r>
          </a:p>
          <a:p>
            <a:r>
              <a:rPr lang="en-US"/>
              <a:t>Those darn trees</a:t>
            </a:r>
          </a:p>
        </p:txBody>
      </p:sp>
      <p:sp>
        <p:nvSpPr>
          <p:cNvPr id="3" name="Content Placeholder 2">
            <a:extLst>
              <a:ext uri="{FF2B5EF4-FFF2-40B4-BE49-F238E27FC236}">
                <a16:creationId xmlns:a16="http://schemas.microsoft.com/office/drawing/2014/main" id="{CE54E151-A726-2404-6D66-9A537C06804C}"/>
              </a:ext>
            </a:extLst>
          </p:cNvPr>
          <p:cNvSpPr>
            <a:spLocks noGrp="1"/>
          </p:cNvSpPr>
          <p:nvPr>
            <p:ph sz="half" idx="2"/>
          </p:nvPr>
        </p:nvSpPr>
        <p:spPr/>
        <p:txBody>
          <a:bodyPr>
            <a:normAutofit fontScale="92500" lnSpcReduction="20000"/>
          </a:bodyPr>
          <a:lstStyle/>
          <a:p>
            <a:endParaRPr lang="en-US"/>
          </a:p>
        </p:txBody>
      </p:sp>
      <p:sp>
        <p:nvSpPr>
          <p:cNvPr id="4" name="Title 3">
            <a:extLst>
              <a:ext uri="{FF2B5EF4-FFF2-40B4-BE49-F238E27FC236}">
                <a16:creationId xmlns:a16="http://schemas.microsoft.com/office/drawing/2014/main" id="{68BBE4F0-FA03-FF0F-8851-44C82A64CEAC}"/>
              </a:ext>
            </a:extLst>
          </p:cNvPr>
          <p:cNvSpPr>
            <a:spLocks noGrp="1"/>
          </p:cNvSpPr>
          <p:nvPr>
            <p:ph type="title"/>
          </p:nvPr>
        </p:nvSpPr>
        <p:spPr>
          <a:xfrm>
            <a:off x="838199" y="434109"/>
            <a:ext cx="10873563" cy="895927"/>
          </a:xfrm>
        </p:spPr>
        <p:txBody>
          <a:bodyPr>
            <a:normAutofit/>
          </a:bodyPr>
          <a:lstStyle/>
          <a:p>
            <a:r>
              <a:rPr lang="en-US"/>
              <a:t>Why 3DHP? Don’t we have NHD already?</a:t>
            </a:r>
          </a:p>
        </p:txBody>
      </p:sp>
      <p:pic>
        <p:nvPicPr>
          <p:cNvPr id="5" name="Picture 4">
            <a:extLst>
              <a:ext uri="{FF2B5EF4-FFF2-40B4-BE49-F238E27FC236}">
                <a16:creationId xmlns:a16="http://schemas.microsoft.com/office/drawing/2014/main" id="{34C84FA2-8C60-F197-B024-0B3AC3D05679}"/>
              </a:ext>
            </a:extLst>
          </p:cNvPr>
          <p:cNvPicPr>
            <a:picLocks noChangeAspect="1"/>
          </p:cNvPicPr>
          <p:nvPr/>
        </p:nvPicPr>
        <p:blipFill rotWithShape="1">
          <a:blip r:embed="rId3"/>
          <a:srcRect t="9251" r="30135"/>
          <a:stretch/>
        </p:blipFill>
        <p:spPr>
          <a:xfrm>
            <a:off x="6242865" y="1469043"/>
            <a:ext cx="4597053" cy="479551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9632876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0B928EB3-8036-F71F-6D19-1B9AC4C82CCA}"/>
              </a:ext>
            </a:extLst>
          </p:cNvPr>
          <p:cNvSpPr>
            <a:spLocks noGrp="1"/>
          </p:cNvSpPr>
          <p:nvPr>
            <p:ph type="title"/>
          </p:nvPr>
        </p:nvSpPr>
        <p:spPr>
          <a:xfrm>
            <a:off x="838200" y="311962"/>
            <a:ext cx="6976730" cy="1033057"/>
          </a:xfrm>
        </p:spPr>
        <p:txBody>
          <a:bodyPr>
            <a:normAutofit/>
          </a:bodyPr>
          <a:lstStyle/>
          <a:p>
            <a:pPr>
              <a:lnSpc>
                <a:spcPct val="100000"/>
              </a:lnSpc>
            </a:pPr>
            <a:r>
              <a:rPr lang="en-US" sz="2800" dirty="0"/>
              <a:t>National Hydrography Dataset (left)</a:t>
            </a:r>
            <a:br>
              <a:rPr lang="en-US" sz="2800" dirty="0"/>
            </a:br>
            <a:r>
              <a:rPr lang="en-US" sz="2800" dirty="0"/>
              <a:t>Elevation-derived hydrography (right)</a:t>
            </a:r>
          </a:p>
        </p:txBody>
      </p:sp>
      <p:pic>
        <p:nvPicPr>
          <p:cNvPr id="4" name="Picture 3">
            <a:extLst>
              <a:ext uri="{FF2B5EF4-FFF2-40B4-BE49-F238E27FC236}">
                <a16:creationId xmlns:a16="http://schemas.microsoft.com/office/drawing/2014/main" id="{12B58584-4BB5-E749-2F37-F4690A3D3F7F}"/>
              </a:ext>
            </a:extLst>
          </p:cNvPr>
          <p:cNvPicPr>
            <a:picLocks noChangeAspect="1"/>
          </p:cNvPicPr>
          <p:nvPr/>
        </p:nvPicPr>
        <p:blipFill>
          <a:blip r:embed="rId3" cstate="email">
            <a:extLst>
              <a:ext uri="{28A0092B-C50C-407E-A947-70E740481C1C}">
                <a14:useLocalDpi xmlns:a14="http://schemas.microsoft.com/office/drawing/2010/main"/>
              </a:ext>
            </a:extLst>
          </a:blip>
          <a:srcRect b="-1"/>
          <a:stretch/>
        </p:blipFill>
        <p:spPr>
          <a:xfrm>
            <a:off x="838199" y="1416050"/>
            <a:ext cx="5181600" cy="4351338"/>
          </a:xfrm>
          <a:prstGeom prst="rect">
            <a:avLst/>
          </a:prstGeom>
          <a:noFill/>
        </p:spPr>
      </p:pic>
      <p:pic>
        <p:nvPicPr>
          <p:cNvPr id="6" name="Picture 5">
            <a:extLst>
              <a:ext uri="{FF2B5EF4-FFF2-40B4-BE49-F238E27FC236}">
                <a16:creationId xmlns:a16="http://schemas.microsoft.com/office/drawing/2014/main" id="{EAFF28ED-A0D8-5F2F-AE89-EDF68D4437C2}"/>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6172203" y="1416050"/>
            <a:ext cx="5181600" cy="4351338"/>
          </a:xfrm>
          <a:prstGeom prst="rect">
            <a:avLst/>
          </a:prstGeom>
          <a:noFill/>
        </p:spPr>
      </p:pic>
      <p:sp>
        <p:nvSpPr>
          <p:cNvPr id="7" name="Title 1">
            <a:extLst>
              <a:ext uri="{FF2B5EF4-FFF2-40B4-BE49-F238E27FC236}">
                <a16:creationId xmlns:a16="http://schemas.microsoft.com/office/drawing/2014/main" id="{D6F92BB5-E7B6-5F06-A3D3-D3B4E3B537E3}"/>
              </a:ext>
            </a:extLst>
          </p:cNvPr>
          <p:cNvSpPr txBox="1">
            <a:spLocks/>
          </p:cNvSpPr>
          <p:nvPr/>
        </p:nvSpPr>
        <p:spPr>
          <a:xfrm>
            <a:off x="7884041" y="457197"/>
            <a:ext cx="4010248" cy="691119"/>
          </a:xfrm>
          <a:prstGeom prst="rect">
            <a:avLst/>
          </a:prstGeom>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a:lnSpc>
                <a:spcPct val="120000"/>
              </a:lnSpc>
            </a:pPr>
            <a:r>
              <a:rPr lang="en-US" dirty="0">
                <a:solidFill>
                  <a:schemeClr val="accent3"/>
                </a:solidFill>
                <a:latin typeface="+mn-lt"/>
              </a:rPr>
              <a:t>Example from Indiana</a:t>
            </a:r>
            <a:endParaRPr lang="en-US" b="1" dirty="0">
              <a:solidFill>
                <a:schemeClr val="accent3"/>
              </a:solidFill>
              <a:latin typeface="+mn-lt"/>
            </a:endParaRPr>
          </a:p>
        </p:txBody>
      </p:sp>
    </p:spTree>
    <p:extLst>
      <p:ext uri="{BB962C8B-B14F-4D97-AF65-F5344CB8AC3E}">
        <p14:creationId xmlns:p14="http://schemas.microsoft.com/office/powerpoint/2010/main" val="1038051213"/>
      </p:ext>
    </p:extLst>
  </p:cSld>
  <p:clrMapOvr>
    <a:masterClrMapping/>
  </p:clrMapOvr>
</p:sld>
</file>

<file path=ppt/theme/theme1.xml><?xml version="1.0" encoding="utf-8"?>
<a:theme xmlns:a="http://schemas.openxmlformats.org/drawingml/2006/main" name="Light Green Contours">
  <a:themeElements>
    <a:clrScheme name="Green custom">
      <a:dk1>
        <a:srgbClr val="181818"/>
      </a:dk1>
      <a:lt1>
        <a:srgbClr val="F2F2F2"/>
      </a:lt1>
      <a:dk2>
        <a:srgbClr val="3C3C3C"/>
      </a:dk2>
      <a:lt2>
        <a:srgbClr val="FFFFFF"/>
      </a:lt2>
      <a:accent1>
        <a:srgbClr val="FCAE3B"/>
      </a:accent1>
      <a:accent2>
        <a:srgbClr val="2683C6"/>
      </a:accent2>
      <a:accent3>
        <a:srgbClr val="FB7903"/>
      </a:accent3>
      <a:accent4>
        <a:srgbClr val="EFDD31"/>
      </a:accent4>
      <a:accent5>
        <a:srgbClr val="3E8853"/>
      </a:accent5>
      <a:accent6>
        <a:srgbClr val="62A39F"/>
      </a:accent6>
      <a:hlink>
        <a:srgbClr val="F2F2F2"/>
      </a:hlink>
      <a:folHlink>
        <a:srgbClr val="62A39F"/>
      </a:folHlink>
    </a:clrScheme>
    <a:fontScheme name="Aptos">
      <a:majorFont>
        <a:latin typeface="Aptos ExtraBold"/>
        <a:ea typeface=""/>
        <a:cs typeface=""/>
      </a:majorFont>
      <a:minorFont>
        <a:latin typeface="Apto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ight Green Contours" id="{1FAE5CFC-5D1B-4F93-A0BB-596AE807D3F6}" vid="{1D7945C5-0AAE-47DB-BB7A-7562CE30EF5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0693b5ba-4b18-4d7b-9341-f32f400a5494}" enabled="0" method="" siteId="{0693b5ba-4b18-4d7b-9341-f32f400a5494}" removed="1"/>
</clbl:labelList>
</file>

<file path=docProps/app.xml><?xml version="1.0" encoding="utf-8"?>
<Properties xmlns="http://schemas.openxmlformats.org/officeDocument/2006/extended-properties" xmlns:vt="http://schemas.openxmlformats.org/officeDocument/2006/docPropsVTypes">
  <Template>Light Green Contours</Template>
  <TotalTime>11292</TotalTime>
  <Words>3719</Words>
  <Application>Microsoft Office PowerPoint</Application>
  <PresentationFormat>Widescreen</PresentationFormat>
  <Paragraphs>483</Paragraphs>
  <Slides>49</Slides>
  <Notes>39</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49</vt:i4>
      </vt:variant>
    </vt:vector>
  </HeadingPairs>
  <TitlesOfParts>
    <vt:vector size="65" baseType="lpstr">
      <vt:lpstr>Aptos</vt:lpstr>
      <vt:lpstr>Aptos ExtraBold</vt:lpstr>
      <vt:lpstr>Aptos Light</vt:lpstr>
      <vt:lpstr>Arial</vt:lpstr>
      <vt:lpstr>Barlow Condensed SemiBold</vt:lpstr>
      <vt:lpstr>Calibri</vt:lpstr>
      <vt:lpstr>Merriweather Web</vt:lpstr>
      <vt:lpstr>Noto Sans Symbols</vt:lpstr>
      <vt:lpstr>Public Sans</vt:lpstr>
      <vt:lpstr>Public Sans SemiBold</vt:lpstr>
      <vt:lpstr>Tahoma</vt:lpstr>
      <vt:lpstr>Times New Roman</vt:lpstr>
      <vt:lpstr>Univers 57 Condensed</vt:lpstr>
      <vt:lpstr>Univers 67 Condensed</vt:lpstr>
      <vt:lpstr>Wingdings</vt:lpstr>
      <vt:lpstr>Light Green Contours</vt:lpstr>
      <vt:lpstr>Modernizing watercourse mapping through the 3D Hydrography Program &amp; 3DNTM DCA</vt:lpstr>
      <vt:lpstr>Watercourses, hydrography, stream or surface water mapping…call it what you’d like</vt:lpstr>
      <vt:lpstr>PowerPoint Presentation</vt:lpstr>
      <vt:lpstr>PowerPoint Presentation</vt:lpstr>
      <vt:lpstr>Montana Spatial Data Infrastructure</vt:lpstr>
      <vt:lpstr>PowerPoint Presentation</vt:lpstr>
      <vt:lpstr>PowerPoint Presentation</vt:lpstr>
      <vt:lpstr>Why 3DHP? Don’t we have NHD already?</vt:lpstr>
      <vt:lpstr>National Hydrography Dataset (left) Elevation-derived hydrography (right)</vt:lpstr>
      <vt:lpstr>NHD &amp; EDH comparison - Montana</vt:lpstr>
      <vt:lpstr>3DHP benefits for Montana</vt:lpstr>
      <vt:lpstr>PowerPoint Presentation</vt:lpstr>
      <vt:lpstr>PowerPoint Presentation</vt:lpstr>
      <vt:lpstr>PowerPoint Presentation</vt:lpstr>
      <vt:lpstr>A new era for surface water mapping</vt:lpstr>
      <vt:lpstr>Program goals</vt:lpstr>
      <vt:lpstr>Going beyond NHD</vt:lpstr>
      <vt:lpstr>Old data model</vt:lpstr>
      <vt:lpstr>New data model</vt:lpstr>
      <vt:lpstr>New attributes</vt:lpstr>
      <vt:lpstr>3DHP &amp; Internet of Water</vt:lpstr>
      <vt:lpstr>Geoconnex Explorer                    https://explorer.geoconnex.us/</vt:lpstr>
      <vt:lpstr>Geoconnex Explorer                   https://explorer.geoconnex.us/</vt:lpstr>
      <vt:lpstr>GeoConnex Explorer demo</vt:lpstr>
      <vt:lpstr>New derivatives table</vt:lpstr>
      <vt:lpstr>3DHP web service</vt:lpstr>
      <vt:lpstr>PowerPoint Presentation</vt:lpstr>
      <vt:lpstr>PowerPoint Presentation</vt:lpstr>
      <vt:lpstr>What is the DCA?</vt:lpstr>
      <vt:lpstr>FY26 3DNTM  Data Collaboration Announcement</vt:lpstr>
      <vt:lpstr>Project evaluation considerations</vt:lpstr>
      <vt:lpstr>Potential partners</vt:lpstr>
      <vt:lpstr>Here’s what you need NOW</vt:lpstr>
      <vt:lpstr>PowerPoint Presentation</vt:lpstr>
      <vt:lpstr>Step 2. Select project management</vt:lpstr>
      <vt:lpstr>Step 4. Submit forms and GIS files</vt:lpstr>
      <vt:lpstr>FY25 3DNTM DCA timeline</vt:lpstr>
      <vt:lpstr>PowerPoint Presentation</vt:lpstr>
      <vt:lpstr>PowerPoint Presentation</vt:lpstr>
      <vt:lpstr>PowerPoint Presentation</vt:lpstr>
      <vt:lpstr>PowerPoint Presentation</vt:lpstr>
      <vt:lpstr>Geomorphic indicators</vt:lpstr>
      <vt:lpstr>EDH Acquisition Spec</vt:lpstr>
      <vt:lpstr>FType crosswalk</vt:lpstr>
      <vt:lpstr>FType crosswalk</vt:lpstr>
      <vt:lpstr>EDH vs 3DHP</vt:lpstr>
      <vt:lpstr>3DHP data interoperability</vt:lpstr>
      <vt:lpstr>Governance</vt:lpstr>
      <vt:lpstr>Data lifecycle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About the FY26 3DNTM DCA</dc:title>
  <dc:creator>Guidero, Elaine M</dc:creator>
  <cp:lastModifiedBy>Guidero, Elaine M</cp:lastModifiedBy>
  <cp:revision>3</cp:revision>
  <dcterms:created xsi:type="dcterms:W3CDTF">2025-01-07T15:13:07Z</dcterms:created>
  <dcterms:modified xsi:type="dcterms:W3CDTF">2025-08-22T16:05:43Z</dcterms:modified>
</cp:coreProperties>
</file>